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71" r:id="rId5"/>
    <p:sldId id="272" r:id="rId6"/>
    <p:sldId id="257" r:id="rId7"/>
    <p:sldId id="258" r:id="rId8"/>
    <p:sldId id="259" r:id="rId9"/>
    <p:sldId id="260" r:id="rId10"/>
    <p:sldId id="262" r:id="rId11"/>
    <p:sldId id="261" r:id="rId12"/>
    <p:sldId id="265" r:id="rId13"/>
    <p:sldId id="263" r:id="rId14"/>
    <p:sldId id="264" r:id="rId15"/>
    <p:sldId id="268" r:id="rId16"/>
    <p:sldId id="269"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8" autoAdjust="0"/>
    <p:restoredTop sz="94660"/>
  </p:normalViewPr>
  <p:slideViewPr>
    <p:cSldViewPr snapToGrid="0">
      <p:cViewPr>
        <p:scale>
          <a:sx n="139" d="100"/>
          <a:sy n="139" d="100"/>
        </p:scale>
        <p:origin x="-832" y="-3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CD19FB2-3AAB-4D03-B13A-2960828C78E3}" type="datetimeFigureOut">
              <a:rPr lang="en-US" dirty="0"/>
              <a:t>1/4/17</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B80C674-7DFC-42FE-B9CD-82963CDB1557}"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076456F-F47D-4F25-8053-2A695DA0CA7D}"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D6C7379-69CC-4837-9905-BEBA22830C8A}"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9EB8B7E-8AEE-4F10-BFEE-C999AD004D36}"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668F3F9-58BC-440B-B37B-805B9055EF92}" type="datetimeFigureOut">
              <a:rPr lang="en-US" dirty="0"/>
              <a:t>1/4/17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D5A53AF-48EA-489D-8260-9DCAB666386A}" type="datetimeFigureOut">
              <a:rPr lang="en-US" dirty="0"/>
              <a:t>1/4/17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DED02AE-B9A4-47BD-AF8E-97E16144138B}" type="datetimeFigureOut">
              <a:rPr lang="en-US" dirty="0"/>
              <a:t>1/4/17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F0FD78B-DB02-4362-BCDC-98A55456977C}" type="datetimeFigureOut">
              <a:rPr lang="en-US" dirty="0"/>
              <a:t>1/4/17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Screen Shot 2016-10-10 at 5.10.26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9246" y="6194471"/>
            <a:ext cx="1537960" cy="56904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F39F4F5-F4D2-4D2A-AB60-88D37ADCB869}" type="datetimeFigureOut">
              <a:rPr lang="en-US" dirty="0"/>
              <a:t>1/4/17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23BC6CE-6D1E-47E5-8859-F31AC5380EB2}"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1B4E7C4-4DA4-404D-9965-B13F2DD7D8BF}" type="datetimeFigureOut">
              <a:rPr lang="en-US" dirty="0"/>
              <a:t>1/4/17</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476FB7AA-4A53-424F-AD41-70827B6504BA}" type="datetimeFigureOut">
              <a:rPr lang="en-US" dirty="0"/>
              <a:t>1/4/17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7884882-FB12-4BC8-9960-9AD8104D7FAE}" type="datetimeFigureOut">
              <a:rPr lang="en-US" dirty="0"/>
              <a:t>1/4/17</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7D1BD23-6E54-4D9D-AD88-A2813C73CC25}"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471A834-4F3C-4AF9-9C74-05EC35A0F292}" type="datetimeFigureOut">
              <a:rPr lang="en-US" dirty="0"/>
              <a:t>1/4/17</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a:t>
              </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0443" y="228410"/>
            <a:ext cx="10955098" cy="103241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30443" y="1370458"/>
            <a:ext cx="10955097" cy="514378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1"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347663"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summers@summersnagy.com"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mailto:jnagy@summersnag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43547" y="4710710"/>
            <a:ext cx="6419895" cy="1641490"/>
          </a:xfrm>
        </p:spPr>
        <p:txBody>
          <a:bodyPr/>
          <a:lstStyle/>
          <a:p>
            <a:r>
              <a:rPr lang="en-US" dirty="0" smtClean="0"/>
              <a:t>2017 Preview</a:t>
            </a:r>
            <a:endParaRPr lang="en-US" dirty="0"/>
          </a:p>
        </p:txBody>
      </p:sp>
      <p:sp>
        <p:nvSpPr>
          <p:cNvPr id="3" name="Subtitle 2"/>
          <p:cNvSpPr>
            <a:spLocks noGrp="1"/>
          </p:cNvSpPr>
          <p:nvPr>
            <p:ph type="subTitle" idx="1"/>
          </p:nvPr>
        </p:nvSpPr>
        <p:spPr>
          <a:xfrm>
            <a:off x="6514582" y="3941057"/>
            <a:ext cx="4948859" cy="754025"/>
          </a:xfrm>
        </p:spPr>
        <p:txBody>
          <a:bodyPr/>
          <a:lstStyle/>
          <a:p>
            <a:r>
              <a:rPr lang="en-US" dirty="0" smtClean="0"/>
              <a:t>Winter 2017 – Legal Update</a:t>
            </a:r>
            <a:endParaRPr lang="en-US" dirty="0"/>
          </a:p>
        </p:txBody>
      </p:sp>
      <p:pic>
        <p:nvPicPr>
          <p:cNvPr id="4" name="Picture 3" descr="New Company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400" y="5181904"/>
            <a:ext cx="2416600" cy="930248"/>
          </a:xfrm>
          <a:prstGeom prst="rect">
            <a:avLst/>
          </a:prstGeom>
        </p:spPr>
      </p:pic>
      <p:pic>
        <p:nvPicPr>
          <p:cNvPr id="5" name="Picture 4" descr="Screen Shot 2016-10-10 at 5.10.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551" y="4123122"/>
            <a:ext cx="2424625" cy="897111"/>
          </a:xfrm>
          <a:prstGeom prst="rect">
            <a:avLst/>
          </a:prstGeom>
        </p:spPr>
      </p:pic>
    </p:spTree>
    <p:extLst>
      <p:ext uri="{BB962C8B-B14F-4D97-AF65-F5344CB8AC3E}">
        <p14:creationId xmlns:p14="http://schemas.microsoft.com/office/powerpoint/2010/main" val="98499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Request for Confidentiality of Records</a:t>
            </a:r>
            <a:endParaRPr lang="en-US" dirty="0"/>
          </a:p>
        </p:txBody>
      </p:sp>
      <p:sp>
        <p:nvSpPr>
          <p:cNvPr id="3" name="Content Placeholder 2"/>
          <p:cNvSpPr>
            <a:spLocks noGrp="1"/>
          </p:cNvSpPr>
          <p:nvPr>
            <p:ph idx="1"/>
          </p:nvPr>
        </p:nvSpPr>
        <p:spPr/>
        <p:txBody>
          <a:bodyPr/>
          <a:lstStyle/>
          <a:p>
            <a:r>
              <a:rPr lang="en-US" dirty="0" smtClean="0"/>
              <a:t>Note the investigation procedures permitted under the new Act.</a:t>
            </a:r>
          </a:p>
          <a:p>
            <a:r>
              <a:rPr lang="en-US" dirty="0" smtClean="0"/>
              <a:t>Please be aware of conflicting confidentiality requirements under PA law.</a:t>
            </a:r>
          </a:p>
          <a:p>
            <a:r>
              <a:rPr lang="en-US" dirty="0" smtClean="0"/>
              <a:t>Make sure your administrator is provided the proper request for confidentiality.</a:t>
            </a:r>
          </a:p>
          <a:p>
            <a:r>
              <a:rPr lang="en-US" dirty="0" smtClean="0"/>
              <a:t>Advise the insurance carrier of any FTA audit under the FAST act due to cases that may be in litigation due to work place or third party injuries</a:t>
            </a:r>
            <a:endParaRPr lang="en-US" dirty="0"/>
          </a:p>
        </p:txBody>
      </p:sp>
    </p:spTree>
    <p:extLst>
      <p:ext uri="{BB962C8B-B14F-4D97-AF65-F5344CB8AC3E}">
        <p14:creationId xmlns:p14="http://schemas.microsoft.com/office/powerpoint/2010/main" val="78691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Examinations – Now What?</a:t>
            </a:r>
            <a:endParaRPr lang="en-US" dirty="0"/>
          </a:p>
        </p:txBody>
      </p:sp>
      <p:sp>
        <p:nvSpPr>
          <p:cNvPr id="3" name="Content Placeholder 2"/>
          <p:cNvSpPr>
            <a:spLocks noGrp="1"/>
          </p:cNvSpPr>
          <p:nvPr>
            <p:ph idx="1"/>
          </p:nvPr>
        </p:nvSpPr>
        <p:spPr/>
        <p:txBody>
          <a:bodyPr/>
          <a:lstStyle/>
          <a:p>
            <a:r>
              <a:rPr lang="en-US" dirty="0" smtClean="0"/>
              <a:t>What if medical examiners do not follow the regulations</a:t>
            </a:r>
            <a:r>
              <a:rPr lang="en-US" dirty="0" smtClean="0"/>
              <a:t>?</a:t>
            </a:r>
            <a:endParaRPr lang="en-US" dirty="0"/>
          </a:p>
          <a:p>
            <a:r>
              <a:rPr lang="en-US" dirty="0" smtClean="0"/>
              <a:t>What if a driver fails a medical examination prior to his card expiring</a:t>
            </a:r>
            <a:r>
              <a:rPr lang="en-US" dirty="0" smtClean="0"/>
              <a:t>?</a:t>
            </a:r>
            <a:endParaRPr lang="en-US" dirty="0"/>
          </a:p>
          <a:p>
            <a:r>
              <a:rPr lang="en-US" dirty="0" smtClean="0"/>
              <a:t>What employees are subject to DOT physical examinations</a:t>
            </a:r>
            <a:r>
              <a:rPr lang="en-US" dirty="0" smtClean="0"/>
              <a:t>?</a:t>
            </a:r>
            <a:endParaRPr lang="en-US" dirty="0"/>
          </a:p>
          <a:p>
            <a:r>
              <a:rPr lang="en-US" dirty="0" smtClean="0"/>
              <a:t>What if an employee has a change in health condition prior to the expiration of his /her card?</a:t>
            </a:r>
            <a:endParaRPr lang="en-US" dirty="0"/>
          </a:p>
        </p:txBody>
      </p:sp>
    </p:spTree>
    <p:extLst>
      <p:ext uri="{BB962C8B-B14F-4D97-AF65-F5344CB8AC3E}">
        <p14:creationId xmlns:p14="http://schemas.microsoft.com/office/powerpoint/2010/main" val="306836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Function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Department of Transportation (DOT) qualification to drive delivery truck was essential function of terminated employee's position as manager for frozen foods company, for purposes of employee's disability discrimination claim against employer that terminated him based on failure to obtain DOT qualification or Medical Examiner's Certificate after suffering eye injury; position description stated that managers were required to meet DOT eligibility requirements, including corresponding medical certification as condition of employment, conditional offer of employment signed by employee required him to meet DOT and company standards for pre-employment physical examination, and required that he be DOT qualified for driving trucks weighing over 10,000 pounds, managers drove delivery trucks to deliver product and train new employees, and if managers did not drive trucks, employer would deliver less product, affecting sales, and would have to restructure training. Americans with Disabilities Act of 1990, § 2, 42 U.S.C.A. § 12101; 29 C.F.R. § 1630.2(n)(1); 49 C.F.R. §§ 391.41, 391.43. Knutson v. Schwan's Home Service, Inc., 711 F.3d 911, 27 A.D. </a:t>
            </a:r>
            <a:r>
              <a:rPr lang="en-US" dirty="0" err="1"/>
              <a:t>Cas</a:t>
            </a:r>
            <a:r>
              <a:rPr lang="en-US" dirty="0"/>
              <a:t>. (BNA) 1185 (8th Cir. 2013).</a:t>
            </a:r>
            <a:br>
              <a:rPr lang="en-US" dirty="0"/>
            </a:br>
            <a:r>
              <a:rPr lang="en-US" dirty="0"/>
              <a:t/>
            </a:r>
            <a:br>
              <a:rPr lang="en-US" dirty="0"/>
            </a:br>
            <a:r>
              <a:rPr lang="en-US" dirty="0"/>
              <a:t>42 Am. </a:t>
            </a:r>
            <a:r>
              <a:rPr lang="en-US" dirty="0" err="1"/>
              <a:t>Jur</a:t>
            </a:r>
            <a:r>
              <a:rPr lang="en-US" dirty="0"/>
              <a:t>. Proof of Facts 3d 1 (Originally published in 1997)</a:t>
            </a:r>
          </a:p>
          <a:p>
            <a:endParaRPr lang="en-US" dirty="0"/>
          </a:p>
        </p:txBody>
      </p:sp>
    </p:spTree>
    <p:extLst>
      <p:ext uri="{BB962C8B-B14F-4D97-AF65-F5344CB8AC3E}">
        <p14:creationId xmlns:p14="http://schemas.microsoft.com/office/powerpoint/2010/main" val="211449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Individualized Assessment</a:t>
            </a:r>
            <a:endParaRPr lang="en-US" dirty="0"/>
          </a:p>
        </p:txBody>
      </p:sp>
      <p:sp>
        <p:nvSpPr>
          <p:cNvPr id="3" name="Content Placeholder 2"/>
          <p:cNvSpPr>
            <a:spLocks noGrp="1"/>
          </p:cNvSpPr>
          <p:nvPr>
            <p:ph idx="1"/>
          </p:nvPr>
        </p:nvSpPr>
        <p:spPr/>
        <p:txBody>
          <a:bodyPr>
            <a:normAutofit lnSpcReduction="10000"/>
          </a:bodyPr>
          <a:lstStyle/>
          <a:p>
            <a:r>
              <a:rPr lang="en-US" dirty="0"/>
              <a:t>Fact that employee, whose position as customer service manager required him to operate commercial vehicles, was diagnosed with multiple sclerosis did not, by itself, mean that he was not qualified to perform the essential functions of the customer service manager position without accommodation, for purposes of disability discrimination claim under Iowa Civil Rights Act (ICRA); under federal Department of Transportation (DOT) regulations, the mere diagnosis of a disease that could impact driving was insufficient to disqualify a driver, and whether employee could perform the essential functions of his position required an individualized assessment. 49 C.F.R. § 391.43; I.C.A. § 216.6(1)(a). </a:t>
            </a:r>
            <a:r>
              <a:rPr lang="en-US" dirty="0" err="1"/>
              <a:t>Goodpaster</a:t>
            </a:r>
            <a:r>
              <a:rPr lang="en-US" dirty="0"/>
              <a:t> v. Schwan's Home Service, Inc., 849 N.W.2d 1, 30 A.D. </a:t>
            </a:r>
            <a:r>
              <a:rPr lang="en-US" dirty="0" err="1"/>
              <a:t>Cas</a:t>
            </a:r>
            <a:r>
              <a:rPr lang="en-US" dirty="0"/>
              <a:t>. (BNA) 1 (Iowa 2014).</a:t>
            </a:r>
            <a:br>
              <a:rPr lang="en-US" dirty="0"/>
            </a:br>
            <a:r>
              <a:rPr lang="en-US" dirty="0"/>
              <a:t/>
            </a:r>
            <a:br>
              <a:rPr lang="en-US" dirty="0"/>
            </a:br>
            <a:r>
              <a:rPr lang="en-US" dirty="0"/>
              <a:t>48 Causes of Action 2d 137 (Originally published in 2011)</a:t>
            </a:r>
          </a:p>
          <a:p>
            <a:endParaRPr lang="en-US" dirty="0"/>
          </a:p>
        </p:txBody>
      </p:sp>
    </p:spTree>
    <p:extLst>
      <p:ext uri="{BB962C8B-B14F-4D97-AF65-F5344CB8AC3E}">
        <p14:creationId xmlns:p14="http://schemas.microsoft.com/office/powerpoint/2010/main" val="182128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FMLA and DOT </a:t>
            </a:r>
            <a:r>
              <a:rPr lang="en-US" dirty="0" smtClean="0"/>
              <a:t>Physicals</a:t>
            </a:r>
            <a:endParaRPr lang="en-US" dirty="0"/>
          </a:p>
        </p:txBody>
      </p:sp>
      <p:sp>
        <p:nvSpPr>
          <p:cNvPr id="3" name="Content Placeholder 2"/>
          <p:cNvSpPr>
            <a:spLocks noGrp="1"/>
          </p:cNvSpPr>
          <p:nvPr>
            <p:ph idx="1"/>
          </p:nvPr>
        </p:nvSpPr>
        <p:spPr/>
        <p:txBody>
          <a:bodyPr/>
          <a:lstStyle/>
          <a:p>
            <a:r>
              <a:rPr lang="en-US" dirty="0" smtClean="0"/>
              <a:t>You must do a standard FML evaluation if an employee fails a DOT physical</a:t>
            </a:r>
          </a:p>
          <a:p>
            <a:r>
              <a:rPr lang="en-US" dirty="0" smtClean="0"/>
              <a:t>Remember, high blood pressure may not be a “serious condition” as defined by the FML</a:t>
            </a:r>
          </a:p>
          <a:p>
            <a:r>
              <a:rPr lang="en-US" dirty="0" smtClean="0"/>
              <a:t>A doctor must provide the full certification – mere non-renewal of a CDL is not enough to qualify for FML</a:t>
            </a:r>
            <a:endParaRPr lang="en-US" dirty="0"/>
          </a:p>
        </p:txBody>
      </p:sp>
    </p:spTree>
    <p:extLst>
      <p:ext uri="{BB962C8B-B14F-4D97-AF65-F5344CB8AC3E}">
        <p14:creationId xmlns:p14="http://schemas.microsoft.com/office/powerpoint/2010/main" val="315947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Training Standards</a:t>
            </a:r>
            <a:endParaRPr lang="en-US" dirty="0"/>
          </a:p>
        </p:txBody>
      </p:sp>
      <p:sp>
        <p:nvSpPr>
          <p:cNvPr id="3" name="Content Placeholder 2"/>
          <p:cNvSpPr>
            <a:spLocks noGrp="1"/>
          </p:cNvSpPr>
          <p:nvPr>
            <p:ph idx="1"/>
          </p:nvPr>
        </p:nvSpPr>
        <p:spPr/>
        <p:txBody>
          <a:bodyPr/>
          <a:lstStyle/>
          <a:p>
            <a:r>
              <a:rPr lang="en-US" dirty="0" smtClean="0"/>
              <a:t>December 2016 Final Rule is issued</a:t>
            </a:r>
          </a:p>
          <a:p>
            <a:r>
              <a:rPr lang="en-US" dirty="0" smtClean="0"/>
              <a:t>New CDL Holders now need advanced training unless states have waived CDL skills tests (49 CFR 383)</a:t>
            </a:r>
          </a:p>
          <a:p>
            <a:r>
              <a:rPr lang="en-US" dirty="0" smtClean="0"/>
              <a:t>No waiver exists for government entities or transit</a:t>
            </a:r>
          </a:p>
          <a:p>
            <a:r>
              <a:rPr lang="en-US" dirty="0" smtClean="0"/>
              <a:t>There will be minimum criteria for CDL instructors, </a:t>
            </a:r>
            <a:r>
              <a:rPr lang="en-US" dirty="0" smtClean="0"/>
              <a:t>Facilities</a:t>
            </a:r>
            <a:r>
              <a:rPr lang="en-US" dirty="0" smtClean="0"/>
              <a:t>, </a:t>
            </a:r>
            <a:r>
              <a:rPr lang="en-US" dirty="0" smtClean="0"/>
              <a:t>curriculum</a:t>
            </a:r>
            <a:endParaRPr lang="en-US" dirty="0" smtClean="0"/>
          </a:p>
        </p:txBody>
      </p:sp>
    </p:spTree>
    <p:extLst>
      <p:ext uri="{BB962C8B-B14F-4D97-AF65-F5344CB8AC3E}">
        <p14:creationId xmlns:p14="http://schemas.microsoft.com/office/powerpoint/2010/main" val="260314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include:</a:t>
            </a:r>
            <a:endParaRPr lang="en-US" dirty="0"/>
          </a:p>
        </p:txBody>
      </p:sp>
      <p:sp>
        <p:nvSpPr>
          <p:cNvPr id="3" name="Content Placeholder 2"/>
          <p:cNvSpPr>
            <a:spLocks noGrp="1"/>
          </p:cNvSpPr>
          <p:nvPr>
            <p:ph idx="1"/>
          </p:nvPr>
        </p:nvSpPr>
        <p:spPr/>
        <p:txBody>
          <a:bodyPr/>
          <a:lstStyle/>
          <a:p>
            <a:r>
              <a:rPr lang="en-US" dirty="0" smtClean="0"/>
              <a:t>Curriculum that includes knowledge and behind the wheel training </a:t>
            </a:r>
          </a:p>
          <a:p>
            <a:r>
              <a:rPr lang="en-US" dirty="0" smtClean="0"/>
              <a:t>There is no minimum hour criteria</a:t>
            </a:r>
          </a:p>
          <a:p>
            <a:r>
              <a:rPr lang="en-US" dirty="0" smtClean="0"/>
              <a:t>There is a requirement that the instructor provide a certification regarding proficiency for drivers</a:t>
            </a:r>
          </a:p>
          <a:p>
            <a:r>
              <a:rPr lang="en-US" dirty="0" smtClean="0"/>
              <a:t>Do you train drivers for their CDL?</a:t>
            </a:r>
          </a:p>
          <a:p>
            <a:r>
              <a:rPr lang="en-US" dirty="0" smtClean="0"/>
              <a:t>You may need to modify your IT system</a:t>
            </a:r>
          </a:p>
          <a:p>
            <a:r>
              <a:rPr lang="en-US" dirty="0" smtClean="0"/>
              <a:t>New Training Standards apply after February 2020</a:t>
            </a:r>
            <a:endParaRPr lang="en-US" dirty="0"/>
          </a:p>
        </p:txBody>
      </p:sp>
    </p:spTree>
    <p:extLst>
      <p:ext uri="{BB962C8B-B14F-4D97-AF65-F5344CB8AC3E}">
        <p14:creationId xmlns:p14="http://schemas.microsoft.com/office/powerpoint/2010/main" val="3651008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630443" y="1370458"/>
            <a:ext cx="5244559" cy="5143785"/>
          </a:xfrm>
        </p:spPr>
        <p:txBody>
          <a:bodyPr/>
          <a:lstStyle/>
          <a:p>
            <a:pPr marL="0" indent="0">
              <a:buNone/>
            </a:pPr>
            <a:r>
              <a:rPr lang="en-US" sz="2600" b="1" dirty="0" smtClean="0"/>
              <a:t>Jill E. Nagy, Esquire</a:t>
            </a:r>
          </a:p>
          <a:p>
            <a:pPr marL="0" indent="0">
              <a:buNone/>
            </a:pPr>
            <a:r>
              <a:rPr lang="en-US" sz="2600" dirty="0" smtClean="0"/>
              <a:t>200 Spring Ridge Drive, </a:t>
            </a:r>
            <a:r>
              <a:rPr lang="en-US" sz="2600" dirty="0" err="1" smtClean="0"/>
              <a:t>Ste</a:t>
            </a:r>
            <a:r>
              <a:rPr lang="en-US" sz="2600" dirty="0" smtClean="0"/>
              <a:t> 202</a:t>
            </a:r>
          </a:p>
          <a:p>
            <a:pPr marL="0" indent="0">
              <a:buNone/>
            </a:pPr>
            <a:r>
              <a:rPr lang="en-US" sz="2600" dirty="0" smtClean="0"/>
              <a:t>Wyomissing, PA 19610</a:t>
            </a:r>
          </a:p>
          <a:p>
            <a:pPr marL="0" indent="0">
              <a:buNone/>
            </a:pPr>
            <a:endParaRPr lang="en-US" sz="2600" dirty="0" smtClean="0"/>
          </a:p>
          <a:p>
            <a:pPr marL="0" indent="0">
              <a:buNone/>
            </a:pPr>
            <a:r>
              <a:rPr lang="en-US" sz="2600" dirty="0" smtClean="0"/>
              <a:t>Phone: (610) 939-9866</a:t>
            </a:r>
          </a:p>
          <a:p>
            <a:pPr marL="0" indent="0">
              <a:buNone/>
            </a:pPr>
            <a:r>
              <a:rPr lang="en-US" sz="2600" dirty="0" smtClean="0"/>
              <a:t>Email: </a:t>
            </a:r>
            <a:r>
              <a:rPr lang="en-US" sz="2600" dirty="0" smtClean="0">
                <a:hlinkClick r:id="rId2"/>
              </a:rPr>
              <a:t>jnagy@summersnagy.com</a:t>
            </a:r>
            <a:endParaRPr lang="en-US" sz="2600" dirty="0" smtClean="0"/>
          </a:p>
          <a:p>
            <a:pPr marL="0" indent="0">
              <a:buNone/>
            </a:pPr>
            <a:endParaRPr lang="en-US" dirty="0"/>
          </a:p>
        </p:txBody>
      </p:sp>
      <p:sp>
        <p:nvSpPr>
          <p:cNvPr id="4" name="Content Placeholder 2"/>
          <p:cNvSpPr txBox="1">
            <a:spLocks/>
          </p:cNvSpPr>
          <p:nvPr/>
        </p:nvSpPr>
        <p:spPr>
          <a:xfrm>
            <a:off x="6149108" y="1370459"/>
            <a:ext cx="5445570" cy="5186548"/>
          </a:xfrm>
          <a:prstGeom prst="rect">
            <a:avLst/>
          </a:prstGeom>
        </p:spPr>
        <p:txBody>
          <a:bodyPr vert="horz" lIns="91440" tIns="45720" rIns="91440" bIns="45720" rtlCol="0">
            <a:normAutofit/>
          </a:bodyPr>
          <a:lstStyle>
            <a:lvl1pPr marL="347663"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dirty="0" smtClean="0"/>
              <a:t>Sean E. Summers</a:t>
            </a:r>
          </a:p>
          <a:p>
            <a:pPr marL="0" indent="0">
              <a:buFont typeface="Arial" panose="020B0604020202020204" pitchFamily="34" charset="0"/>
              <a:buNone/>
            </a:pPr>
            <a:r>
              <a:rPr lang="en-US" sz="2600" dirty="0" smtClean="0"/>
              <a:t>35 South Duke Street</a:t>
            </a:r>
          </a:p>
          <a:p>
            <a:pPr marL="0" indent="0">
              <a:buFont typeface="Arial" panose="020B0604020202020204" pitchFamily="34" charset="0"/>
              <a:buNone/>
            </a:pPr>
            <a:r>
              <a:rPr lang="en-US" sz="2600" dirty="0" smtClean="0"/>
              <a:t>York, PA 17401</a:t>
            </a:r>
          </a:p>
          <a:p>
            <a:pPr marL="0" indent="0">
              <a:buFont typeface="Arial" panose="020B0604020202020204" pitchFamily="34" charset="0"/>
              <a:buNone/>
            </a:pPr>
            <a:endParaRPr lang="en-US" sz="2600" dirty="0"/>
          </a:p>
          <a:p>
            <a:pPr marL="0" indent="0">
              <a:buFont typeface="Arial" panose="020B0604020202020204" pitchFamily="34" charset="0"/>
              <a:buNone/>
            </a:pPr>
            <a:r>
              <a:rPr lang="en-US" sz="2600" dirty="0" smtClean="0"/>
              <a:t>Phone: (717) 812-8100</a:t>
            </a:r>
          </a:p>
          <a:p>
            <a:pPr marL="0" indent="0">
              <a:buFont typeface="Arial" panose="020B0604020202020204" pitchFamily="34" charset="0"/>
              <a:buNone/>
            </a:pPr>
            <a:r>
              <a:rPr lang="en-US" sz="2600" dirty="0" smtClean="0"/>
              <a:t>Email: </a:t>
            </a:r>
            <a:r>
              <a:rPr lang="en-US" sz="2600" dirty="0" smtClean="0">
                <a:hlinkClick r:id="rId3"/>
              </a:rPr>
              <a:t>ssummers@summersnagy.com</a:t>
            </a:r>
            <a:endParaRPr lang="en-US" sz="2600"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pic>
        <p:nvPicPr>
          <p:cNvPr id="5" name="Picture 4" descr="New Company 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4830" y="5300676"/>
            <a:ext cx="3200074" cy="1231839"/>
          </a:xfrm>
          <a:prstGeom prst="rect">
            <a:avLst/>
          </a:prstGeom>
        </p:spPr>
      </p:pic>
    </p:spTree>
    <p:extLst>
      <p:ext uri="{BB962C8B-B14F-4D97-AF65-F5344CB8AC3E}">
        <p14:creationId xmlns:p14="http://schemas.microsoft.com/office/powerpoint/2010/main" val="170536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Contracts and Indemnification</a:t>
            </a:r>
            <a:endParaRPr lang="en-US" b="1" dirty="0"/>
          </a:p>
        </p:txBody>
      </p:sp>
      <p:sp>
        <p:nvSpPr>
          <p:cNvPr id="3" name="Content Placeholder 2"/>
          <p:cNvSpPr>
            <a:spLocks noGrp="1"/>
          </p:cNvSpPr>
          <p:nvPr>
            <p:ph idx="1"/>
          </p:nvPr>
        </p:nvSpPr>
        <p:spPr>
          <a:xfrm>
            <a:off x="630443" y="1370458"/>
            <a:ext cx="10955097" cy="5143785"/>
          </a:xfrm>
        </p:spPr>
        <p:txBody>
          <a:bodyPr/>
          <a:lstStyle/>
          <a:p>
            <a:r>
              <a:rPr lang="en-US" dirty="0" smtClean="0"/>
              <a:t>Nearly any contract you sign includes an indemnification clause</a:t>
            </a:r>
          </a:p>
          <a:p>
            <a:r>
              <a:rPr lang="en-US" dirty="0" smtClean="0"/>
              <a:t>Note your limitations as government entities</a:t>
            </a:r>
          </a:p>
          <a:p>
            <a:r>
              <a:rPr lang="en-US" dirty="0" smtClean="0"/>
              <a:t>Do not waive your immunity</a:t>
            </a:r>
          </a:p>
          <a:p>
            <a:r>
              <a:rPr lang="en-US" dirty="0" smtClean="0"/>
              <a:t>Indemnification should be reciprocal</a:t>
            </a:r>
          </a:p>
          <a:p>
            <a:r>
              <a:rPr lang="en-US" dirty="0" smtClean="0"/>
              <a:t>Some exceptions exist for PennDOT Contracts</a:t>
            </a:r>
          </a:p>
          <a:p>
            <a:r>
              <a:rPr lang="en-US" dirty="0" smtClean="0"/>
              <a:t>Do not include a blanket indemnification</a:t>
            </a:r>
            <a:endParaRPr lang="en-US" dirty="0"/>
          </a:p>
        </p:txBody>
      </p:sp>
    </p:spTree>
    <p:extLst>
      <p:ext uri="{BB962C8B-B14F-4D97-AF65-F5344CB8AC3E}">
        <p14:creationId xmlns:p14="http://schemas.microsoft.com/office/powerpoint/2010/main" val="420413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to Include:</a:t>
            </a:r>
            <a:endParaRPr lang="en-US" dirty="0"/>
          </a:p>
        </p:txBody>
      </p:sp>
      <p:sp>
        <p:nvSpPr>
          <p:cNvPr id="3" name="Content Placeholder 2"/>
          <p:cNvSpPr>
            <a:spLocks noGrp="1"/>
          </p:cNvSpPr>
          <p:nvPr>
            <p:ph idx="1"/>
          </p:nvPr>
        </p:nvSpPr>
        <p:spPr>
          <a:xfrm>
            <a:off x="630443" y="1370458"/>
            <a:ext cx="10955097" cy="5253422"/>
          </a:xfrm>
        </p:spPr>
        <p:txBody>
          <a:bodyPr>
            <a:noAutofit/>
          </a:bodyPr>
          <a:lstStyle/>
          <a:p>
            <a:pPr marL="0" indent="0">
              <a:lnSpc>
                <a:spcPct val="140000"/>
              </a:lnSpc>
              <a:spcBef>
                <a:spcPts val="400"/>
              </a:spcBef>
              <a:buNone/>
            </a:pPr>
            <a:r>
              <a:rPr lang="en-US" sz="1300" dirty="0" smtClean="0"/>
              <a:t>The </a:t>
            </a:r>
            <a:r>
              <a:rPr lang="en-US" sz="1300" dirty="0"/>
              <a:t>Contractor agrees to defend, indemnify and hold harmless the </a:t>
            </a:r>
            <a:r>
              <a:rPr lang="en-US" sz="1300" dirty="0" smtClean="0"/>
              <a:t>(</a:t>
            </a:r>
            <a:r>
              <a:rPr lang="en-US" sz="1300" dirty="0"/>
              <a:t>Incorporating Governmental Entity), the Authority, its Board of Directors, officers, </a:t>
            </a:r>
            <a:r>
              <a:rPr lang="en-US" sz="1300" dirty="0" smtClean="0"/>
              <a:t>agents</a:t>
            </a:r>
            <a:r>
              <a:rPr lang="en-US" sz="1300" dirty="0"/>
              <a:t>, servants and employees from and against any and all claims, judgments </a:t>
            </a:r>
            <a:r>
              <a:rPr lang="en-US" sz="1300" dirty="0" smtClean="0"/>
              <a:t>and </a:t>
            </a:r>
            <a:r>
              <a:rPr lang="en-US" sz="1300" dirty="0"/>
              <a:t>awards, including court costs and reasonable counsel fees, (hereinafter </a:t>
            </a:r>
            <a:r>
              <a:rPr lang="en-US" sz="1300" dirty="0" smtClean="0"/>
              <a:t>collectively </a:t>
            </a:r>
            <a:r>
              <a:rPr lang="en-US" sz="1300" dirty="0"/>
              <a:t>referred to as “Damages”) arising out of any claim, suit or action at law</a:t>
            </a:r>
            <a:r>
              <a:rPr lang="en-US" sz="1300" dirty="0" smtClean="0"/>
              <a:t>, in </a:t>
            </a:r>
            <a:r>
              <a:rPr lang="en-US" sz="1300" dirty="0"/>
              <a:t>equity or otherwise, of any kind or nature whatsoever, which may be brought </a:t>
            </a:r>
            <a:r>
              <a:rPr lang="en-US" sz="1300" dirty="0" smtClean="0"/>
              <a:t>against </a:t>
            </a:r>
            <a:r>
              <a:rPr lang="en-US" sz="1300" dirty="0"/>
              <a:t>the Authority and/or any or all of </a:t>
            </a:r>
            <a:r>
              <a:rPr lang="en-US" sz="1300" dirty="0" smtClean="0"/>
              <a:t>the aforementioned </a:t>
            </a:r>
            <a:r>
              <a:rPr lang="en-US" sz="1300" dirty="0"/>
              <a:t>for acts or </a:t>
            </a:r>
            <a:r>
              <a:rPr lang="en-US" sz="1300" dirty="0" smtClean="0"/>
              <a:t>inactions </a:t>
            </a:r>
            <a:r>
              <a:rPr lang="en-US" sz="1300" dirty="0"/>
              <a:t>arising out of this agreement on account of any actual or alleged loss to </a:t>
            </a:r>
            <a:r>
              <a:rPr lang="en-US" sz="1300" dirty="0" smtClean="0"/>
              <a:t>property </a:t>
            </a:r>
            <a:r>
              <a:rPr lang="en-US" sz="1300" dirty="0"/>
              <a:t>or injury to any person or persons (including death or mental injury), loss </a:t>
            </a:r>
            <a:r>
              <a:rPr lang="en-US" sz="1300" dirty="0" smtClean="0"/>
              <a:t>due </a:t>
            </a:r>
            <a:r>
              <a:rPr lang="en-US" sz="1300" dirty="0"/>
              <a:t>to non-injury claims, including but not limited to harassment or violation of civil </a:t>
            </a:r>
            <a:r>
              <a:rPr lang="en-US" sz="1300" dirty="0" smtClean="0"/>
              <a:t>rights </a:t>
            </a:r>
            <a:r>
              <a:rPr lang="en-US" sz="1300" dirty="0"/>
              <a:t>or violence to person or property.  This shall include all losses Contractor’s </a:t>
            </a:r>
            <a:r>
              <a:rPr lang="en-US" sz="1300" dirty="0" smtClean="0"/>
              <a:t>and </a:t>
            </a:r>
            <a:r>
              <a:rPr lang="en-US" sz="1300" dirty="0"/>
              <a:t>its subcontractor’s officers, agents, servants, employees or third parties, </a:t>
            </a:r>
            <a:r>
              <a:rPr lang="en-US" sz="1300" dirty="0" smtClean="0"/>
              <a:t>arising directly </a:t>
            </a:r>
            <a:r>
              <a:rPr lang="en-US" sz="1300" dirty="0"/>
              <a:t>or indirectly out of or related to the performance or non-performance </a:t>
            </a:r>
            <a:r>
              <a:rPr lang="en-US" sz="1300" dirty="0" smtClean="0"/>
              <a:t>under </a:t>
            </a:r>
            <a:r>
              <a:rPr lang="en-US" sz="1300" dirty="0"/>
              <a:t>this Agreement by the Contractor, and/or </a:t>
            </a:r>
            <a:r>
              <a:rPr lang="en-US" sz="1300" dirty="0" smtClean="0"/>
              <a:t>subcontractor</a:t>
            </a:r>
            <a:r>
              <a:rPr lang="en-US" sz="1300" dirty="0"/>
              <a:t>(s), and/or their </a:t>
            </a:r>
            <a:r>
              <a:rPr lang="en-US" sz="1300" dirty="0" smtClean="0"/>
              <a:t>officers</a:t>
            </a:r>
            <a:r>
              <a:rPr lang="en-US" sz="1300" dirty="0"/>
              <a:t>, agents, servants or employees, even if caused in part by any party </a:t>
            </a:r>
            <a:r>
              <a:rPr lang="en-US" sz="1300" dirty="0" smtClean="0"/>
              <a:t>indemnified </a:t>
            </a:r>
            <a:r>
              <a:rPr lang="en-US" sz="1300" dirty="0"/>
              <a:t>hereunder, excepting </a:t>
            </a:r>
            <a:r>
              <a:rPr lang="en-US" sz="1300" dirty="0" smtClean="0"/>
              <a:t>only </a:t>
            </a:r>
            <a:r>
              <a:rPr lang="en-US" sz="1300" dirty="0"/>
              <a:t>the sole negligence of the Authority. </a:t>
            </a:r>
            <a:r>
              <a:rPr lang="en-US" sz="1300" dirty="0" smtClean="0"/>
              <a:t>Contractor </a:t>
            </a:r>
            <a:r>
              <a:rPr lang="en-US" sz="1300" dirty="0"/>
              <a:t>shall also be liable </a:t>
            </a:r>
            <a:r>
              <a:rPr lang="en-US" sz="1300" dirty="0" smtClean="0"/>
              <a:t>to Authority </a:t>
            </a:r>
            <a:r>
              <a:rPr lang="en-US" sz="1300" dirty="0"/>
              <a:t>for damages for loss of revenue, cost of </a:t>
            </a:r>
            <a:r>
              <a:rPr lang="en-US" sz="1300" dirty="0" smtClean="0"/>
              <a:t>money </a:t>
            </a:r>
            <a:r>
              <a:rPr lang="en-US" sz="1300" dirty="0"/>
              <a:t>or capital, or loss of goodwill.  The Authority will provide prompt notice </a:t>
            </a:r>
            <a:r>
              <a:rPr lang="en-US" sz="1300" dirty="0" smtClean="0"/>
              <a:t>within </a:t>
            </a:r>
            <a:r>
              <a:rPr lang="en-US" sz="1300" dirty="0"/>
              <a:t>forty-five (45) days of obtaining knowledge of a claim subject to this </a:t>
            </a:r>
            <a:r>
              <a:rPr lang="en-US" sz="1300" dirty="0" smtClean="0"/>
              <a:t>indemnification </a:t>
            </a:r>
            <a:r>
              <a:rPr lang="en-US" sz="1300" dirty="0"/>
              <a:t>and make available all information and assistance that the </a:t>
            </a:r>
            <a:r>
              <a:rPr lang="en-US" sz="1300" dirty="0" smtClean="0"/>
              <a:t>Contractor </a:t>
            </a:r>
            <a:r>
              <a:rPr lang="en-US" sz="1300" dirty="0"/>
              <a:t>may reasonably request.  This indemnification requirement shall apply </a:t>
            </a:r>
            <a:r>
              <a:rPr lang="en-US" sz="1300" dirty="0" smtClean="0"/>
              <a:t>notwithstanding any determination </a:t>
            </a:r>
            <a:r>
              <a:rPr lang="en-US" sz="1300" dirty="0"/>
              <a:t>by any insurance carrier as to coverage or </a:t>
            </a:r>
            <a:r>
              <a:rPr lang="en-US" sz="1300" dirty="0" smtClean="0"/>
              <a:t>failure </a:t>
            </a:r>
            <a:r>
              <a:rPr lang="en-US" sz="1300" dirty="0"/>
              <a:t>or lapse of coverage set forth within this Agreement. </a:t>
            </a:r>
            <a:br>
              <a:rPr lang="en-US" sz="1300" dirty="0"/>
            </a:br>
            <a:endParaRPr lang="en-US" sz="400" dirty="0" smtClean="0"/>
          </a:p>
          <a:p>
            <a:pPr marL="0" indent="0">
              <a:lnSpc>
                <a:spcPct val="140000"/>
              </a:lnSpc>
              <a:spcBef>
                <a:spcPts val="400"/>
              </a:spcBef>
              <a:buNone/>
            </a:pPr>
            <a:r>
              <a:rPr lang="en-US" sz="1300" dirty="0" smtClean="0"/>
              <a:t>The </a:t>
            </a:r>
            <a:r>
              <a:rPr lang="en-US" sz="1300" dirty="0"/>
              <a:t>aforementioned indemnification provision shall survive and continue </a:t>
            </a:r>
            <a:r>
              <a:rPr lang="en-US" sz="1300" dirty="0" smtClean="0"/>
              <a:t>in </a:t>
            </a:r>
            <a:r>
              <a:rPr lang="en-US" sz="1300" dirty="0"/>
              <a:t>full force and effect beyond the expiration or termination of this Agreement as to </a:t>
            </a:r>
            <a:r>
              <a:rPr lang="en-US" sz="1300" dirty="0" smtClean="0"/>
              <a:t>any </a:t>
            </a:r>
            <a:r>
              <a:rPr lang="en-US" sz="1300" dirty="0"/>
              <a:t>claim arising out of this Agreement.  Furthermore, in the event that a claim </a:t>
            </a:r>
            <a:r>
              <a:rPr lang="en-US" sz="1300" dirty="0" smtClean="0"/>
              <a:t>arises </a:t>
            </a:r>
            <a:r>
              <a:rPr lang="en-US" sz="1300" dirty="0"/>
              <a:t>under this Agreement, the Contractor has </a:t>
            </a:r>
            <a:r>
              <a:rPr lang="en-US" sz="1300" dirty="0" smtClean="0"/>
              <a:t>a </a:t>
            </a:r>
            <a:r>
              <a:rPr lang="en-US" sz="1300" dirty="0"/>
              <a:t>duty to advise the authority of </a:t>
            </a:r>
            <a:r>
              <a:rPr lang="en-US" sz="1300" dirty="0" smtClean="0"/>
              <a:t>the </a:t>
            </a:r>
            <a:r>
              <a:rPr lang="en-US" sz="1300" dirty="0"/>
              <a:t>status of the claim in which this Indemnification applies. </a:t>
            </a:r>
            <a:br>
              <a:rPr lang="en-US" sz="1300" dirty="0"/>
            </a:br>
            <a:endParaRPr lang="en-US" sz="400" dirty="0"/>
          </a:p>
          <a:p>
            <a:pPr marL="0" indent="0">
              <a:lnSpc>
                <a:spcPct val="140000"/>
              </a:lnSpc>
              <a:spcBef>
                <a:spcPts val="400"/>
              </a:spcBef>
              <a:buNone/>
            </a:pPr>
            <a:r>
              <a:rPr lang="en-US" sz="1300" dirty="0" smtClean="0"/>
              <a:t>The </a:t>
            </a:r>
            <a:r>
              <a:rPr lang="en-US" sz="1300" dirty="0"/>
              <a:t>use of third parties for the provision of transit services is not </a:t>
            </a:r>
            <a:r>
              <a:rPr lang="en-US" sz="1300" dirty="0" smtClean="0"/>
              <a:t>intended </a:t>
            </a:r>
            <a:r>
              <a:rPr lang="en-US" sz="1300" dirty="0"/>
              <a:t>to waive any immunity protections of the authority as granted by the </a:t>
            </a:r>
            <a:r>
              <a:rPr lang="en-US" sz="1300" dirty="0" smtClean="0"/>
              <a:t>Pennsylvania </a:t>
            </a:r>
            <a:r>
              <a:rPr lang="en-US" sz="1300" dirty="0"/>
              <a:t>Political Subdivision Tort Claims Act.</a:t>
            </a:r>
          </a:p>
        </p:txBody>
      </p:sp>
    </p:spTree>
    <p:extLst>
      <p:ext uri="{BB962C8B-B14F-4D97-AF65-F5344CB8AC3E}">
        <p14:creationId xmlns:p14="http://schemas.microsoft.com/office/powerpoint/2010/main" val="412748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a:t>
            </a:r>
            <a:r>
              <a:rPr lang="en-US" dirty="0" smtClean="0"/>
              <a:t>Choices</a:t>
            </a:r>
            <a:endParaRPr lang="en-US" dirty="0"/>
          </a:p>
        </p:txBody>
      </p:sp>
      <p:sp>
        <p:nvSpPr>
          <p:cNvPr id="3" name="Content Placeholder 2"/>
          <p:cNvSpPr>
            <a:spLocks noGrp="1"/>
          </p:cNvSpPr>
          <p:nvPr>
            <p:ph idx="1"/>
          </p:nvPr>
        </p:nvSpPr>
        <p:spPr>
          <a:xfrm>
            <a:off x="630443" y="1370458"/>
            <a:ext cx="10955097" cy="5353922"/>
          </a:xfrm>
        </p:spPr>
        <p:txBody>
          <a:bodyPr>
            <a:normAutofit fontScale="85000" lnSpcReduction="20000"/>
          </a:bodyPr>
          <a:lstStyle/>
          <a:p>
            <a:pPr marL="0" indent="0">
              <a:buNone/>
            </a:pPr>
            <a:r>
              <a:rPr lang="en-US" sz="2600" b="1" dirty="0"/>
              <a:t>Sufficient Liability Limits</a:t>
            </a:r>
          </a:p>
          <a:p>
            <a:r>
              <a:rPr lang="en-US" sz="2600" dirty="0"/>
              <a:t>Minimum liability limit should be $1,000,000 combined single limit and we suggest at least $5,000,000 with higher limits if warranted by the exposures.  There is no assurance that any limit is </a:t>
            </a:r>
            <a:r>
              <a:rPr lang="en-US" sz="2600" dirty="0" smtClean="0"/>
              <a:t>adequate</a:t>
            </a:r>
            <a:r>
              <a:rPr lang="en-US" sz="2600" dirty="0" smtClean="0"/>
              <a:t>.</a:t>
            </a:r>
          </a:p>
          <a:p>
            <a:endParaRPr lang="en-US" sz="500" dirty="0"/>
          </a:p>
          <a:p>
            <a:pPr marL="0" indent="0">
              <a:buNone/>
            </a:pPr>
            <a:r>
              <a:rPr lang="en-US" sz="2600" b="1" dirty="0" smtClean="0"/>
              <a:t>Policy </a:t>
            </a:r>
            <a:r>
              <a:rPr lang="en-US" sz="2600" b="1" dirty="0"/>
              <a:t>F</a:t>
            </a:r>
            <a:r>
              <a:rPr lang="en-US" sz="2600" b="1" dirty="0" smtClean="0"/>
              <a:t>orm</a:t>
            </a:r>
            <a:endParaRPr lang="en-US" sz="2600" b="1" dirty="0"/>
          </a:p>
          <a:p>
            <a:r>
              <a:rPr lang="en-US" sz="2600" dirty="0"/>
              <a:t>Policy should be on an “Occurrence” basis.  Some professional liability insurance  may only be available on a “claims made” basis.  If this is the situation, please contact me to discuss requirements for continued coverage</a:t>
            </a:r>
            <a:r>
              <a:rPr lang="en-US" sz="2600" dirty="0" smtClean="0"/>
              <a:t>.</a:t>
            </a:r>
          </a:p>
          <a:p>
            <a:endParaRPr lang="en-US" sz="500" dirty="0"/>
          </a:p>
          <a:p>
            <a:pPr marL="0" indent="0">
              <a:buNone/>
            </a:pPr>
            <a:r>
              <a:rPr lang="en-US" sz="2600" b="1" dirty="0" smtClean="0"/>
              <a:t>Aggregate </a:t>
            </a:r>
            <a:r>
              <a:rPr lang="en-US" sz="2600" b="1" dirty="0"/>
              <a:t>L</a:t>
            </a:r>
            <a:r>
              <a:rPr lang="en-US" sz="2600" b="1" dirty="0" smtClean="0"/>
              <a:t>imits</a:t>
            </a:r>
            <a:endParaRPr lang="en-US" sz="2600" b="1" dirty="0"/>
          </a:p>
          <a:p>
            <a:r>
              <a:rPr lang="en-US" sz="2600" dirty="0"/>
              <a:t>Aggregate limits, if any, should apply exclusively to your operations.  If this is not possible, contact me for your alternative requirements.  If 50% of aggregate limit is exhausted by either paid or reserved claims, contractor should agree to purchase additional insurance to at least replenish the aggregate </a:t>
            </a:r>
            <a:r>
              <a:rPr lang="en-US" sz="2600" dirty="0" smtClean="0"/>
              <a:t>limit</a:t>
            </a:r>
          </a:p>
          <a:p>
            <a:endParaRPr lang="en-US" sz="500" dirty="0" smtClean="0"/>
          </a:p>
          <a:p>
            <a:pPr marL="0" indent="0">
              <a:buNone/>
            </a:pPr>
            <a:r>
              <a:rPr lang="en-US" sz="2600" b="1" dirty="0" smtClean="0"/>
              <a:t>Insurance </a:t>
            </a:r>
            <a:r>
              <a:rPr lang="en-US" sz="2600" b="1" dirty="0"/>
              <a:t>C</a:t>
            </a:r>
            <a:r>
              <a:rPr lang="en-US" sz="2600" b="1" dirty="0" smtClean="0"/>
              <a:t>ompany </a:t>
            </a:r>
            <a:r>
              <a:rPr lang="en-US" sz="2600" b="1" dirty="0"/>
              <a:t>Best’s Rating</a:t>
            </a:r>
          </a:p>
          <a:p>
            <a:r>
              <a:rPr lang="en-US" sz="2600" dirty="0"/>
              <a:t>A-:VI or higher</a:t>
            </a:r>
          </a:p>
          <a:p>
            <a:endParaRPr lang="en-US" dirty="0"/>
          </a:p>
        </p:txBody>
      </p:sp>
    </p:spTree>
    <p:extLst>
      <p:ext uri="{BB962C8B-B14F-4D97-AF65-F5344CB8AC3E}">
        <p14:creationId xmlns:p14="http://schemas.microsoft.com/office/powerpoint/2010/main" val="245453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Provisos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II. </a:t>
            </a:r>
            <a:r>
              <a:rPr lang="en-US" sz="2000" u="sng" dirty="0" smtClean="0"/>
              <a:t>Evidence of Insurance</a:t>
            </a:r>
          </a:p>
          <a:p>
            <a:pPr marL="803275" indent="-455613">
              <a:buFont typeface="+mj-lt"/>
              <a:buAutoNum type="alphaUcPeriod"/>
            </a:pPr>
            <a:r>
              <a:rPr lang="en-US" sz="2000" dirty="0" smtClean="0"/>
              <a:t>Ensure </a:t>
            </a:r>
            <a:r>
              <a:rPr lang="en-US" sz="2000" dirty="0"/>
              <a:t>that insurance coverage meets SAFTI’s standards for </a:t>
            </a:r>
            <a:r>
              <a:rPr lang="en-US" sz="2000" dirty="0" smtClean="0"/>
              <a:t>Third Party </a:t>
            </a:r>
            <a:r>
              <a:rPr lang="en-US" sz="2000" dirty="0"/>
              <a:t>Coverage – Such a determination includes adequate coverage limits and/or adequate coverage by an appropriately rated </a:t>
            </a:r>
            <a:r>
              <a:rPr lang="en-US" sz="2000" dirty="0" smtClean="0"/>
              <a:t>company.</a:t>
            </a:r>
          </a:p>
          <a:p>
            <a:pPr marL="803275" indent="-455613">
              <a:buFont typeface="+mj-lt"/>
              <a:buAutoNum type="alphaUcPeriod"/>
            </a:pPr>
            <a:r>
              <a:rPr lang="en-US" sz="2000" dirty="0" smtClean="0"/>
              <a:t>Coverage </a:t>
            </a:r>
            <a:r>
              <a:rPr lang="en-US" sz="2000" dirty="0"/>
              <a:t>Limits – In the event of vehicle insurance, make sure that </a:t>
            </a:r>
            <a:r>
              <a:rPr lang="en-US" sz="2000" dirty="0" smtClean="0"/>
              <a:t>the coverage </a:t>
            </a:r>
            <a:r>
              <a:rPr lang="en-US" sz="2000" dirty="0"/>
              <a:t>provided by Third Parties includes the actual replacement </a:t>
            </a:r>
            <a:r>
              <a:rPr lang="en-US" sz="2000" dirty="0" smtClean="0"/>
              <a:t>value </a:t>
            </a:r>
            <a:r>
              <a:rPr lang="en-US" sz="2000" dirty="0"/>
              <a:t>of the vehicles not just the value. </a:t>
            </a:r>
            <a:r>
              <a:rPr lang="en-US" sz="2000" b="1" dirty="0"/>
              <a:t>(Jill, this may not be available</a:t>
            </a:r>
            <a:r>
              <a:rPr lang="en-US" sz="2000" b="1" dirty="0" smtClean="0"/>
              <a:t>)</a:t>
            </a:r>
          </a:p>
          <a:p>
            <a:pPr marL="803275" indent="-455613">
              <a:buFont typeface="+mj-lt"/>
              <a:buAutoNum type="alphaUcPeriod"/>
            </a:pPr>
            <a:r>
              <a:rPr lang="en-US" sz="2000" dirty="0" smtClean="0"/>
              <a:t>For </a:t>
            </a:r>
            <a:r>
              <a:rPr lang="en-US" sz="2000" dirty="0"/>
              <a:t>Construction you want to ensure coverage for</a:t>
            </a:r>
            <a:r>
              <a:rPr lang="en-US" sz="2000" dirty="0" smtClean="0"/>
              <a:t>:</a:t>
            </a:r>
          </a:p>
          <a:p>
            <a:pPr marL="1141413" indent="-338138"/>
            <a:r>
              <a:rPr lang="en-US" sz="2000" dirty="0" smtClean="0"/>
              <a:t>Pollution (if any exposure)</a:t>
            </a:r>
          </a:p>
          <a:p>
            <a:pPr marL="1141413" indent="-338138"/>
            <a:r>
              <a:rPr lang="en-US" sz="2000" dirty="0" smtClean="0"/>
              <a:t>Errors and Omissions (from architect)</a:t>
            </a:r>
          </a:p>
          <a:p>
            <a:pPr marL="1141413" indent="-338138"/>
            <a:r>
              <a:rPr lang="en-US" sz="2000" dirty="0" smtClean="0"/>
              <a:t>Performance Bonds (bid, performance and payment bonds) </a:t>
            </a:r>
          </a:p>
          <a:p>
            <a:pPr marL="803275" indent="0">
              <a:buNone/>
            </a:pPr>
            <a:r>
              <a:rPr lang="en-US" sz="2000" dirty="0" smtClean="0"/>
              <a:t>Depending on the nature and score of the project you want to make sure the appropriate types of coverage is provided.</a:t>
            </a:r>
          </a:p>
          <a:p>
            <a:pPr marL="804862" indent="-457200">
              <a:buFont typeface="+mj-lt"/>
              <a:buAutoNum type="alphaUcPeriod" startAt="4"/>
            </a:pPr>
            <a:r>
              <a:rPr lang="en-US" sz="2000" dirty="0" smtClean="0"/>
              <a:t>The </a:t>
            </a:r>
            <a:r>
              <a:rPr lang="en-US" sz="2000" dirty="0"/>
              <a:t>Certificate of Insurance should also include the appropriate </a:t>
            </a:r>
            <a:r>
              <a:rPr lang="en-US" sz="2000" dirty="0" smtClean="0"/>
              <a:t>parties</a:t>
            </a:r>
            <a:r>
              <a:rPr lang="en-US" sz="2000" dirty="0"/>
              <a:t>- that may include your authority, your architect, your engineer, </a:t>
            </a:r>
            <a:r>
              <a:rPr lang="en-US" sz="2000" dirty="0" smtClean="0"/>
              <a:t>inspectors</a:t>
            </a:r>
            <a:r>
              <a:rPr lang="en-US" sz="2000" dirty="0"/>
              <a:t>, construction managers and governmental entity providing </a:t>
            </a:r>
            <a:r>
              <a:rPr lang="en-US" sz="2000" dirty="0" smtClean="0"/>
              <a:t>funding</a:t>
            </a:r>
            <a:r>
              <a:rPr lang="en-US" sz="2000" dirty="0"/>
              <a:t>.  </a:t>
            </a:r>
          </a:p>
          <a:p>
            <a:pPr marL="803275" indent="-455613">
              <a:buFont typeface="+mj-lt"/>
              <a:buAutoNum type="alphaUcPeriod" startAt="4"/>
            </a:pPr>
            <a:endParaRPr lang="en-US" sz="2200" dirty="0"/>
          </a:p>
          <a:p>
            <a:pPr marL="803275" indent="-455613">
              <a:buFont typeface="+mj-lt"/>
              <a:buAutoNum type="alphaUcPeriod" startAt="4"/>
            </a:pPr>
            <a:endParaRPr lang="en-US" sz="2200" dirty="0"/>
          </a:p>
          <a:p>
            <a:pPr marL="803275" indent="-455613">
              <a:buFont typeface="+mj-lt"/>
              <a:buAutoNum type="alphaUcPeriod" startAt="4"/>
            </a:pPr>
            <a:endParaRPr lang="en-US" sz="2200" dirty="0"/>
          </a:p>
        </p:txBody>
      </p:sp>
    </p:spTree>
    <p:extLst>
      <p:ext uri="{BB962C8B-B14F-4D97-AF65-F5344CB8AC3E}">
        <p14:creationId xmlns:p14="http://schemas.microsoft.com/office/powerpoint/2010/main" val="167441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FTA Fast Act Requirements</a:t>
            </a:r>
            <a:endParaRPr lang="en-US" dirty="0"/>
          </a:p>
        </p:txBody>
      </p:sp>
      <p:sp>
        <p:nvSpPr>
          <p:cNvPr id="3" name="Content Placeholder 2"/>
          <p:cNvSpPr>
            <a:spLocks noGrp="1"/>
          </p:cNvSpPr>
          <p:nvPr>
            <p:ph idx="1"/>
          </p:nvPr>
        </p:nvSpPr>
        <p:spPr/>
        <p:txBody>
          <a:bodyPr/>
          <a:lstStyle/>
          <a:p>
            <a:r>
              <a:rPr lang="en-US" dirty="0" smtClean="0"/>
              <a:t>The FAST Act has now tied funding to safety.</a:t>
            </a:r>
          </a:p>
          <a:p>
            <a:r>
              <a:rPr lang="en-US" dirty="0" smtClean="0"/>
              <a:t>Effective date is September 2016 – so you should be compliant</a:t>
            </a:r>
            <a:r>
              <a:rPr lang="en-US" dirty="0" smtClean="0"/>
              <a:t>.</a:t>
            </a:r>
            <a:endParaRPr lang="en-US" dirty="0"/>
          </a:p>
          <a:p>
            <a:r>
              <a:rPr lang="en-US" dirty="0" smtClean="0"/>
              <a:t>Allows the FTA to inspect, investigate, audit and test agencies facilities for enforcement</a:t>
            </a:r>
            <a:r>
              <a:rPr lang="en-US" dirty="0" smtClean="0"/>
              <a:t>.</a:t>
            </a:r>
            <a:endParaRPr lang="en-US" dirty="0" smtClean="0"/>
          </a:p>
          <a:p>
            <a:r>
              <a:rPr lang="en-US" dirty="0" smtClean="0"/>
              <a:t>Applies to state and local government recipients who provide public transportation regardless of mode.</a:t>
            </a:r>
            <a:endParaRPr lang="en-US" dirty="0"/>
          </a:p>
        </p:txBody>
      </p:sp>
    </p:spTree>
    <p:extLst>
      <p:ext uri="{BB962C8B-B14F-4D97-AF65-F5344CB8AC3E}">
        <p14:creationId xmlns:p14="http://schemas.microsoft.com/office/powerpoint/2010/main" val="295123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Management System (SMS)</a:t>
            </a:r>
            <a:endParaRPr lang="en-US" dirty="0"/>
          </a:p>
        </p:txBody>
      </p:sp>
      <p:sp>
        <p:nvSpPr>
          <p:cNvPr id="3" name="Content Placeholder 2"/>
          <p:cNvSpPr>
            <a:spLocks noGrp="1"/>
          </p:cNvSpPr>
          <p:nvPr>
            <p:ph idx="1"/>
          </p:nvPr>
        </p:nvSpPr>
        <p:spPr/>
        <p:txBody>
          <a:bodyPr/>
          <a:lstStyle/>
          <a:p>
            <a:r>
              <a:rPr lang="en-US" dirty="0" smtClean="0"/>
              <a:t>The Final rule and Guidance suggests that the SMS be used as a guide but the exact parameters are not required because the rulemaking acknowledges that safety must be a practical approach.</a:t>
            </a:r>
            <a:endParaRPr lang="en-US" dirty="0"/>
          </a:p>
        </p:txBody>
      </p:sp>
    </p:spTree>
    <p:extLst>
      <p:ext uri="{BB962C8B-B14F-4D97-AF65-F5344CB8AC3E}">
        <p14:creationId xmlns:p14="http://schemas.microsoft.com/office/powerpoint/2010/main" val="199612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and Legal </a:t>
            </a:r>
            <a:r>
              <a:rPr lang="en-US" dirty="0" smtClean="0"/>
              <a:t>Consequences</a:t>
            </a:r>
            <a:endParaRPr lang="en-US" dirty="0"/>
          </a:p>
        </p:txBody>
      </p:sp>
      <p:sp>
        <p:nvSpPr>
          <p:cNvPr id="3" name="Content Placeholder 2"/>
          <p:cNvSpPr>
            <a:spLocks noGrp="1"/>
          </p:cNvSpPr>
          <p:nvPr>
            <p:ph idx="1"/>
          </p:nvPr>
        </p:nvSpPr>
        <p:spPr/>
        <p:txBody>
          <a:bodyPr/>
          <a:lstStyle/>
          <a:p>
            <a:r>
              <a:rPr lang="en-US" dirty="0" smtClean="0"/>
              <a:t>Based upon history, it is likely that SMS and similar guidance may be considered an appropriate jury instruction since it will be considered an industry standard- this is similar to OSHA Requirements in construction </a:t>
            </a:r>
            <a:r>
              <a:rPr lang="en-US" dirty="0" smtClean="0"/>
              <a:t>cases</a:t>
            </a:r>
            <a:endParaRPr lang="en-US" dirty="0"/>
          </a:p>
          <a:p>
            <a:r>
              <a:rPr lang="en-US" dirty="0" smtClean="0"/>
              <a:t>Ensure that your policies are appropriately communicated and followed – including retraining and evaluation criteria to ensure compliance </a:t>
            </a:r>
            <a:endParaRPr lang="en-US" dirty="0"/>
          </a:p>
        </p:txBody>
      </p:sp>
    </p:spTree>
    <p:extLst>
      <p:ext uri="{BB962C8B-B14F-4D97-AF65-F5344CB8AC3E}">
        <p14:creationId xmlns:p14="http://schemas.microsoft.com/office/powerpoint/2010/main" val="36465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Accountable Executive</a:t>
            </a:r>
            <a:endParaRPr lang="en-US" dirty="0"/>
          </a:p>
        </p:txBody>
      </p:sp>
      <p:sp>
        <p:nvSpPr>
          <p:cNvPr id="3" name="Content Placeholder 2"/>
          <p:cNvSpPr>
            <a:spLocks noGrp="1"/>
          </p:cNvSpPr>
          <p:nvPr>
            <p:ph idx="1"/>
          </p:nvPr>
        </p:nvSpPr>
        <p:spPr/>
        <p:txBody>
          <a:bodyPr/>
          <a:lstStyle/>
          <a:p>
            <a:r>
              <a:rPr lang="en-US" dirty="0"/>
              <a:t>Accountable Executive means a single, identifiable individual who has ultimate responsibility for carrying out the Public Transportation Agency Safety Plan of a public transportation agency; responsibility for carrying out the agency's Transit Asset Management Plan; and control or direction over the human and capital resources needed to develop and maintain both the agency's Public Transportation Agency Safety Plan in accordance with 49 U.S.C. 5329(d), and the agency's Transit Asset Management Plan in accordance with 49 U.S.C. 5326.</a:t>
            </a:r>
            <a:br>
              <a:rPr lang="en-US" dirty="0"/>
            </a:br>
            <a:r>
              <a:rPr lang="en-US" dirty="0"/>
              <a:t/>
            </a:r>
            <a:br>
              <a:rPr lang="en-US" dirty="0"/>
            </a:br>
            <a:r>
              <a:rPr lang="en-US" dirty="0"/>
              <a:t>49 C.F.R. § 670.5</a:t>
            </a:r>
          </a:p>
          <a:p>
            <a:endParaRPr lang="en-US" dirty="0"/>
          </a:p>
        </p:txBody>
      </p:sp>
    </p:spTree>
    <p:extLst>
      <p:ext uri="{BB962C8B-B14F-4D97-AF65-F5344CB8AC3E}">
        <p14:creationId xmlns:p14="http://schemas.microsoft.com/office/powerpoint/2010/main" val="6930585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534</TotalTime>
  <Words>1490</Words>
  <Application>Microsoft Macintosh PowerPoint</Application>
  <PresentationFormat>Custom</PresentationFormat>
  <Paragraphs>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2017 Preview</vt:lpstr>
      <vt:lpstr>Contracts and Indemnification</vt:lpstr>
      <vt:lpstr>Language to Include:</vt:lpstr>
      <vt:lpstr>Insurance Choices</vt:lpstr>
      <vt:lpstr>Insurance Provisos</vt:lpstr>
      <vt:lpstr>FTA Fast Act Requirements</vt:lpstr>
      <vt:lpstr>Safety Management System (SMS)</vt:lpstr>
      <vt:lpstr>Practical and Legal Consequences</vt:lpstr>
      <vt:lpstr>Accountable Executive</vt:lpstr>
      <vt:lpstr>Request for Confidentiality of Records</vt:lpstr>
      <vt:lpstr>Medical Examinations – Now What?</vt:lpstr>
      <vt:lpstr>Essential Function</vt:lpstr>
      <vt:lpstr>Individualized Assessment</vt:lpstr>
      <vt:lpstr>FMLA and DOT Physicals</vt:lpstr>
      <vt:lpstr>New Training Standards</vt:lpstr>
      <vt:lpstr>Standards include:</vt:lpstr>
      <vt:lpstr>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Preview</dc:title>
  <dc:creator>Jill Nagy</dc:creator>
  <cp:lastModifiedBy>Jeff Petrunak</cp:lastModifiedBy>
  <cp:revision>27</cp:revision>
  <dcterms:created xsi:type="dcterms:W3CDTF">2016-12-29T18:27:23Z</dcterms:created>
  <dcterms:modified xsi:type="dcterms:W3CDTF">2017-01-04T16:52:16Z</dcterms:modified>
</cp:coreProperties>
</file>