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59" r:id="rId3"/>
    <p:sldId id="257" r:id="rId4"/>
    <p:sldId id="260" r:id="rId5"/>
    <p:sldId id="261" r:id="rId6"/>
    <p:sldId id="262" r:id="rId7"/>
    <p:sldId id="265" r:id="rId8"/>
    <p:sldId id="266" r:id="rId9"/>
    <p:sldId id="286" r:id="rId10"/>
    <p:sldId id="267" r:id="rId11"/>
    <p:sldId id="268" r:id="rId12"/>
    <p:sldId id="285" r:id="rId13"/>
    <p:sldId id="269" r:id="rId14"/>
    <p:sldId id="287" r:id="rId15"/>
    <p:sldId id="272" r:id="rId16"/>
    <p:sldId id="290" r:id="rId17"/>
    <p:sldId id="271" r:id="rId18"/>
    <p:sldId id="283" r:id="rId19"/>
    <p:sldId id="273" r:id="rId20"/>
    <p:sldId id="288" r:id="rId21"/>
    <p:sldId id="292" r:id="rId22"/>
    <p:sldId id="305" r:id="rId23"/>
    <p:sldId id="297" r:id="rId24"/>
    <p:sldId id="277" r:id="rId25"/>
    <p:sldId id="300" r:id="rId26"/>
    <p:sldId id="299" r:id="rId27"/>
    <p:sldId id="281" r:id="rId28"/>
    <p:sldId id="311" r:id="rId29"/>
    <p:sldId id="309" r:id="rId30"/>
    <p:sldId id="282" r:id="rId31"/>
    <p:sldId id="284"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gel, Grant C" initials="G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005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88" autoAdjust="0"/>
  </p:normalViewPr>
  <p:slideViewPr>
    <p:cSldViewPr>
      <p:cViewPr>
        <p:scale>
          <a:sx n="100" d="100"/>
          <a:sy n="100" d="100"/>
        </p:scale>
        <p:origin x="-1240"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BAA2C1-01B5-4B95-A987-8411D9CA6FED}" type="datetimeFigureOut">
              <a:rPr lang="en-US" smtClean="0"/>
              <a:t>1/17/17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702AE19-66BA-4D3E-86CA-A75ED9A013F4}" type="slidenum">
              <a:rPr lang="en-US" smtClean="0"/>
              <a:t>‹#›</a:t>
            </a:fld>
            <a:endParaRPr lang="en-US" dirty="0"/>
          </a:p>
        </p:txBody>
      </p:sp>
    </p:spTree>
    <p:extLst>
      <p:ext uri="{BB962C8B-B14F-4D97-AF65-F5344CB8AC3E}">
        <p14:creationId xmlns:p14="http://schemas.microsoft.com/office/powerpoint/2010/main" val="1823300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11</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12</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13</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14</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15</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16</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17</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18</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19</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20</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3</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21</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22</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23</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24</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25</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26</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27</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28</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29</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4</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5</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6</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7</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8</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9</a:t>
            </a:fld>
            <a:endParaRPr lang="en-US" dirty="0"/>
          </a:p>
        </p:txBody>
      </p:sp>
    </p:spTree>
    <p:extLst>
      <p:ext uri="{BB962C8B-B14F-4D97-AF65-F5344CB8AC3E}">
        <p14:creationId xmlns:p14="http://schemas.microsoft.com/office/powerpoint/2010/main" val="3828209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0702AE19-66BA-4D3E-86CA-A75ED9A013F4}" type="slidenum">
              <a:rPr lang="en-US" smtClean="0"/>
              <a:t>10</a:t>
            </a:fld>
            <a:endParaRPr lang="en-US" dirty="0"/>
          </a:p>
        </p:txBody>
      </p:sp>
    </p:spTree>
    <p:extLst>
      <p:ext uri="{BB962C8B-B14F-4D97-AF65-F5344CB8AC3E}">
        <p14:creationId xmlns:p14="http://schemas.microsoft.com/office/powerpoint/2010/main" val="382820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476" y="4361688"/>
            <a:ext cx="8385048" cy="1277112"/>
          </a:xfrm>
        </p:spPr>
        <p:txBody>
          <a:bodyPr anchor="t">
            <a:normAutofit/>
          </a:bodyPr>
          <a:lstStyle>
            <a:lvl1pPr>
              <a:defRPr sz="4000" b="1">
                <a:solidFill>
                  <a:srgbClr val="0055A5"/>
                </a:solidFill>
              </a:defRPr>
            </a:lvl1pPr>
          </a:lstStyle>
          <a:p>
            <a:r>
              <a:rPr lang="en-US" dirty="0" smtClean="0"/>
              <a:t>[BUILDING THE FUTURE]</a:t>
            </a:r>
            <a:endParaRPr lang="en-US" dirty="0"/>
          </a:p>
        </p:txBody>
      </p:sp>
      <p:sp>
        <p:nvSpPr>
          <p:cNvPr id="3" name="Subtitle 2"/>
          <p:cNvSpPr>
            <a:spLocks noGrp="1"/>
          </p:cNvSpPr>
          <p:nvPr>
            <p:ph type="subTitle" idx="1" hasCustomPrompt="1"/>
          </p:nvPr>
        </p:nvSpPr>
        <p:spPr>
          <a:xfrm>
            <a:off x="1371600" y="5181600"/>
            <a:ext cx="6400800" cy="457200"/>
          </a:xfrm>
          <a:prstGeom prst="rect">
            <a:avLst/>
          </a:prstGeom>
        </p:spPr>
        <p:txBody>
          <a:bodyPr anchor="t"/>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TOPIC]</a:t>
            </a:r>
          </a:p>
        </p:txBody>
      </p:sp>
      <p:sp>
        <p:nvSpPr>
          <p:cNvPr id="9" name="Text Placeholder 8"/>
          <p:cNvSpPr>
            <a:spLocks noGrp="1"/>
          </p:cNvSpPr>
          <p:nvPr>
            <p:ph type="body" sz="quarter" idx="10" hasCustomPrompt="1"/>
          </p:nvPr>
        </p:nvSpPr>
        <p:spPr>
          <a:xfrm>
            <a:off x="1371600" y="5742432"/>
            <a:ext cx="6400800" cy="502920"/>
          </a:xfrm>
          <a:prstGeom prst="rect">
            <a:avLst/>
          </a:prstGeom>
        </p:spPr>
        <p:txBody>
          <a:bodyPr/>
          <a:lstStyle>
            <a:lvl1pPr marL="0" indent="0" algn="ctr">
              <a:buFontTx/>
              <a:buNone/>
              <a:defRPr sz="1800" b="1" baseline="0"/>
            </a:lvl1pPr>
          </a:lstStyle>
          <a:p>
            <a:pPr lvl="0"/>
            <a:r>
              <a:rPr lang="en-US" dirty="0" smtClean="0"/>
              <a:t>[PRESENTATION DATE]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[HEADER]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E27339-FB74-42CC-A636-C6E11E3F3748}" type="datetime1">
              <a:rPr lang="en-US" smtClean="0"/>
              <a:t>1/17/17</a:t>
            </a:fld>
            <a:endParaRPr lang="en-US" dirty="0"/>
          </a:p>
        </p:txBody>
      </p:sp>
      <p:sp>
        <p:nvSpPr>
          <p:cNvPr id="5" name="Footer Placeholder 4"/>
          <p:cNvSpPr>
            <a:spLocks noGrp="1"/>
          </p:cNvSpPr>
          <p:nvPr>
            <p:ph type="ftr" sz="quarter" idx="11"/>
          </p:nvPr>
        </p:nvSpPr>
        <p:spPr/>
        <p:txBody>
          <a:bodyPr/>
          <a:lstStyle/>
          <a:p>
            <a:r>
              <a:rPr lang="en-US" dirty="0" smtClean="0"/>
              <a:t>SEPTA - BUILDING THE FUTURE - [MONTH YEAR]</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a:t>
            </a:fld>
            <a:endParaRPr lang="en-US" dirty="0"/>
          </a:p>
        </p:txBody>
      </p:sp>
      <p:sp>
        <p:nvSpPr>
          <p:cNvPr id="8" name="Text Placeholder 7"/>
          <p:cNvSpPr>
            <a:spLocks noGrp="1"/>
          </p:cNvSpPr>
          <p:nvPr>
            <p:ph type="body" sz="quarter" idx="13" hasCustomPrompt="1"/>
          </p:nvPr>
        </p:nvSpPr>
        <p:spPr>
          <a:xfrm>
            <a:off x="4416552" y="0"/>
            <a:ext cx="3355848" cy="914400"/>
          </a:xfrm>
        </p:spPr>
        <p:txBody>
          <a:bodyPr anchor="ctr">
            <a:noAutofit/>
          </a:bodyPr>
          <a:lstStyle>
            <a:lvl1pPr marL="0" indent="0" algn="ctr">
              <a:buFontTx/>
              <a:buNone/>
              <a:defRPr sz="1800" b="1">
                <a:solidFill>
                  <a:srgbClr val="1F497D"/>
                </a:solidFill>
              </a:defRPr>
            </a:lvl1pPr>
          </a:lstStyle>
          <a:p>
            <a:pPr lvl="0"/>
            <a:r>
              <a:rPr lang="en-US" dirty="0" smtClean="0"/>
              <a:t>[SUBHEADER]</a:t>
            </a:r>
            <a:endParaRPr lang="en-US" dirty="0"/>
          </a:p>
        </p:txBody>
      </p:sp>
    </p:spTree>
    <p:extLst>
      <p:ext uri="{BB962C8B-B14F-4D97-AF65-F5344CB8AC3E}">
        <p14:creationId xmlns:p14="http://schemas.microsoft.com/office/powerpoint/2010/main" val="271158071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B9A8B0-F87F-4621-BB08-7B7B2F521CC6}" type="datetime1">
              <a:rPr lang="en-US" smtClean="0"/>
              <a:t>1/17/17</a:t>
            </a:fld>
            <a:endParaRPr lang="en-US" dirty="0"/>
          </a:p>
        </p:txBody>
      </p:sp>
      <p:sp>
        <p:nvSpPr>
          <p:cNvPr id="6" name="Footer Placeholder 5"/>
          <p:cNvSpPr>
            <a:spLocks noGrp="1"/>
          </p:cNvSpPr>
          <p:nvPr>
            <p:ph type="ftr" sz="quarter" idx="11"/>
          </p:nvPr>
        </p:nvSpPr>
        <p:spPr/>
        <p:txBody>
          <a:bodyPr/>
          <a:lstStyle/>
          <a:p>
            <a:r>
              <a:rPr lang="en-US" dirty="0" smtClean="0"/>
              <a:t>SEPTA - BUILDING THE FUTURE - [MONTH YEAR]</a:t>
            </a:r>
            <a:endParaRPr lang="en-US" dirty="0"/>
          </a:p>
        </p:txBody>
      </p:sp>
      <p:sp>
        <p:nvSpPr>
          <p:cNvPr id="7" name="Slide Number Placeholder 6"/>
          <p:cNvSpPr>
            <a:spLocks noGrp="1"/>
          </p:cNvSpPr>
          <p:nvPr>
            <p:ph type="sldNum" sz="quarter" idx="12"/>
          </p:nvPr>
        </p:nvSpPr>
        <p:spPr/>
        <p:txBody>
          <a:bodyPr/>
          <a:lstStyle/>
          <a:p>
            <a:fld id="{F86059C3-A45F-481E-98EF-A2D3E02A52D4}" type="slidenum">
              <a:rPr lang="en-US" smtClean="0"/>
              <a:t>‹#›</a:t>
            </a:fld>
            <a:endParaRPr lang="en-US" dirty="0"/>
          </a:p>
        </p:txBody>
      </p:sp>
      <p:sp>
        <p:nvSpPr>
          <p:cNvPr id="8" name="Text Placeholder 7"/>
          <p:cNvSpPr>
            <a:spLocks noGrp="1"/>
          </p:cNvSpPr>
          <p:nvPr>
            <p:ph type="body" sz="quarter" idx="13" hasCustomPrompt="1"/>
          </p:nvPr>
        </p:nvSpPr>
        <p:spPr>
          <a:xfrm>
            <a:off x="4416552" y="0"/>
            <a:ext cx="3355848" cy="914400"/>
          </a:xfrm>
        </p:spPr>
        <p:txBody>
          <a:bodyPr anchor="ctr">
            <a:noAutofit/>
          </a:bodyPr>
          <a:lstStyle>
            <a:lvl1pPr marL="0" indent="0" algn="ctr">
              <a:buFontTx/>
              <a:buNone/>
              <a:defRPr sz="1800" b="1">
                <a:solidFill>
                  <a:srgbClr val="1F497D"/>
                </a:solidFill>
              </a:defRPr>
            </a:lvl1pPr>
          </a:lstStyle>
          <a:p>
            <a:pPr lvl="0"/>
            <a:r>
              <a:rPr lang="en-US" dirty="0" smtClean="0"/>
              <a:t>[SUBHEADER]</a:t>
            </a:r>
            <a:endParaRPr lang="en-US" dirty="0"/>
          </a:p>
        </p:txBody>
      </p:sp>
      <p:sp>
        <p:nvSpPr>
          <p:cNvPr id="10" name="Title 1"/>
          <p:cNvSpPr>
            <a:spLocks noGrp="1"/>
          </p:cNvSpPr>
          <p:nvPr>
            <p:ph type="title" hasCustomPrompt="1"/>
          </p:nvPr>
        </p:nvSpPr>
        <p:spPr>
          <a:xfrm>
            <a:off x="155448" y="0"/>
            <a:ext cx="4187952" cy="914400"/>
          </a:xfrm>
        </p:spPr>
        <p:txBody>
          <a:bodyPr/>
          <a:lstStyle/>
          <a:p>
            <a:r>
              <a:rPr lang="en-US" dirty="0" smtClean="0"/>
              <a:t>[HEADER]</a:t>
            </a:r>
            <a:endParaRPr lang="en-US" dirty="0"/>
          </a:p>
        </p:txBody>
      </p:sp>
    </p:spTree>
    <p:extLst>
      <p:ext uri="{BB962C8B-B14F-4D97-AF65-F5344CB8AC3E}">
        <p14:creationId xmlns:p14="http://schemas.microsoft.com/office/powerpoint/2010/main" val="211781425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5B71E-1715-400F-8317-6BDA67B6726E}" type="datetime1">
              <a:rPr lang="en-US" smtClean="0"/>
              <a:t>1/17/17</a:t>
            </a:fld>
            <a:endParaRPr lang="en-US" dirty="0"/>
          </a:p>
        </p:txBody>
      </p:sp>
      <p:sp>
        <p:nvSpPr>
          <p:cNvPr id="8" name="Footer Placeholder 7"/>
          <p:cNvSpPr>
            <a:spLocks noGrp="1"/>
          </p:cNvSpPr>
          <p:nvPr>
            <p:ph type="ftr" sz="quarter" idx="11"/>
          </p:nvPr>
        </p:nvSpPr>
        <p:spPr/>
        <p:txBody>
          <a:bodyPr/>
          <a:lstStyle/>
          <a:p>
            <a:r>
              <a:rPr lang="en-US" dirty="0" smtClean="0"/>
              <a:t>SEPTA - BUILDING THE FUTURE - [MONTH YEAR]</a:t>
            </a:r>
            <a:endParaRPr lang="en-US" dirty="0"/>
          </a:p>
        </p:txBody>
      </p:sp>
      <p:sp>
        <p:nvSpPr>
          <p:cNvPr id="9" name="Slide Number Placeholder 8"/>
          <p:cNvSpPr>
            <a:spLocks noGrp="1"/>
          </p:cNvSpPr>
          <p:nvPr>
            <p:ph type="sldNum" sz="quarter" idx="12"/>
          </p:nvPr>
        </p:nvSpPr>
        <p:spPr/>
        <p:txBody>
          <a:bodyPr/>
          <a:lstStyle/>
          <a:p>
            <a:fld id="{F86059C3-A45F-481E-98EF-A2D3E02A52D4}" type="slidenum">
              <a:rPr lang="en-US" smtClean="0"/>
              <a:t>‹#›</a:t>
            </a:fld>
            <a:endParaRPr lang="en-US" dirty="0"/>
          </a:p>
        </p:txBody>
      </p:sp>
      <p:sp>
        <p:nvSpPr>
          <p:cNvPr id="11" name="Text Placeholder 7"/>
          <p:cNvSpPr>
            <a:spLocks noGrp="1"/>
          </p:cNvSpPr>
          <p:nvPr>
            <p:ph type="body" sz="quarter" idx="13" hasCustomPrompt="1"/>
          </p:nvPr>
        </p:nvSpPr>
        <p:spPr>
          <a:xfrm>
            <a:off x="4416552" y="0"/>
            <a:ext cx="3355848" cy="914400"/>
          </a:xfrm>
        </p:spPr>
        <p:txBody>
          <a:bodyPr anchor="ctr">
            <a:noAutofit/>
          </a:bodyPr>
          <a:lstStyle>
            <a:lvl1pPr marL="0" indent="0" algn="ctr">
              <a:buFontTx/>
              <a:buNone/>
              <a:defRPr sz="1800" b="1">
                <a:solidFill>
                  <a:srgbClr val="1F497D"/>
                </a:solidFill>
              </a:defRPr>
            </a:lvl1pPr>
          </a:lstStyle>
          <a:p>
            <a:pPr lvl="0"/>
            <a:r>
              <a:rPr lang="en-US" dirty="0" smtClean="0"/>
              <a:t>[SUBHEADER]</a:t>
            </a:r>
            <a:endParaRPr lang="en-US" dirty="0"/>
          </a:p>
        </p:txBody>
      </p:sp>
      <p:sp>
        <p:nvSpPr>
          <p:cNvPr id="12" name="Title 1"/>
          <p:cNvSpPr>
            <a:spLocks noGrp="1"/>
          </p:cNvSpPr>
          <p:nvPr>
            <p:ph type="title" hasCustomPrompt="1"/>
          </p:nvPr>
        </p:nvSpPr>
        <p:spPr>
          <a:xfrm>
            <a:off x="155448" y="0"/>
            <a:ext cx="4187952" cy="914400"/>
          </a:xfrm>
        </p:spPr>
        <p:txBody>
          <a:bodyPr/>
          <a:lstStyle/>
          <a:p>
            <a:r>
              <a:rPr lang="en-US" dirty="0" smtClean="0"/>
              <a:t>[HEADER]</a:t>
            </a:r>
            <a:endParaRPr lang="en-US" dirty="0"/>
          </a:p>
        </p:txBody>
      </p:sp>
    </p:spTree>
    <p:extLst>
      <p:ext uri="{BB962C8B-B14F-4D97-AF65-F5344CB8AC3E}">
        <p14:creationId xmlns:p14="http://schemas.microsoft.com/office/powerpoint/2010/main" val="237676617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6A7192-6187-40D4-A4FD-2E24CE7E74B1}" type="datetime1">
              <a:rPr lang="en-US" smtClean="0"/>
              <a:t>1/17/17</a:t>
            </a:fld>
            <a:endParaRPr lang="en-US" dirty="0"/>
          </a:p>
        </p:txBody>
      </p:sp>
      <p:sp>
        <p:nvSpPr>
          <p:cNvPr id="4" name="Footer Placeholder 3"/>
          <p:cNvSpPr>
            <a:spLocks noGrp="1"/>
          </p:cNvSpPr>
          <p:nvPr>
            <p:ph type="ftr" sz="quarter" idx="11"/>
          </p:nvPr>
        </p:nvSpPr>
        <p:spPr/>
        <p:txBody>
          <a:bodyPr/>
          <a:lstStyle/>
          <a:p>
            <a:r>
              <a:rPr lang="en-US" dirty="0" smtClean="0"/>
              <a:t>SEPTA - BUILDING THE FUTURE - [MONTH YEAR]</a:t>
            </a:r>
            <a:endParaRPr lang="en-US" dirty="0"/>
          </a:p>
        </p:txBody>
      </p:sp>
      <p:sp>
        <p:nvSpPr>
          <p:cNvPr id="5" name="Slide Number Placeholder 4"/>
          <p:cNvSpPr>
            <a:spLocks noGrp="1"/>
          </p:cNvSpPr>
          <p:nvPr>
            <p:ph type="sldNum" sz="quarter" idx="12"/>
          </p:nvPr>
        </p:nvSpPr>
        <p:spPr/>
        <p:txBody>
          <a:bodyPr/>
          <a:lstStyle/>
          <a:p>
            <a:fld id="{F86059C3-A45F-481E-98EF-A2D3E02A52D4}" type="slidenum">
              <a:rPr lang="en-US" smtClean="0"/>
              <a:t>‹#›</a:t>
            </a:fld>
            <a:endParaRPr lang="en-US" dirty="0"/>
          </a:p>
        </p:txBody>
      </p:sp>
      <p:sp>
        <p:nvSpPr>
          <p:cNvPr id="7" name="Text Placeholder 7"/>
          <p:cNvSpPr>
            <a:spLocks noGrp="1"/>
          </p:cNvSpPr>
          <p:nvPr>
            <p:ph type="body" sz="quarter" idx="13" hasCustomPrompt="1"/>
          </p:nvPr>
        </p:nvSpPr>
        <p:spPr>
          <a:xfrm>
            <a:off x="4416552" y="0"/>
            <a:ext cx="3355848" cy="914400"/>
          </a:xfrm>
        </p:spPr>
        <p:txBody>
          <a:bodyPr anchor="ctr">
            <a:noAutofit/>
          </a:bodyPr>
          <a:lstStyle>
            <a:lvl1pPr marL="0" indent="0" algn="ctr">
              <a:buFontTx/>
              <a:buNone/>
              <a:defRPr sz="1800" b="1">
                <a:solidFill>
                  <a:srgbClr val="1F497D"/>
                </a:solidFill>
              </a:defRPr>
            </a:lvl1pPr>
          </a:lstStyle>
          <a:p>
            <a:pPr lvl="0"/>
            <a:r>
              <a:rPr lang="en-US" dirty="0" smtClean="0"/>
              <a:t>[SUBHEADER]</a:t>
            </a:r>
            <a:endParaRPr lang="en-US" dirty="0"/>
          </a:p>
        </p:txBody>
      </p:sp>
      <p:sp>
        <p:nvSpPr>
          <p:cNvPr id="8" name="Title 1"/>
          <p:cNvSpPr>
            <a:spLocks noGrp="1"/>
          </p:cNvSpPr>
          <p:nvPr>
            <p:ph type="title" hasCustomPrompt="1"/>
          </p:nvPr>
        </p:nvSpPr>
        <p:spPr>
          <a:xfrm>
            <a:off x="155448" y="0"/>
            <a:ext cx="4187952" cy="914400"/>
          </a:xfrm>
        </p:spPr>
        <p:txBody>
          <a:bodyPr/>
          <a:lstStyle/>
          <a:p>
            <a:r>
              <a:rPr lang="en-US" dirty="0" smtClean="0"/>
              <a:t>[HEADER]</a:t>
            </a:r>
            <a:endParaRPr lang="en-US" dirty="0"/>
          </a:p>
        </p:txBody>
      </p:sp>
    </p:spTree>
    <p:extLst>
      <p:ext uri="{BB962C8B-B14F-4D97-AF65-F5344CB8AC3E}">
        <p14:creationId xmlns:p14="http://schemas.microsoft.com/office/powerpoint/2010/main" val="309516222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47800"/>
            <a:ext cx="3008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A643D-ED96-4B79-AA58-6AC837905BF5}" type="datetime1">
              <a:rPr lang="en-US" smtClean="0"/>
              <a:t>1/17/17</a:t>
            </a:fld>
            <a:endParaRPr lang="en-US" dirty="0"/>
          </a:p>
        </p:txBody>
      </p:sp>
      <p:sp>
        <p:nvSpPr>
          <p:cNvPr id="6" name="Footer Placeholder 5"/>
          <p:cNvSpPr>
            <a:spLocks noGrp="1"/>
          </p:cNvSpPr>
          <p:nvPr>
            <p:ph type="ftr" sz="quarter" idx="11"/>
          </p:nvPr>
        </p:nvSpPr>
        <p:spPr/>
        <p:txBody>
          <a:bodyPr/>
          <a:lstStyle/>
          <a:p>
            <a:r>
              <a:rPr lang="en-US" dirty="0" smtClean="0"/>
              <a:t>SEPTA - BUILDING THE FUTURE - [MONTH YEAR]</a:t>
            </a:r>
            <a:endParaRPr lang="en-US" dirty="0"/>
          </a:p>
        </p:txBody>
      </p:sp>
      <p:sp>
        <p:nvSpPr>
          <p:cNvPr id="7" name="Slide Number Placeholder 6"/>
          <p:cNvSpPr>
            <a:spLocks noGrp="1"/>
          </p:cNvSpPr>
          <p:nvPr>
            <p:ph type="sldNum" sz="quarter" idx="12"/>
          </p:nvPr>
        </p:nvSpPr>
        <p:spPr/>
        <p:txBody>
          <a:bodyPr/>
          <a:lstStyle/>
          <a:p>
            <a:fld id="{F86059C3-A45F-481E-98EF-A2D3E02A52D4}" type="slidenum">
              <a:rPr lang="en-US" smtClean="0"/>
              <a:t>‹#›</a:t>
            </a:fld>
            <a:endParaRPr lang="en-US" dirty="0"/>
          </a:p>
        </p:txBody>
      </p:sp>
      <p:sp>
        <p:nvSpPr>
          <p:cNvPr id="9" name="Text Placeholder 7"/>
          <p:cNvSpPr>
            <a:spLocks noGrp="1"/>
          </p:cNvSpPr>
          <p:nvPr>
            <p:ph type="body" sz="quarter" idx="13" hasCustomPrompt="1"/>
          </p:nvPr>
        </p:nvSpPr>
        <p:spPr>
          <a:xfrm>
            <a:off x="4416552" y="0"/>
            <a:ext cx="3355848" cy="914400"/>
          </a:xfrm>
        </p:spPr>
        <p:txBody>
          <a:bodyPr anchor="ctr">
            <a:noAutofit/>
          </a:bodyPr>
          <a:lstStyle>
            <a:lvl1pPr marL="0" indent="0" algn="ctr">
              <a:buFontTx/>
              <a:buNone/>
              <a:defRPr sz="1800" b="1">
                <a:solidFill>
                  <a:srgbClr val="1F497D"/>
                </a:solidFill>
              </a:defRPr>
            </a:lvl1pPr>
          </a:lstStyle>
          <a:p>
            <a:pPr lvl="0"/>
            <a:r>
              <a:rPr lang="en-US" dirty="0" smtClean="0"/>
              <a:t>[SUBHEADER]</a:t>
            </a:r>
            <a:endParaRPr lang="en-US" dirty="0"/>
          </a:p>
        </p:txBody>
      </p:sp>
      <p:sp>
        <p:nvSpPr>
          <p:cNvPr id="10" name="Title 1"/>
          <p:cNvSpPr>
            <a:spLocks noGrp="1"/>
          </p:cNvSpPr>
          <p:nvPr>
            <p:ph type="title" hasCustomPrompt="1"/>
          </p:nvPr>
        </p:nvSpPr>
        <p:spPr>
          <a:xfrm>
            <a:off x="155448" y="0"/>
            <a:ext cx="4187952" cy="914400"/>
          </a:xfrm>
        </p:spPr>
        <p:txBody>
          <a:bodyPr/>
          <a:lstStyle/>
          <a:p>
            <a:r>
              <a:rPr lang="en-US" dirty="0" smtClean="0"/>
              <a:t>[HEADER]</a:t>
            </a:r>
            <a:endParaRPr lang="en-US" dirty="0"/>
          </a:p>
        </p:txBody>
      </p:sp>
    </p:spTree>
    <p:extLst>
      <p:ext uri="{BB962C8B-B14F-4D97-AF65-F5344CB8AC3E}">
        <p14:creationId xmlns:p14="http://schemas.microsoft.com/office/powerpoint/2010/main" val="130988776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016252" y="1444752"/>
            <a:ext cx="5111496" cy="4681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p:cNvSpPr>
            <a:spLocks noGrp="1"/>
          </p:cNvSpPr>
          <p:nvPr>
            <p:ph type="dt" sz="half" idx="10"/>
          </p:nvPr>
        </p:nvSpPr>
        <p:spPr/>
        <p:txBody>
          <a:bodyPr/>
          <a:lstStyle/>
          <a:p>
            <a:fld id="{DF56B95C-52C8-4007-A2C1-CB9C78ECEF33}" type="datetime1">
              <a:rPr lang="en-US" smtClean="0"/>
              <a:t>1/17/17</a:t>
            </a:fld>
            <a:endParaRPr lang="en-US" dirty="0"/>
          </a:p>
        </p:txBody>
      </p:sp>
      <p:sp>
        <p:nvSpPr>
          <p:cNvPr id="6" name="Footer Placeholder 5"/>
          <p:cNvSpPr>
            <a:spLocks noGrp="1"/>
          </p:cNvSpPr>
          <p:nvPr>
            <p:ph type="ftr" sz="quarter" idx="11"/>
          </p:nvPr>
        </p:nvSpPr>
        <p:spPr/>
        <p:txBody>
          <a:bodyPr/>
          <a:lstStyle/>
          <a:p>
            <a:r>
              <a:rPr lang="en-US" dirty="0" smtClean="0"/>
              <a:t>SEPTA - BUILDING THE FUTURE - [MONTH YEAR]</a:t>
            </a:r>
            <a:endParaRPr lang="en-US" dirty="0"/>
          </a:p>
        </p:txBody>
      </p:sp>
      <p:sp>
        <p:nvSpPr>
          <p:cNvPr id="7" name="Slide Number Placeholder 6"/>
          <p:cNvSpPr>
            <a:spLocks noGrp="1"/>
          </p:cNvSpPr>
          <p:nvPr>
            <p:ph type="sldNum" sz="quarter" idx="12"/>
          </p:nvPr>
        </p:nvSpPr>
        <p:spPr/>
        <p:txBody>
          <a:bodyPr/>
          <a:lstStyle/>
          <a:p>
            <a:fld id="{F86059C3-A45F-481E-98EF-A2D3E02A52D4}" type="slidenum">
              <a:rPr lang="en-US" smtClean="0"/>
              <a:t>‹#›</a:t>
            </a:fld>
            <a:endParaRPr lang="en-US" dirty="0"/>
          </a:p>
        </p:txBody>
      </p:sp>
      <p:sp>
        <p:nvSpPr>
          <p:cNvPr id="9" name="Text Placeholder 7"/>
          <p:cNvSpPr>
            <a:spLocks noGrp="1"/>
          </p:cNvSpPr>
          <p:nvPr>
            <p:ph type="body" sz="quarter" idx="13" hasCustomPrompt="1"/>
          </p:nvPr>
        </p:nvSpPr>
        <p:spPr>
          <a:xfrm>
            <a:off x="4416552" y="0"/>
            <a:ext cx="3355848" cy="914400"/>
          </a:xfrm>
        </p:spPr>
        <p:txBody>
          <a:bodyPr anchor="ctr">
            <a:noAutofit/>
          </a:bodyPr>
          <a:lstStyle>
            <a:lvl1pPr marL="0" indent="0" algn="ctr">
              <a:buFontTx/>
              <a:buNone/>
              <a:defRPr sz="1800" b="1">
                <a:solidFill>
                  <a:srgbClr val="1F497D"/>
                </a:solidFill>
              </a:defRPr>
            </a:lvl1pPr>
          </a:lstStyle>
          <a:p>
            <a:pPr lvl="0"/>
            <a:r>
              <a:rPr lang="en-US" dirty="0" smtClean="0"/>
              <a:t>[SUBHEADER]</a:t>
            </a:r>
            <a:endParaRPr lang="en-US" dirty="0"/>
          </a:p>
        </p:txBody>
      </p:sp>
      <p:sp>
        <p:nvSpPr>
          <p:cNvPr id="8" name="Title 1"/>
          <p:cNvSpPr>
            <a:spLocks noGrp="1"/>
          </p:cNvSpPr>
          <p:nvPr>
            <p:ph type="title" hasCustomPrompt="1"/>
          </p:nvPr>
        </p:nvSpPr>
        <p:spPr>
          <a:xfrm>
            <a:off x="155448" y="0"/>
            <a:ext cx="4187952" cy="914400"/>
          </a:xfrm>
        </p:spPr>
        <p:txBody>
          <a:bodyPr/>
          <a:lstStyle/>
          <a:p>
            <a:r>
              <a:rPr lang="en-US" dirty="0" smtClean="0"/>
              <a:t>[HEADER]</a:t>
            </a:r>
            <a:endParaRPr lang="en-US" dirty="0"/>
          </a:p>
        </p:txBody>
      </p:sp>
    </p:spTree>
    <p:extLst>
      <p:ext uri="{BB962C8B-B14F-4D97-AF65-F5344CB8AC3E}">
        <p14:creationId xmlns:p14="http://schemas.microsoft.com/office/powerpoint/2010/main" val="241586329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theme" Target="../theme/theme2.xml"/><Relationship Id="rId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49" r:id="rId1"/>
  </p:sldLayoutIdLst>
  <p:timing>
    <p:tnLst>
      <p:par>
        <p:cTn xmlns:p14="http://schemas.microsoft.com/office/powerpoint/2010/mai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5448" y="0"/>
            <a:ext cx="4187952" cy="914400"/>
          </a:xfrm>
          <a:prstGeom prst="rect">
            <a:avLst/>
          </a:prstGeom>
        </p:spPr>
        <p:txBody>
          <a:bodyPr vert="horz" lIns="91440" tIns="45720" rIns="91440" bIns="45720" rtlCol="0" anchor="t">
            <a:noAutofit/>
          </a:bodyPr>
          <a:lstStyle/>
          <a:p>
            <a:r>
              <a:rPr lang="en-US" dirty="0" smtClean="0"/>
              <a:t>[HEADER]</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3234B-9B0D-4498-BD17-4728A1B4558C}" type="datetime1">
              <a:rPr lang="en-US" smtClean="0"/>
              <a:t>1/17/17</a:t>
            </a:fld>
            <a:endParaRPr lang="en-US" dirty="0"/>
          </a:p>
        </p:txBody>
      </p:sp>
      <p:sp>
        <p:nvSpPr>
          <p:cNvPr id="5" name="Footer Placeholder 4"/>
          <p:cNvSpPr>
            <a:spLocks noGrp="1"/>
          </p:cNvSpPr>
          <p:nvPr>
            <p:ph type="ftr" sz="quarter" idx="3"/>
          </p:nvPr>
        </p:nvSpPr>
        <p:spPr>
          <a:xfrm>
            <a:off x="4498848" y="6446520"/>
            <a:ext cx="4645152" cy="265176"/>
          </a:xfrm>
          <a:prstGeom prst="rect">
            <a:avLst/>
          </a:prstGeom>
        </p:spPr>
        <p:txBody>
          <a:bodyPr vert="horz" lIns="91440" tIns="45720" rIns="91440" bIns="45720" rtlCol="0" anchor="ctr"/>
          <a:lstStyle>
            <a:lvl1pPr algn="r">
              <a:defRPr sz="900" b="1">
                <a:solidFill>
                  <a:schemeClr val="bg1"/>
                </a:solidFill>
              </a:defRPr>
            </a:lvl1pPr>
          </a:lstStyle>
          <a:p>
            <a:r>
              <a:rPr lang="en-US" dirty="0" smtClean="0"/>
              <a:t>SEPTA - BUILDING THE FUTURE - [MONTH YEAR]</a:t>
            </a:r>
            <a:endParaRPr lang="en-US" dirty="0"/>
          </a:p>
        </p:txBody>
      </p:sp>
      <p:sp>
        <p:nvSpPr>
          <p:cNvPr id="6" name="Slide Number Placeholder 5"/>
          <p:cNvSpPr>
            <a:spLocks noGrp="1"/>
          </p:cNvSpPr>
          <p:nvPr>
            <p:ph type="sldNum" sz="quarter" idx="4"/>
          </p:nvPr>
        </p:nvSpPr>
        <p:spPr>
          <a:xfrm>
            <a:off x="7013448" y="6702552"/>
            <a:ext cx="2130552" cy="155448"/>
          </a:xfrm>
          <a:prstGeom prst="rect">
            <a:avLst/>
          </a:prstGeom>
        </p:spPr>
        <p:txBody>
          <a:bodyPr vert="horz" lIns="91440" tIns="45720" rIns="91440" bIns="45720" rtlCol="0" anchor="ctr"/>
          <a:lstStyle>
            <a:lvl1pPr algn="r">
              <a:defRPr sz="1200">
                <a:solidFill>
                  <a:schemeClr val="tx1">
                    <a:tint val="75000"/>
                  </a:schemeClr>
                </a:solidFill>
              </a:defRPr>
            </a:lvl1pPr>
          </a:lstStyle>
          <a:p>
            <a:fld id="{F86059C3-A45F-481E-98EF-A2D3E02A52D4}" type="slidenum">
              <a:rPr lang="en-US" smtClean="0"/>
              <a:t>‹#›</a:t>
            </a:fld>
            <a:endParaRPr lang="en-US" dirty="0"/>
          </a:p>
        </p:txBody>
      </p:sp>
    </p:spTree>
    <p:extLst>
      <p:ext uri="{BB962C8B-B14F-4D97-AF65-F5344CB8AC3E}">
        <p14:creationId xmlns:p14="http://schemas.microsoft.com/office/powerpoint/2010/main" val="134215547"/>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8" r:id="rId5"/>
    <p:sldLayoutId id="2147483669" r:id="rId6"/>
  </p:sldLayoutIdLst>
  <p:timing>
    <p:tnLst>
      <p:par>
        <p:cTn xmlns:p14="http://schemas.microsoft.com/office/powerpoint/2010/main" id="1" dur="indefinite" restart="never" nodeType="tmRoot"/>
      </p:par>
    </p:tnLst>
  </p:timing>
  <p:hf hdr="0" dt="0"/>
  <p:txStyles>
    <p:titleStyle>
      <a:lvl1pPr algn="l" defTabSz="914400" rtl="0" eaLnBrk="1" latinLnBrk="0" hangingPunct="1">
        <a:spcBef>
          <a:spcPct val="0"/>
        </a:spcBef>
        <a:buNone/>
        <a:defRPr sz="28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microsoft.com/office/2007/relationships/hdphoto" Target="../media/hdphoto1.wdp"/><Relationship Id="rId6" Type="http://schemas.openxmlformats.org/officeDocument/2006/relationships/image" Target="../media/image17.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cid:FF404537-CDED-4B44-A950-38C35D0D1A47@septaad1.org"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cid:BF043920-DD3C-4FF1-B46C-B69EAA8966A6@septaad1.org" TargetMode="External"/><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MANAGER’S PROGRAM TO FOSTER EMPLOYEE ENGAGEMENT</a:t>
            </a:r>
            <a:endParaRPr lang="en-US" dirty="0"/>
          </a:p>
        </p:txBody>
      </p:sp>
      <p:sp>
        <p:nvSpPr>
          <p:cNvPr id="4" name="Text Placeholder 3"/>
          <p:cNvSpPr>
            <a:spLocks noGrp="1"/>
          </p:cNvSpPr>
          <p:nvPr>
            <p:ph type="body" sz="quarter" idx="10"/>
          </p:nvPr>
        </p:nvSpPr>
        <p:spPr/>
        <p:txBody>
          <a:bodyPr/>
          <a:lstStyle/>
          <a:p>
            <a:r>
              <a:rPr lang="en-US" dirty="0" smtClean="0"/>
              <a:t>January 12, 2017</a:t>
            </a:r>
            <a:endParaRPr lang="en-US" dirty="0"/>
          </a:p>
        </p:txBody>
      </p:sp>
    </p:spTree>
    <p:extLst>
      <p:ext uri="{BB962C8B-B14F-4D97-AF65-F5344CB8AC3E}">
        <p14:creationId xmlns:p14="http://schemas.microsoft.com/office/powerpoint/2010/main" val="40567770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8600" y="1295400"/>
            <a:ext cx="8686800" cy="5334000"/>
          </a:xfrm>
        </p:spPr>
        <p:txBody>
          <a:bodyPr>
            <a:normAutofit/>
          </a:bodyPr>
          <a:lstStyle/>
          <a:p>
            <a:pPr>
              <a:buFont typeface="Wingdings" pitchFamily="2" charset="2"/>
              <a:buChar char="§"/>
            </a:pPr>
            <a:endParaRPr lang="en-US" sz="1100" dirty="0" smtClean="0">
              <a:latin typeface="Century Gothic" pitchFamily="34" charset="0"/>
            </a:endParaRPr>
          </a:p>
          <a:p>
            <a:pPr>
              <a:buFont typeface="Wingdings" pitchFamily="2" charset="2"/>
              <a:buChar char="§"/>
            </a:pPr>
            <a:r>
              <a:rPr lang="en-US" sz="2400" dirty="0" smtClean="0">
                <a:latin typeface="Century Gothic" pitchFamily="34" charset="0"/>
              </a:rPr>
              <a:t>Brings Management and Hourly together to work as a TEAM</a:t>
            </a:r>
          </a:p>
          <a:p>
            <a:pPr>
              <a:buFont typeface="Wingdings" pitchFamily="2" charset="2"/>
              <a:buChar char="§"/>
            </a:pPr>
            <a:r>
              <a:rPr lang="en-US" sz="2400" dirty="0" smtClean="0">
                <a:latin typeface="Century Gothic" pitchFamily="34" charset="0"/>
              </a:rPr>
              <a:t>Small Breakfast Meetings for Specific Locations </a:t>
            </a:r>
          </a:p>
          <a:p>
            <a:pPr lvl="2">
              <a:buFont typeface="Wingdings" pitchFamily="2" charset="2"/>
              <a:buChar char="§"/>
            </a:pPr>
            <a:r>
              <a:rPr lang="en-US" dirty="0" smtClean="0">
                <a:latin typeface="Century Gothic" pitchFamily="34" charset="0"/>
              </a:rPr>
              <a:t>Management &amp; Hourly Employees – 12 maximum</a:t>
            </a:r>
          </a:p>
          <a:p>
            <a:pPr lvl="2">
              <a:buFont typeface="Wingdings" pitchFamily="2" charset="2"/>
              <a:buChar char="§"/>
            </a:pPr>
            <a:r>
              <a:rPr lang="en-US" dirty="0" smtClean="0">
                <a:latin typeface="Century Gothic" pitchFamily="34" charset="0"/>
              </a:rPr>
              <a:t>GM, DGM, Director of Office of Innovation</a:t>
            </a:r>
          </a:p>
          <a:p>
            <a:pPr lvl="2">
              <a:buFont typeface="Wingdings" pitchFamily="2" charset="2"/>
              <a:buChar char="§"/>
            </a:pPr>
            <a:endParaRPr lang="en-US" sz="1400" dirty="0" smtClean="0">
              <a:latin typeface="Century Gothic" pitchFamily="34" charset="0"/>
            </a:endParaRPr>
          </a:p>
          <a:p>
            <a:pPr>
              <a:buFont typeface="Wingdings" pitchFamily="2" charset="2"/>
              <a:buChar char="§"/>
            </a:pPr>
            <a:r>
              <a:rPr lang="en-US" sz="2400" dirty="0" smtClean="0">
                <a:latin typeface="Century Gothic" pitchFamily="34" charset="0"/>
              </a:rPr>
              <a:t>GM </a:t>
            </a:r>
            <a:r>
              <a:rPr lang="en-US" sz="2400" b="1" dirty="0">
                <a:latin typeface="Century Gothic" pitchFamily="34" charset="0"/>
              </a:rPr>
              <a:t>BUILDING THE FUTURE </a:t>
            </a:r>
            <a:r>
              <a:rPr lang="en-US" sz="2400" dirty="0" smtClean="0">
                <a:latin typeface="Century Gothic" pitchFamily="34" charset="0"/>
              </a:rPr>
              <a:t>PowerPoint presentation covering 5 strategic goal areas important to all SEPTA Employees  </a:t>
            </a:r>
          </a:p>
          <a:p>
            <a:pPr lvl="2">
              <a:buFont typeface="Wingdings" pitchFamily="2" charset="2"/>
              <a:buChar char="§"/>
            </a:pPr>
            <a:r>
              <a:rPr lang="en-US" dirty="0" smtClean="0">
                <a:latin typeface="Century Gothic" pitchFamily="34" charset="0"/>
              </a:rPr>
              <a:t>GM encourages employees to get the word out at their location (Be ambassadors)</a:t>
            </a:r>
          </a:p>
          <a:p>
            <a:pPr>
              <a:buFont typeface="Wingdings" pitchFamily="2" charset="2"/>
              <a:buChar char="§"/>
            </a:pPr>
            <a:endParaRPr lang="en-US" sz="2200" dirty="0" smtClean="0">
              <a:latin typeface="Century Gothic" pitchFamily="34" charset="0"/>
            </a:endParaRPr>
          </a:p>
          <a:p>
            <a:pPr lvl="1">
              <a:buFont typeface="Wingdings" pitchFamily="2" charset="2"/>
              <a:buChar char="§"/>
            </a:pPr>
            <a:endParaRPr lang="en-US" sz="3800"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10</a:t>
            </a:fld>
            <a:endParaRPr lang="en-US" dirty="0"/>
          </a:p>
        </p:txBody>
      </p:sp>
      <p:sp>
        <p:nvSpPr>
          <p:cNvPr id="10" name="Text Placeholder 9"/>
          <p:cNvSpPr>
            <a:spLocks noGrp="1"/>
          </p:cNvSpPr>
          <p:nvPr>
            <p:ph type="body" sz="quarter" idx="13"/>
          </p:nvPr>
        </p:nvSpPr>
        <p:spPr/>
        <p:txBody>
          <a:bodyPr/>
          <a:lstStyle/>
          <a:p>
            <a:r>
              <a:rPr lang="en-US" dirty="0" smtClean="0"/>
              <a:t>GM/DGM BREAKFASTS</a:t>
            </a:r>
          </a:p>
          <a:p>
            <a:r>
              <a:rPr lang="en-US" dirty="0" smtClean="0"/>
              <a:t>AT WORK LOCATIONS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Tree>
    <p:extLst>
      <p:ext uri="{BB962C8B-B14F-4D97-AF65-F5344CB8AC3E}">
        <p14:creationId xmlns:p14="http://schemas.microsoft.com/office/powerpoint/2010/main" val="2281224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8600" y="1295400"/>
            <a:ext cx="8686800" cy="5334000"/>
          </a:xfrm>
        </p:spPr>
        <p:txBody>
          <a:bodyPr>
            <a:normAutofit/>
          </a:bodyPr>
          <a:lstStyle/>
          <a:p>
            <a:pPr>
              <a:buFont typeface="Wingdings" pitchFamily="2" charset="2"/>
              <a:buChar char="§"/>
            </a:pPr>
            <a:r>
              <a:rPr lang="en-US" sz="2400" dirty="0" smtClean="0">
                <a:latin typeface="Century Gothic" pitchFamily="34" charset="0"/>
              </a:rPr>
              <a:t>Full Employee participation</a:t>
            </a:r>
          </a:p>
          <a:p>
            <a:pPr lvl="2">
              <a:buFont typeface="Wingdings" pitchFamily="2" charset="2"/>
              <a:buChar char="§"/>
            </a:pPr>
            <a:r>
              <a:rPr lang="en-US" dirty="0" smtClean="0">
                <a:latin typeface="Century Gothic" pitchFamily="34" charset="0"/>
              </a:rPr>
              <a:t>Everyone gives their background </a:t>
            </a:r>
          </a:p>
          <a:p>
            <a:pPr lvl="2">
              <a:buFont typeface="Wingdings" pitchFamily="2" charset="2"/>
              <a:buChar char="§"/>
            </a:pPr>
            <a:r>
              <a:rPr lang="en-US" dirty="0" smtClean="0">
                <a:latin typeface="Century Gothic" pitchFamily="34" charset="0"/>
              </a:rPr>
              <a:t>Encouraged to discuss how things could be done better at their location</a:t>
            </a:r>
          </a:p>
          <a:p>
            <a:pPr>
              <a:buFont typeface="Wingdings" pitchFamily="2" charset="2"/>
              <a:buChar char="§"/>
            </a:pPr>
            <a:endParaRPr lang="en-US" sz="1000" dirty="0" smtClean="0">
              <a:latin typeface="Century Gothic" pitchFamily="34" charset="0"/>
            </a:endParaRPr>
          </a:p>
          <a:p>
            <a:pPr>
              <a:buFont typeface="Wingdings" pitchFamily="2" charset="2"/>
              <a:buChar char="§"/>
            </a:pPr>
            <a:r>
              <a:rPr lang="en-US" sz="2400" dirty="0" smtClean="0">
                <a:latin typeface="Century Gothic" pitchFamily="34" charset="0"/>
              </a:rPr>
              <a:t>Letter sent afterward thanking them. No photos, no hype just real communication!</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11</a:t>
            </a:fld>
            <a:endParaRPr lang="en-US" dirty="0"/>
          </a:p>
        </p:txBody>
      </p:sp>
      <p:sp>
        <p:nvSpPr>
          <p:cNvPr id="10" name="Text Placeholder 9"/>
          <p:cNvSpPr>
            <a:spLocks noGrp="1"/>
          </p:cNvSpPr>
          <p:nvPr>
            <p:ph type="body" sz="quarter" idx="13"/>
          </p:nvPr>
        </p:nvSpPr>
        <p:spPr/>
        <p:txBody>
          <a:bodyPr/>
          <a:lstStyle/>
          <a:p>
            <a:r>
              <a:rPr lang="en-US" dirty="0" smtClean="0"/>
              <a:t>GM/DGM BREAKFASTS</a:t>
            </a:r>
          </a:p>
          <a:p>
            <a:r>
              <a:rPr lang="en-US" dirty="0" smtClean="0"/>
              <a:t>AT WORK LOCATIONS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307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62600" y="3505200"/>
            <a:ext cx="2895601" cy="2618281"/>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3789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524000"/>
            <a:ext cx="8305800" cy="4876800"/>
          </a:xfrm>
        </p:spPr>
        <p:txBody>
          <a:bodyPr>
            <a:normAutofit/>
          </a:bodyPr>
          <a:lstStyle/>
          <a:p>
            <a:pPr marL="0" indent="0" algn="ctr">
              <a:buNone/>
            </a:pPr>
            <a:r>
              <a:rPr lang="en-US" sz="2400" b="1" dirty="0" smtClean="0">
                <a:latin typeface="Century Gothic" pitchFamily="34" charset="0"/>
              </a:rPr>
              <a:t>Case Study: Midvale District Operator</a:t>
            </a:r>
          </a:p>
          <a:p>
            <a:pPr>
              <a:buFont typeface="Wingdings" pitchFamily="2" charset="2"/>
              <a:buChar char="§"/>
            </a:pPr>
            <a:r>
              <a:rPr lang="en-US" sz="2400" dirty="0" smtClean="0">
                <a:latin typeface="Century Gothic" pitchFamily="34" charset="0"/>
              </a:rPr>
              <a:t>Bus Operator was a long-term employee nearing retirement</a:t>
            </a:r>
          </a:p>
          <a:p>
            <a:pPr>
              <a:buFont typeface="Wingdings" pitchFamily="2" charset="2"/>
              <a:buChar char="§"/>
            </a:pPr>
            <a:endParaRPr lang="en-US" sz="1000" dirty="0" smtClean="0">
              <a:latin typeface="Century Gothic" pitchFamily="34" charset="0"/>
            </a:endParaRPr>
          </a:p>
          <a:p>
            <a:pPr>
              <a:buFont typeface="Wingdings" pitchFamily="2" charset="2"/>
              <a:buChar char="§"/>
            </a:pPr>
            <a:r>
              <a:rPr lang="en-US" sz="2400" dirty="0" smtClean="0">
                <a:latin typeface="Century Gothic" pitchFamily="34" charset="0"/>
              </a:rPr>
              <a:t>Started out suspicious of the event but gave great ideas when his turn came to talk</a:t>
            </a:r>
          </a:p>
          <a:p>
            <a:pPr>
              <a:buFont typeface="Wingdings" pitchFamily="2" charset="2"/>
              <a:buChar char="§"/>
            </a:pPr>
            <a:endParaRPr lang="en-US" sz="1000" dirty="0" smtClean="0">
              <a:latin typeface="Century Gothic" pitchFamily="34" charset="0"/>
            </a:endParaRPr>
          </a:p>
          <a:p>
            <a:pPr>
              <a:buFont typeface="Wingdings" pitchFamily="2" charset="2"/>
              <a:buChar char="§"/>
            </a:pPr>
            <a:endParaRPr lang="en-US" sz="2400"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12</a:t>
            </a:fld>
            <a:endParaRPr lang="en-US" dirty="0"/>
          </a:p>
        </p:txBody>
      </p:sp>
      <p:sp>
        <p:nvSpPr>
          <p:cNvPr id="3" name="Text Placeholder 2"/>
          <p:cNvSpPr>
            <a:spLocks noGrp="1"/>
          </p:cNvSpPr>
          <p:nvPr>
            <p:ph type="body" sz="quarter" idx="13"/>
          </p:nvPr>
        </p:nvSpPr>
        <p:spPr/>
        <p:txBody>
          <a:bodyPr/>
          <a:lstStyle/>
          <a:p>
            <a:r>
              <a:rPr lang="en-US" dirty="0" smtClean="0"/>
              <a:t>GM/DGM BREAKFASTS</a:t>
            </a:r>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3429000"/>
            <a:ext cx="2144867" cy="28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5196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533400" y="1371600"/>
            <a:ext cx="8382000" cy="4754563"/>
          </a:xfrm>
        </p:spPr>
        <p:txBody>
          <a:bodyPr/>
          <a:lstStyle/>
          <a:p>
            <a:pPr marL="0" indent="0">
              <a:buNone/>
            </a:pPr>
            <a:r>
              <a:rPr lang="en-US" sz="2400" b="1" dirty="0">
                <a:latin typeface="Century Gothic" pitchFamily="34" charset="0"/>
              </a:rPr>
              <a:t>Two of His Ideas:</a:t>
            </a:r>
          </a:p>
          <a:p>
            <a:pPr>
              <a:buFont typeface="Wingdings" pitchFamily="2" charset="2"/>
              <a:buChar char="§"/>
            </a:pPr>
            <a:r>
              <a:rPr lang="en-US" sz="2200" dirty="0">
                <a:latin typeface="Century Gothic" pitchFamily="34" charset="0"/>
              </a:rPr>
              <a:t>Add a bathroom at busy Olney Bus </a:t>
            </a:r>
            <a:r>
              <a:rPr lang="en-US" sz="2200" dirty="0" smtClean="0">
                <a:latin typeface="Century Gothic" pitchFamily="34" charset="0"/>
              </a:rPr>
              <a:t>Terminal </a:t>
            </a:r>
            <a:r>
              <a:rPr lang="en-US" sz="2200" b="1" dirty="0" smtClean="0">
                <a:solidFill>
                  <a:srgbClr val="FF0000"/>
                </a:solidFill>
                <a:latin typeface="Century Gothic" pitchFamily="34" charset="0"/>
              </a:rPr>
              <a:t>COMPLETED</a:t>
            </a:r>
            <a:endParaRPr lang="en-US" sz="2200" b="1" dirty="0">
              <a:latin typeface="Century Gothic" pitchFamily="34" charset="0"/>
            </a:endParaRPr>
          </a:p>
          <a:p>
            <a:pPr>
              <a:buFont typeface="Wingdings" pitchFamily="2" charset="2"/>
              <a:buChar char="§"/>
            </a:pPr>
            <a:endParaRPr lang="en-US" sz="1000" dirty="0" smtClean="0">
              <a:latin typeface="Century Gothic" pitchFamily="34" charset="0"/>
            </a:endParaRPr>
          </a:p>
          <a:p>
            <a:pPr>
              <a:buFont typeface="Wingdings" pitchFamily="2" charset="2"/>
              <a:buChar char="§"/>
            </a:pPr>
            <a:r>
              <a:rPr lang="en-US" sz="2200" dirty="0" smtClean="0">
                <a:latin typeface="Century Gothic" pitchFamily="34" charset="0"/>
              </a:rPr>
              <a:t>Add </a:t>
            </a:r>
            <a:r>
              <a:rPr lang="en-US" sz="2200" dirty="0">
                <a:latin typeface="Century Gothic" pitchFamily="34" charset="0"/>
              </a:rPr>
              <a:t>phones under bus canopy at Midvale so operators would not have to walk all the way back to the blocker’s booth if their bus had a </a:t>
            </a:r>
            <a:r>
              <a:rPr lang="en-US" sz="2200" dirty="0" smtClean="0">
                <a:latin typeface="Century Gothic" pitchFamily="34" charset="0"/>
              </a:rPr>
              <a:t>problem </a:t>
            </a:r>
            <a:r>
              <a:rPr lang="en-US" sz="2200" b="1" dirty="0">
                <a:solidFill>
                  <a:srgbClr val="FF0000"/>
                </a:solidFill>
                <a:latin typeface="Century Gothic" pitchFamily="34" charset="0"/>
              </a:rPr>
              <a:t>COMPLETED</a:t>
            </a:r>
            <a:endParaRPr lang="en-US" sz="2200" b="1" dirty="0">
              <a:latin typeface="Century Gothic" pitchFamily="34" charset="0"/>
            </a:endParaRPr>
          </a:p>
          <a:p>
            <a:pPr>
              <a:buFont typeface="Wingdings" pitchFamily="2" charset="2"/>
              <a:buChar char="§"/>
            </a:pPr>
            <a:endParaRPr lang="en-US" sz="1600" dirty="0">
              <a:latin typeface="Century Gothic" pitchFamily="34" charset="0"/>
            </a:endParaRPr>
          </a:p>
          <a:p>
            <a:endParaRPr lang="en-US" dirty="0"/>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13</a:t>
            </a:fld>
            <a:endParaRPr lang="en-US" dirty="0"/>
          </a:p>
        </p:txBody>
      </p:sp>
      <p:sp>
        <p:nvSpPr>
          <p:cNvPr id="3" name="Text Placeholder 2"/>
          <p:cNvSpPr>
            <a:spLocks noGrp="1"/>
          </p:cNvSpPr>
          <p:nvPr>
            <p:ph type="body" sz="quarter" idx="13"/>
          </p:nvPr>
        </p:nvSpPr>
        <p:spPr/>
        <p:txBody>
          <a:bodyPr/>
          <a:lstStyle/>
          <a:p>
            <a:r>
              <a:rPr lang="en-US" dirty="0" smtClean="0"/>
              <a:t>GM/DGM BREAKFASTS</a:t>
            </a:r>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24200" y="3657600"/>
            <a:ext cx="4530724" cy="2444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6777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81000" y="1371600"/>
            <a:ext cx="4419600" cy="4800600"/>
          </a:xfrm>
        </p:spPr>
        <p:txBody>
          <a:bodyPr>
            <a:normAutofit fontScale="92500" lnSpcReduction="20000"/>
          </a:bodyPr>
          <a:lstStyle/>
          <a:p>
            <a:pPr>
              <a:buFont typeface="Wingdings" pitchFamily="2" charset="2"/>
              <a:buChar char="§"/>
            </a:pPr>
            <a:r>
              <a:rPr lang="en-US" sz="2600" dirty="0" smtClean="0">
                <a:latin typeface="Century Gothic" pitchFamily="34" charset="0"/>
              </a:rPr>
              <a:t>Affirms importance of what the employees are doing on-site</a:t>
            </a:r>
          </a:p>
          <a:p>
            <a:pPr>
              <a:buFont typeface="Wingdings" pitchFamily="2" charset="2"/>
              <a:buChar char="§"/>
            </a:pPr>
            <a:endParaRPr lang="en-US" sz="1200" dirty="0" smtClean="0">
              <a:latin typeface="Century Gothic" pitchFamily="34" charset="0"/>
            </a:endParaRPr>
          </a:p>
          <a:p>
            <a:pPr>
              <a:buFont typeface="Wingdings" pitchFamily="2" charset="2"/>
              <a:buChar char="§"/>
            </a:pPr>
            <a:r>
              <a:rPr lang="en-US" sz="2600" b="1" dirty="0" smtClean="0">
                <a:latin typeface="Century Gothic" pitchFamily="34" charset="0"/>
              </a:rPr>
              <a:t>Participates</a:t>
            </a:r>
            <a:r>
              <a:rPr lang="en-US" sz="2600" dirty="0" smtClean="0">
                <a:latin typeface="Century Gothic" pitchFamily="34" charset="0"/>
              </a:rPr>
              <a:t>, along with other members of GM Team, during special events/incidents, primarily as Ambassadors</a:t>
            </a:r>
          </a:p>
          <a:p>
            <a:pPr>
              <a:buFont typeface="Wingdings" pitchFamily="2" charset="2"/>
              <a:buChar char="§"/>
            </a:pPr>
            <a:endParaRPr lang="en-US" sz="1200" dirty="0" smtClean="0">
              <a:latin typeface="Century Gothic" pitchFamily="34" charset="0"/>
            </a:endParaRPr>
          </a:p>
          <a:p>
            <a:pPr>
              <a:buFont typeface="Wingdings" pitchFamily="2" charset="2"/>
              <a:buChar char="§"/>
            </a:pPr>
            <a:r>
              <a:rPr lang="en-US" sz="2600" b="1" dirty="0" smtClean="0">
                <a:latin typeface="Century Gothic" pitchFamily="34" charset="0"/>
              </a:rPr>
              <a:t>ALWAYS</a:t>
            </a:r>
            <a:r>
              <a:rPr lang="en-US" sz="2600" dirty="0" smtClean="0">
                <a:latin typeface="Century Gothic" pitchFamily="34" charset="0"/>
              </a:rPr>
              <a:t> Thank employees! Especially after difficult events or those requiring  extended effort by employees</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14</a:t>
            </a:fld>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2999" y="1552575"/>
            <a:ext cx="3780673" cy="45148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617720" y="327660"/>
            <a:ext cx="2863091" cy="369332"/>
          </a:xfrm>
          <a:prstGeom prst="rect">
            <a:avLst/>
          </a:prstGeom>
        </p:spPr>
        <p:txBody>
          <a:bodyPr wrap="none">
            <a:spAutoFit/>
          </a:bodyPr>
          <a:lstStyle/>
          <a:p>
            <a:r>
              <a:rPr lang="en-US" b="1" dirty="0" smtClean="0">
                <a:solidFill>
                  <a:schemeClr val="tx2"/>
                </a:solidFill>
              </a:rPr>
              <a:t>BEING PART OF THE ACTION</a:t>
            </a:r>
            <a:endParaRPr lang="en-US" b="1" dirty="0">
              <a:solidFill>
                <a:schemeClr val="tx2"/>
              </a:solidFill>
            </a:endParaRPr>
          </a:p>
        </p:txBody>
      </p:sp>
      <p:sp>
        <p:nvSpPr>
          <p:cNvPr id="4" name="Rectangle 3"/>
          <p:cNvSpPr/>
          <p:nvPr/>
        </p:nvSpPr>
        <p:spPr>
          <a:xfrm>
            <a:off x="5006338" y="6067425"/>
            <a:ext cx="2163606" cy="307777"/>
          </a:xfrm>
          <a:prstGeom prst="rect">
            <a:avLst/>
          </a:prstGeom>
        </p:spPr>
        <p:txBody>
          <a:bodyPr wrap="none">
            <a:spAutoFit/>
          </a:bodyPr>
          <a:lstStyle/>
          <a:p>
            <a:r>
              <a:rPr lang="en-US" sz="1400" b="1" dirty="0" smtClean="0"/>
              <a:t>Winter Storm Jonas (2016)</a:t>
            </a:r>
            <a:endParaRPr lang="en-US" sz="1400" dirty="0"/>
          </a:p>
        </p:txBody>
      </p:sp>
    </p:spTree>
    <p:extLst>
      <p:ext uri="{BB962C8B-B14F-4D97-AF65-F5344CB8AC3E}">
        <p14:creationId xmlns:p14="http://schemas.microsoft.com/office/powerpoint/2010/main" val="13397681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15</a:t>
            </a:fld>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81000" y="1371599"/>
            <a:ext cx="2971801" cy="39624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1583" y="5486400"/>
            <a:ext cx="3371126" cy="369332"/>
          </a:xfrm>
          <a:prstGeom prst="rect">
            <a:avLst/>
          </a:prstGeom>
          <a:noFill/>
        </p:spPr>
        <p:txBody>
          <a:bodyPr wrap="square" rtlCol="0">
            <a:spAutoFit/>
          </a:bodyPr>
          <a:lstStyle/>
          <a:p>
            <a:pPr algn="ctr"/>
            <a:r>
              <a:rPr lang="en-US" b="1" dirty="0" smtClean="0"/>
              <a:t>Platform Safety at Warminster</a:t>
            </a:r>
          </a:p>
        </p:txBody>
      </p:sp>
      <p:sp>
        <p:nvSpPr>
          <p:cNvPr id="10" name="Text Placeholder 3"/>
          <p:cNvSpPr>
            <a:spLocks noGrp="1"/>
          </p:cNvSpPr>
          <p:nvPr>
            <p:ph type="body" sz="quarter" idx="13"/>
          </p:nvPr>
        </p:nvSpPr>
        <p:spPr>
          <a:xfrm>
            <a:off x="4416552" y="0"/>
            <a:ext cx="3355848" cy="914400"/>
          </a:xfrm>
        </p:spPr>
        <p:txBody>
          <a:bodyPr/>
          <a:lstStyle/>
          <a:p>
            <a:r>
              <a:rPr lang="en-US" dirty="0" smtClean="0"/>
              <a:t>BEING PART OF THE ACTION SEVERE WEATHER RESPONSE</a:t>
            </a:r>
            <a:endParaRPr lang="en-US" dirty="0"/>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740273" y="1394461"/>
            <a:ext cx="2984691" cy="393954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638800" y="5474732"/>
            <a:ext cx="3371126" cy="381000"/>
          </a:xfrm>
          <a:prstGeom prst="rect">
            <a:avLst/>
          </a:prstGeom>
          <a:noFill/>
        </p:spPr>
        <p:txBody>
          <a:bodyPr wrap="square" rtlCol="0">
            <a:spAutoFit/>
          </a:bodyPr>
          <a:lstStyle/>
          <a:p>
            <a:pPr algn="ctr"/>
            <a:r>
              <a:rPr lang="en-US" b="1" dirty="0" smtClean="0"/>
              <a:t>New Platform Step-Up</a:t>
            </a:r>
            <a:endParaRPr lang="en-US" b="1" dirty="0"/>
          </a:p>
        </p:txBody>
      </p:sp>
      <p:pic>
        <p:nvPicPr>
          <p:cNvPr id="12" name="Picture 11" descr="C:\Users\aerm\AppData\Local\Microsoft\Windows\Temporary Internet Files\Content.Outlook\Y6QZN28C\IMG_2107.JPG"/>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57600" y="1699260"/>
            <a:ext cx="1828800" cy="2491740"/>
          </a:xfrm>
          <a:prstGeom prst="rect">
            <a:avLst/>
          </a:prstGeom>
          <a:noFill/>
          <a:ln>
            <a:noFill/>
          </a:ln>
        </p:spPr>
      </p:pic>
      <p:sp>
        <p:nvSpPr>
          <p:cNvPr id="2" name="TextBox 1"/>
          <p:cNvSpPr txBox="1"/>
          <p:nvPr/>
        </p:nvSpPr>
        <p:spPr>
          <a:xfrm>
            <a:off x="3657600" y="4191000"/>
            <a:ext cx="1905000" cy="1600438"/>
          </a:xfrm>
          <a:prstGeom prst="rect">
            <a:avLst/>
          </a:prstGeom>
          <a:noFill/>
        </p:spPr>
        <p:txBody>
          <a:bodyPr wrap="square" rtlCol="0">
            <a:spAutoFit/>
          </a:bodyPr>
          <a:lstStyle/>
          <a:p>
            <a:r>
              <a:rPr lang="en-US" sz="1400" b="1" dirty="0" smtClean="0">
                <a:latin typeface="Century Gothic" pitchFamily="34" charset="0"/>
              </a:rPr>
              <a:t>Nothing like a -4 degree day to be reminded of the importance of providing safe conditions for employees</a:t>
            </a:r>
            <a:endParaRPr lang="en-US" sz="1400" b="1" dirty="0">
              <a:latin typeface="Century Gothic" pitchFamily="34" charset="0"/>
            </a:endParaRPr>
          </a:p>
        </p:txBody>
      </p:sp>
    </p:spTree>
    <p:extLst>
      <p:ext uri="{BB962C8B-B14F-4D97-AF65-F5344CB8AC3E}">
        <p14:creationId xmlns:p14="http://schemas.microsoft.com/office/powerpoint/2010/main" val="8310932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16</a:t>
            </a:fld>
            <a:endParaRPr lang="en-US" dirty="0"/>
          </a:p>
        </p:txBody>
      </p:sp>
      <p:sp>
        <p:nvSpPr>
          <p:cNvPr id="4" name="Text Placeholder 3"/>
          <p:cNvSpPr>
            <a:spLocks noGrp="1"/>
          </p:cNvSpPr>
          <p:nvPr>
            <p:ph type="body" sz="quarter" idx="13"/>
          </p:nvPr>
        </p:nvSpPr>
        <p:spPr/>
        <p:txBody>
          <a:bodyPr/>
          <a:lstStyle/>
          <a:p>
            <a:r>
              <a:rPr lang="en-US" dirty="0" smtClean="0"/>
              <a:t>GENERAL MANAGER </a:t>
            </a:r>
          </a:p>
          <a:p>
            <a:r>
              <a:rPr lang="en-US" dirty="0" smtClean="0"/>
              <a:t>AS AMBASSADOR</a:t>
            </a:r>
            <a:endParaRPr lang="en-US" dirty="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19716" y="1070751"/>
            <a:ext cx="5195484" cy="255617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7EF83A41-7DDB-4396-ABBD-E8665EB6FCE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2013585" y="3657599"/>
            <a:ext cx="5301615" cy="2713807"/>
          </a:xfrm>
          <a:prstGeom prst="rect">
            <a:avLst/>
          </a:prstGeom>
          <a:noFill/>
          <a:ln w="1270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66700" y="1600200"/>
            <a:ext cx="167640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Century Gothic" pitchFamily="34" charset="0"/>
              </a:rPr>
              <a:t>World Meeting of Families: </a:t>
            </a:r>
          </a:p>
          <a:p>
            <a:pPr algn="ctr"/>
            <a:r>
              <a:rPr lang="en-US" sz="1600" b="1" dirty="0" smtClean="0">
                <a:latin typeface="Century Gothic" pitchFamily="34" charset="0"/>
              </a:rPr>
              <a:t>Sunday, September 27</a:t>
            </a:r>
            <a:endParaRPr lang="en-US" sz="1600" b="1" dirty="0">
              <a:latin typeface="Century Gothic" pitchFamily="34" charset="0"/>
            </a:endParaRPr>
          </a:p>
        </p:txBody>
      </p:sp>
      <p:sp>
        <p:nvSpPr>
          <p:cNvPr id="13" name="TextBox 12"/>
          <p:cNvSpPr txBox="1"/>
          <p:nvPr/>
        </p:nvSpPr>
        <p:spPr>
          <a:xfrm>
            <a:off x="7391400" y="4343400"/>
            <a:ext cx="167640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latin typeface="Century Gothic" pitchFamily="34" charset="0"/>
              </a:rPr>
              <a:t>Broad Street Run:</a:t>
            </a:r>
          </a:p>
          <a:p>
            <a:pPr algn="ctr"/>
            <a:r>
              <a:rPr lang="en-US" sz="1600" b="1" dirty="0" smtClean="0">
                <a:latin typeface="Century Gothic" pitchFamily="34" charset="0"/>
              </a:rPr>
              <a:t>Sunday, May 1</a:t>
            </a:r>
            <a:r>
              <a:rPr lang="en-US" sz="1600" b="1" dirty="0" smtClean="0"/>
              <a:t> </a:t>
            </a:r>
            <a:endParaRPr lang="en-US" sz="1600" b="1" dirty="0"/>
          </a:p>
        </p:txBody>
      </p:sp>
    </p:spTree>
    <p:extLst>
      <p:ext uri="{BB962C8B-B14F-4D97-AF65-F5344CB8AC3E}">
        <p14:creationId xmlns:p14="http://schemas.microsoft.com/office/powerpoint/2010/main" val="33651701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17</a:t>
            </a:fld>
            <a:endParaRPr lang="en-US" dirty="0"/>
          </a:p>
        </p:txBody>
      </p:sp>
      <p:sp>
        <p:nvSpPr>
          <p:cNvPr id="4" name="Text Placeholder 3"/>
          <p:cNvSpPr>
            <a:spLocks noGrp="1"/>
          </p:cNvSpPr>
          <p:nvPr>
            <p:ph type="body" sz="quarter" idx="13"/>
          </p:nvPr>
        </p:nvSpPr>
        <p:spPr/>
        <p:txBody>
          <a:bodyPr/>
          <a:lstStyle/>
          <a:p>
            <a:r>
              <a:rPr lang="en-US" dirty="0" smtClean="0"/>
              <a:t>GENERAL </a:t>
            </a:r>
            <a:r>
              <a:rPr lang="en-US" dirty="0"/>
              <a:t>MANAGER </a:t>
            </a:r>
            <a:endParaRPr lang="en-US" dirty="0" smtClean="0"/>
          </a:p>
          <a:p>
            <a:r>
              <a:rPr lang="en-US" dirty="0" smtClean="0"/>
              <a:t>AS AMBASSADOR</a:t>
            </a:r>
            <a:endParaRPr lang="en-US" dirty="0"/>
          </a:p>
        </p:txBody>
      </p:sp>
      <p:pic>
        <p:nvPicPr>
          <p:cNvPr id="9" name="7EF83A41-7DDB-4396-ABBD-E8665EB6FCE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57200" y="1600200"/>
            <a:ext cx="3200400" cy="3710834"/>
          </a:xfrm>
          <a:prstGeom prst="rect">
            <a:avLst/>
          </a:prstGeom>
          <a:noFill/>
          <a:ln w="1270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5467410"/>
            <a:ext cx="3200400" cy="646331"/>
          </a:xfrm>
          <a:prstGeom prst="rect">
            <a:avLst/>
          </a:prstGeom>
          <a:noFill/>
        </p:spPr>
        <p:txBody>
          <a:bodyPr wrap="square" rtlCol="0">
            <a:spAutoFit/>
          </a:bodyPr>
          <a:lstStyle/>
          <a:p>
            <a:pPr algn="ctr"/>
            <a:r>
              <a:rPr lang="en-US" b="1" dirty="0" smtClean="0">
                <a:latin typeface="Century Gothic" pitchFamily="34" charset="0"/>
              </a:rPr>
              <a:t>Philadelphia Flower Show</a:t>
            </a:r>
          </a:p>
          <a:p>
            <a:pPr algn="ctr"/>
            <a:r>
              <a:rPr lang="en-US" b="1" dirty="0" smtClean="0">
                <a:latin typeface="Century Gothic" pitchFamily="34" charset="0"/>
              </a:rPr>
              <a:t>March 2014</a:t>
            </a:r>
            <a:endParaRPr lang="en-US" b="1" dirty="0">
              <a:latin typeface="Century Gothic" pitchFamily="34" charset="0"/>
            </a:endParaRPr>
          </a:p>
        </p:txBody>
      </p:sp>
      <p:sp>
        <p:nvSpPr>
          <p:cNvPr id="12" name="TextBox 11"/>
          <p:cNvSpPr txBox="1"/>
          <p:nvPr/>
        </p:nvSpPr>
        <p:spPr>
          <a:xfrm>
            <a:off x="4800600" y="4849369"/>
            <a:ext cx="3200400" cy="923330"/>
          </a:xfrm>
          <a:prstGeom prst="rect">
            <a:avLst/>
          </a:prstGeom>
          <a:noFill/>
        </p:spPr>
        <p:txBody>
          <a:bodyPr wrap="square" rtlCol="0">
            <a:spAutoFit/>
          </a:bodyPr>
          <a:lstStyle/>
          <a:p>
            <a:pPr algn="ctr"/>
            <a:r>
              <a:rPr lang="en-US" b="1" dirty="0" smtClean="0">
                <a:latin typeface="Century Gothic" pitchFamily="34" charset="0"/>
              </a:rPr>
              <a:t>Democratic National Convention</a:t>
            </a:r>
          </a:p>
          <a:p>
            <a:pPr algn="ctr"/>
            <a:r>
              <a:rPr lang="en-US" b="1" dirty="0" smtClean="0">
                <a:latin typeface="Century Gothic" pitchFamily="34" charset="0"/>
              </a:rPr>
              <a:t>July 2016</a:t>
            </a:r>
            <a:endParaRPr lang="en-US" b="1" dirty="0">
              <a:latin typeface="Century Gothic" pitchFamily="34" charset="0"/>
            </a:endParaRPr>
          </a:p>
        </p:txBody>
      </p:sp>
      <p:pic>
        <p:nvPicPr>
          <p:cNvPr id="10" name="Picture 9" descr="cid:FF404537-CDED-4B44-A950-38C35D0D1A47@septaad1.org"/>
          <p:cNvPicPr/>
          <p:nvPr/>
        </p:nvPicPr>
        <p:blipFill>
          <a:blip r:embed="rId4" r:link="rId5" cstate="screen">
            <a:extLst>
              <a:ext uri="{28A0092B-C50C-407E-A947-70E740481C1C}">
                <a14:useLocalDpi xmlns:a14="http://schemas.microsoft.com/office/drawing/2010/main"/>
              </a:ext>
            </a:extLst>
          </a:blip>
          <a:srcRect/>
          <a:stretch>
            <a:fillRect/>
          </a:stretch>
        </p:blipFill>
        <p:spPr bwMode="auto">
          <a:xfrm>
            <a:off x="4114800" y="1600200"/>
            <a:ext cx="4572000" cy="3124200"/>
          </a:xfrm>
          <a:prstGeom prst="rect">
            <a:avLst/>
          </a:prstGeom>
          <a:noFill/>
          <a:ln>
            <a:noFill/>
          </a:ln>
        </p:spPr>
      </p:pic>
    </p:spTree>
    <p:extLst>
      <p:ext uri="{BB962C8B-B14F-4D97-AF65-F5344CB8AC3E}">
        <p14:creationId xmlns:p14="http://schemas.microsoft.com/office/powerpoint/2010/main" val="6967142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81000" y="1371600"/>
            <a:ext cx="8458200" cy="5257800"/>
          </a:xfrm>
        </p:spPr>
        <p:txBody>
          <a:bodyPr>
            <a:normAutofit fontScale="92500" lnSpcReduction="10000"/>
          </a:bodyPr>
          <a:lstStyle/>
          <a:p>
            <a:pPr>
              <a:buFont typeface="Wingdings" pitchFamily="2" charset="2"/>
              <a:buChar char="§"/>
            </a:pPr>
            <a:r>
              <a:rPr lang="en-US" sz="2600" b="1" dirty="0" smtClean="0">
                <a:latin typeface="Century Gothic" pitchFamily="34" charset="0"/>
              </a:rPr>
              <a:t>Field Engineer </a:t>
            </a:r>
            <a:r>
              <a:rPr lang="en-US" sz="2600" dirty="0" smtClean="0">
                <a:latin typeface="Century Gothic" pitchFamily="34" charset="0"/>
              </a:rPr>
              <a:t>early part of my SEPTA career – working along side front line maintenance and transportation employees</a:t>
            </a:r>
          </a:p>
          <a:p>
            <a:pPr>
              <a:buFont typeface="Wingdings" pitchFamily="2" charset="2"/>
              <a:buChar char="§"/>
            </a:pPr>
            <a:endParaRPr lang="en-US" sz="1200" dirty="0" smtClean="0">
              <a:latin typeface="Century Gothic" pitchFamily="34" charset="0"/>
            </a:endParaRPr>
          </a:p>
          <a:p>
            <a:pPr>
              <a:buFont typeface="Wingdings" pitchFamily="2" charset="2"/>
              <a:buChar char="§"/>
            </a:pPr>
            <a:r>
              <a:rPr lang="en-US" sz="2600" dirty="0" smtClean="0">
                <a:latin typeface="Century Gothic" pitchFamily="34" charset="0"/>
              </a:rPr>
              <a:t>As </a:t>
            </a:r>
            <a:r>
              <a:rPr lang="en-US" sz="2600" b="1" dirty="0" smtClean="0">
                <a:latin typeface="Century Gothic" pitchFamily="34" charset="0"/>
              </a:rPr>
              <a:t>Chief Engineer</a:t>
            </a:r>
            <a:r>
              <a:rPr lang="en-US" sz="2600" dirty="0" smtClean="0">
                <a:latin typeface="Century Gothic" pitchFamily="34" charset="0"/>
              </a:rPr>
              <a:t>, always visited maintenance and construction crews – focused on understanding their jobs</a:t>
            </a:r>
          </a:p>
          <a:p>
            <a:pPr>
              <a:buFont typeface="Wingdings" pitchFamily="2" charset="2"/>
              <a:buChar char="§"/>
            </a:pPr>
            <a:endParaRPr lang="en-US" sz="1100" dirty="0" smtClean="0">
              <a:latin typeface="Century Gothic" pitchFamily="34" charset="0"/>
            </a:endParaRPr>
          </a:p>
          <a:p>
            <a:pPr>
              <a:buFont typeface="Wingdings" pitchFamily="2" charset="2"/>
              <a:buChar char="§"/>
            </a:pPr>
            <a:r>
              <a:rPr lang="en-US" sz="2600" dirty="0" smtClean="0">
                <a:latin typeface="Century Gothic" pitchFamily="34" charset="0"/>
              </a:rPr>
              <a:t>When I became </a:t>
            </a:r>
            <a:r>
              <a:rPr lang="en-US" sz="2600" b="1" dirty="0" smtClean="0">
                <a:latin typeface="Century Gothic" pitchFamily="34" charset="0"/>
              </a:rPr>
              <a:t>Deputy General Manager</a:t>
            </a:r>
            <a:r>
              <a:rPr lang="en-US" sz="2600" dirty="0" smtClean="0">
                <a:latin typeface="Century Gothic" pitchFamily="34" charset="0"/>
              </a:rPr>
              <a:t>, I wanted to better understand jobs of transportation employees</a:t>
            </a:r>
          </a:p>
          <a:p>
            <a:pPr>
              <a:buFont typeface="Wingdings" pitchFamily="2" charset="2"/>
              <a:buChar char="§"/>
            </a:pPr>
            <a:endParaRPr lang="en-US" sz="1100" dirty="0">
              <a:latin typeface="Century Gothic" pitchFamily="34" charset="0"/>
            </a:endParaRPr>
          </a:p>
          <a:p>
            <a:pPr>
              <a:buFont typeface="Wingdings" pitchFamily="2" charset="2"/>
              <a:buChar char="§"/>
            </a:pPr>
            <a:r>
              <a:rPr lang="en-US" sz="2600" dirty="0" smtClean="0">
                <a:latin typeface="Century Gothic" pitchFamily="34" charset="0"/>
              </a:rPr>
              <a:t>I always believe I make better decisions when I understand in detail what our employees do</a:t>
            </a:r>
          </a:p>
          <a:p>
            <a:pPr marL="0" indent="0">
              <a:buNone/>
            </a:pPr>
            <a:r>
              <a:rPr lang="en-US" sz="2600" b="1" dirty="0" smtClean="0">
                <a:latin typeface="Century Gothic" pitchFamily="34" charset="0"/>
              </a:rPr>
              <a:t> </a:t>
            </a:r>
            <a:endParaRPr lang="en-US"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18</a:t>
            </a:fld>
            <a:endParaRPr lang="en-US" dirty="0"/>
          </a:p>
        </p:txBody>
      </p:sp>
      <p:sp>
        <p:nvSpPr>
          <p:cNvPr id="10" name="Text Placeholder 9"/>
          <p:cNvSpPr>
            <a:spLocks noGrp="1"/>
          </p:cNvSpPr>
          <p:nvPr>
            <p:ph type="body" sz="quarter" idx="13"/>
          </p:nvPr>
        </p:nvSpPr>
        <p:spPr/>
        <p:txBody>
          <a:bodyPr/>
          <a:lstStyle/>
          <a:p>
            <a:r>
              <a:rPr lang="en-US" dirty="0" smtClean="0"/>
              <a:t>SHADOWING EMPLOYEES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Tree>
    <p:extLst>
      <p:ext uri="{BB962C8B-B14F-4D97-AF65-F5344CB8AC3E}">
        <p14:creationId xmlns:p14="http://schemas.microsoft.com/office/powerpoint/2010/main" val="38581311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81000" y="1295400"/>
            <a:ext cx="8610600" cy="5334000"/>
          </a:xfrm>
        </p:spPr>
        <p:txBody>
          <a:bodyPr>
            <a:normAutofit/>
          </a:bodyPr>
          <a:lstStyle/>
          <a:p>
            <a:pPr marL="514350" indent="-457200">
              <a:buFont typeface="Wingdings" pitchFamily="2" charset="2"/>
              <a:buChar char="§"/>
            </a:pPr>
            <a:r>
              <a:rPr lang="en-US" sz="2400" dirty="0" smtClean="0">
                <a:latin typeface="Century Gothic" pitchFamily="34" charset="0"/>
              </a:rPr>
              <a:t>Big fan of the “Undercover Boss” TV show </a:t>
            </a:r>
          </a:p>
          <a:p>
            <a:pPr marL="514350" indent="-457200">
              <a:buFont typeface="Wingdings" pitchFamily="2" charset="2"/>
              <a:buChar char="§"/>
            </a:pPr>
            <a:endParaRPr lang="en-US" sz="800" dirty="0" smtClean="0">
              <a:latin typeface="Century Gothic" pitchFamily="34" charset="0"/>
            </a:endParaRPr>
          </a:p>
          <a:p>
            <a:pPr marL="514350" indent="-457200">
              <a:buFont typeface="Wingdings" pitchFamily="2" charset="2"/>
              <a:buChar char="§"/>
            </a:pPr>
            <a:r>
              <a:rPr lang="en-US" sz="2400" dirty="0" smtClean="0">
                <a:latin typeface="Century Gothic" pitchFamily="34" charset="0"/>
              </a:rPr>
              <a:t>Decided to start a SEPTA Employee Shadowing Program</a:t>
            </a:r>
          </a:p>
          <a:p>
            <a:pPr marL="914400" lvl="1" indent="-457200">
              <a:buFont typeface="Wingdings" pitchFamily="2" charset="2"/>
              <a:buChar char="§"/>
            </a:pPr>
            <a:r>
              <a:rPr lang="en-US" sz="2000" dirty="0" smtClean="0">
                <a:latin typeface="Century Gothic" pitchFamily="34" charset="0"/>
              </a:rPr>
              <a:t>No publicity, just real interactions </a:t>
            </a:r>
          </a:p>
          <a:p>
            <a:pPr marL="914400" lvl="1" indent="-457200">
              <a:buFont typeface="Wingdings" pitchFamily="2" charset="2"/>
              <a:buChar char="§"/>
            </a:pPr>
            <a:r>
              <a:rPr lang="en-US" sz="2000" dirty="0" smtClean="0">
                <a:latin typeface="Century Gothic" pitchFamily="34" charset="0"/>
              </a:rPr>
              <a:t>plus an opportunity for a </a:t>
            </a:r>
            <a:r>
              <a:rPr lang="en-US" sz="2000" b="1" dirty="0" smtClean="0">
                <a:latin typeface="Century Gothic" pitchFamily="34" charset="0"/>
              </a:rPr>
              <a:t>safety culture </a:t>
            </a:r>
            <a:r>
              <a:rPr lang="en-US" sz="2000" dirty="0" smtClean="0">
                <a:latin typeface="Century Gothic" pitchFamily="34" charset="0"/>
              </a:rPr>
              <a:t>push</a:t>
            </a:r>
            <a:r>
              <a:rPr lang="en-US" dirty="0" smtClean="0">
                <a:latin typeface="Century Gothic" pitchFamily="34" charset="0"/>
              </a:rPr>
              <a:t>!</a:t>
            </a:r>
          </a:p>
          <a:p>
            <a:pPr marL="514350" indent="-457200">
              <a:buFont typeface="Wingdings" pitchFamily="2" charset="2"/>
              <a:buChar char="§"/>
            </a:pPr>
            <a:endParaRPr lang="en-US" sz="800" dirty="0" smtClean="0">
              <a:latin typeface="Century Gothic" pitchFamily="34" charset="0"/>
            </a:endParaRPr>
          </a:p>
          <a:p>
            <a:pPr marL="514350" indent="-457200">
              <a:buFont typeface="Wingdings" pitchFamily="2" charset="2"/>
              <a:buChar char="§"/>
            </a:pPr>
            <a:r>
              <a:rPr lang="en-US" sz="2400" dirty="0" smtClean="0">
                <a:latin typeface="Century Gothic" pitchFamily="34" charset="0"/>
              </a:rPr>
              <a:t>Primary contact is with the</a:t>
            </a:r>
          </a:p>
          <a:p>
            <a:pPr marL="57150" indent="0">
              <a:buNone/>
            </a:pPr>
            <a:r>
              <a:rPr lang="en-US" sz="2400" dirty="0" smtClean="0">
                <a:latin typeface="Century Gothic" pitchFamily="34" charset="0"/>
              </a:rPr>
              <a:t>     employee – but always careful</a:t>
            </a:r>
          </a:p>
          <a:p>
            <a:pPr marL="57150" indent="0">
              <a:buNone/>
            </a:pPr>
            <a:r>
              <a:rPr lang="en-US" sz="2400" dirty="0">
                <a:latin typeface="Century Gothic" pitchFamily="34" charset="0"/>
              </a:rPr>
              <a:t> </a:t>
            </a:r>
            <a:r>
              <a:rPr lang="en-US" sz="2400" dirty="0" smtClean="0">
                <a:latin typeface="Century Gothic" pitchFamily="34" charset="0"/>
              </a:rPr>
              <a:t>    not to undercut their manager </a:t>
            </a:r>
          </a:p>
          <a:p>
            <a:pPr marL="57150" indent="0">
              <a:buNone/>
            </a:pPr>
            <a:r>
              <a:rPr lang="en-US" sz="2400" dirty="0">
                <a:latin typeface="Century Gothic" pitchFamily="34" charset="0"/>
              </a:rPr>
              <a:t> </a:t>
            </a:r>
            <a:r>
              <a:rPr lang="en-US" sz="2400" dirty="0" smtClean="0">
                <a:latin typeface="Century Gothic" pitchFamily="34" charset="0"/>
              </a:rPr>
              <a:t>    or supervisor</a:t>
            </a:r>
          </a:p>
          <a:p>
            <a:pPr marL="514350" indent="-457200">
              <a:buFont typeface="Wingdings" pitchFamily="2" charset="2"/>
              <a:buChar char="§"/>
            </a:pPr>
            <a:endParaRPr lang="en-US"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19</a:t>
            </a:fld>
            <a:endParaRPr lang="en-US" dirty="0"/>
          </a:p>
        </p:txBody>
      </p:sp>
      <p:sp>
        <p:nvSpPr>
          <p:cNvPr id="10" name="Text Placeholder 9"/>
          <p:cNvSpPr>
            <a:spLocks noGrp="1"/>
          </p:cNvSpPr>
          <p:nvPr>
            <p:ph type="body" sz="quarter" idx="13"/>
          </p:nvPr>
        </p:nvSpPr>
        <p:spPr/>
        <p:txBody>
          <a:bodyPr/>
          <a:lstStyle/>
          <a:p>
            <a:r>
              <a:rPr lang="en-US" dirty="0" smtClean="0"/>
              <a:t>SHADOWING EMPLOYEES</a:t>
            </a:r>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5040" y="3657600"/>
            <a:ext cx="2667000" cy="26789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411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8600" y="1524000"/>
            <a:ext cx="8382000" cy="4525963"/>
          </a:xfrm>
        </p:spPr>
        <p:txBody>
          <a:bodyPr>
            <a:normAutofit/>
          </a:bodyPr>
          <a:lstStyle/>
          <a:p>
            <a:pPr marL="400050" lvl="1" indent="0">
              <a:buNone/>
            </a:pPr>
            <a:r>
              <a:rPr lang="en-US" sz="2600" b="1" dirty="0" smtClean="0">
                <a:latin typeface="Century Gothic" pitchFamily="34" charset="0"/>
              </a:rPr>
              <a:t>Every</a:t>
            </a:r>
            <a:r>
              <a:rPr lang="en-US" sz="2600" dirty="0" smtClean="0">
                <a:latin typeface="Century Gothic" pitchFamily="34" charset="0"/>
              </a:rPr>
              <a:t> business wants to have highly engaged employees, but this is easier said than done. </a:t>
            </a:r>
          </a:p>
          <a:p>
            <a:pPr lvl="1">
              <a:buFont typeface="Wingdings" pitchFamily="2" charset="2"/>
              <a:buChar char="§"/>
            </a:pPr>
            <a:r>
              <a:rPr lang="en-US" dirty="0" smtClean="0">
                <a:latin typeface="Century Gothic" pitchFamily="34" charset="0"/>
              </a:rPr>
              <a:t>How do you go about achieving this goal in the year 2017? </a:t>
            </a:r>
          </a:p>
          <a:p>
            <a:pPr lvl="1">
              <a:buFont typeface="Wingdings" pitchFamily="2" charset="2"/>
              <a:buChar char="§"/>
            </a:pPr>
            <a:r>
              <a:rPr lang="en-US" dirty="0" smtClean="0">
                <a:latin typeface="Century Gothic" pitchFamily="34" charset="0"/>
              </a:rPr>
              <a:t>Does the modern employee have new needs?</a:t>
            </a:r>
            <a:endParaRPr lang="en-US" dirty="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a:t>
            </a:fld>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614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5940" y="3886200"/>
            <a:ext cx="2819400" cy="21500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23618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20</a:t>
            </a:fld>
            <a:endParaRPr lang="en-US" dirty="0"/>
          </a:p>
        </p:txBody>
      </p:sp>
      <p:sp>
        <p:nvSpPr>
          <p:cNvPr id="10" name="Text Placeholder 9"/>
          <p:cNvSpPr>
            <a:spLocks noGrp="1"/>
          </p:cNvSpPr>
          <p:nvPr>
            <p:ph type="body" sz="quarter" idx="13"/>
          </p:nvPr>
        </p:nvSpPr>
        <p:spPr/>
        <p:txBody>
          <a:bodyPr/>
          <a:lstStyle/>
          <a:p>
            <a:r>
              <a:rPr lang="en-US" dirty="0" smtClean="0"/>
              <a:t>NOT SO UNDERCOVER BOSS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9" name="Picture 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bwMode="auto">
          <a:xfrm>
            <a:off x="685801" y="1371601"/>
            <a:ext cx="3558350" cy="41148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800601" y="1386541"/>
            <a:ext cx="3581400" cy="416828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79482" y="5643552"/>
            <a:ext cx="3733800" cy="369332"/>
          </a:xfrm>
          <a:prstGeom prst="rect">
            <a:avLst/>
          </a:prstGeom>
          <a:noFill/>
        </p:spPr>
        <p:txBody>
          <a:bodyPr wrap="square" rtlCol="0">
            <a:spAutoFit/>
          </a:bodyPr>
          <a:lstStyle/>
          <a:p>
            <a:pPr algn="ctr"/>
            <a:r>
              <a:rPr lang="en-US" b="1" dirty="0" smtClean="0"/>
              <a:t>Bus Blocker at Midvale</a:t>
            </a:r>
            <a:endParaRPr lang="en-US" b="1" dirty="0"/>
          </a:p>
        </p:txBody>
      </p:sp>
      <p:sp>
        <p:nvSpPr>
          <p:cNvPr id="14" name="TextBox 13"/>
          <p:cNvSpPr txBox="1"/>
          <p:nvPr/>
        </p:nvSpPr>
        <p:spPr>
          <a:xfrm>
            <a:off x="4724401" y="5685110"/>
            <a:ext cx="3733800" cy="369332"/>
          </a:xfrm>
          <a:prstGeom prst="rect">
            <a:avLst/>
          </a:prstGeom>
          <a:noFill/>
        </p:spPr>
        <p:txBody>
          <a:bodyPr wrap="square" rtlCol="0">
            <a:spAutoFit/>
          </a:bodyPr>
          <a:lstStyle/>
          <a:p>
            <a:pPr algn="ctr"/>
            <a:r>
              <a:rPr lang="en-US" b="1" dirty="0" smtClean="0"/>
              <a:t>Callowhill Operator</a:t>
            </a:r>
            <a:endParaRPr lang="en-US" b="1" dirty="0"/>
          </a:p>
        </p:txBody>
      </p:sp>
    </p:spTree>
    <p:extLst>
      <p:ext uri="{BB962C8B-B14F-4D97-AF65-F5344CB8AC3E}">
        <p14:creationId xmlns:p14="http://schemas.microsoft.com/office/powerpoint/2010/main" val="39302820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511610" y="5257800"/>
            <a:ext cx="4645152" cy="265176"/>
          </a:xfrm>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21</a:t>
            </a:fld>
            <a:endParaRPr lang="en-US" dirty="0"/>
          </a:p>
        </p:txBody>
      </p:sp>
      <p:sp>
        <p:nvSpPr>
          <p:cNvPr id="10" name="Text Placeholder 9"/>
          <p:cNvSpPr>
            <a:spLocks noGrp="1"/>
          </p:cNvSpPr>
          <p:nvPr>
            <p:ph type="body" sz="quarter" idx="13"/>
          </p:nvPr>
        </p:nvSpPr>
        <p:spPr/>
        <p:txBody>
          <a:bodyPr/>
          <a:lstStyle/>
          <a:p>
            <a:r>
              <a:rPr lang="en-US" dirty="0" smtClean="0"/>
              <a:t>NOT SO UNDERCOVER BOSS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
        <p:nvSpPr>
          <p:cNvPr id="13" name="TextBox 12"/>
          <p:cNvSpPr txBox="1"/>
          <p:nvPr/>
        </p:nvSpPr>
        <p:spPr>
          <a:xfrm>
            <a:off x="579482" y="5643552"/>
            <a:ext cx="3733800" cy="369332"/>
          </a:xfrm>
          <a:prstGeom prst="rect">
            <a:avLst/>
          </a:prstGeom>
          <a:noFill/>
        </p:spPr>
        <p:txBody>
          <a:bodyPr wrap="square" rtlCol="0">
            <a:spAutoFit/>
          </a:bodyPr>
          <a:lstStyle/>
          <a:p>
            <a:pPr algn="ctr"/>
            <a:r>
              <a:rPr lang="en-US" b="1" dirty="0" smtClean="0"/>
              <a:t>Dan Jones at Midvale</a:t>
            </a:r>
            <a:endParaRPr lang="en-US" b="1" dirty="0"/>
          </a:p>
        </p:txBody>
      </p:sp>
      <p:sp>
        <p:nvSpPr>
          <p:cNvPr id="14" name="TextBox 13"/>
          <p:cNvSpPr txBox="1"/>
          <p:nvPr/>
        </p:nvSpPr>
        <p:spPr>
          <a:xfrm>
            <a:off x="457200" y="6012884"/>
            <a:ext cx="4041648" cy="338554"/>
          </a:xfrm>
          <a:prstGeom prst="rect">
            <a:avLst/>
          </a:prstGeom>
          <a:noFill/>
        </p:spPr>
        <p:txBody>
          <a:bodyPr wrap="square" rtlCol="0">
            <a:spAutoFit/>
          </a:bodyPr>
          <a:lstStyle/>
          <a:p>
            <a:pPr algn="ctr"/>
            <a:r>
              <a:rPr lang="en-US" sz="1600" b="1" dirty="0" smtClean="0">
                <a:latin typeface="Century Gothic" pitchFamily="34" charset="0"/>
              </a:rPr>
              <a:t>Maintenance Custodian at 69</a:t>
            </a:r>
            <a:r>
              <a:rPr lang="en-US" sz="1600" b="1" baseline="30000" dirty="0" smtClean="0">
                <a:latin typeface="Century Gothic" pitchFamily="34" charset="0"/>
              </a:rPr>
              <a:t>th</a:t>
            </a:r>
            <a:r>
              <a:rPr lang="en-US" sz="1600" b="1" dirty="0" smtClean="0">
                <a:latin typeface="Century Gothic" pitchFamily="34" charset="0"/>
              </a:rPr>
              <a:t> Street</a:t>
            </a:r>
            <a:endParaRPr lang="en-US" sz="1600" b="1" dirty="0">
              <a:latin typeface="Century Gothic" pitchFamily="34" charset="0"/>
            </a:endParaRPr>
          </a:p>
        </p:txBody>
      </p:sp>
      <p:pic>
        <p:nvPicPr>
          <p:cNvPr id="11" name="Picture 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485362" y="1282002"/>
            <a:ext cx="3994391" cy="47004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5978" y="1282002"/>
            <a:ext cx="4165099" cy="47004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754054" y="6041459"/>
            <a:ext cx="4087023" cy="338554"/>
          </a:xfrm>
          <a:prstGeom prst="rect">
            <a:avLst/>
          </a:prstGeom>
        </p:spPr>
        <p:txBody>
          <a:bodyPr wrap="square">
            <a:spAutoFit/>
          </a:bodyPr>
          <a:lstStyle/>
          <a:p>
            <a:pPr algn="ctr"/>
            <a:r>
              <a:rPr lang="en-US" sz="1600" b="1" dirty="0" smtClean="0">
                <a:latin typeface="Century Gothic" pitchFamily="34" charset="0"/>
              </a:rPr>
              <a:t>Broken </a:t>
            </a:r>
            <a:r>
              <a:rPr lang="en-US" sz="1600" b="1" dirty="0">
                <a:latin typeface="Century Gothic" pitchFamily="34" charset="0"/>
              </a:rPr>
              <a:t>Wheel Problem</a:t>
            </a:r>
          </a:p>
        </p:txBody>
      </p:sp>
      <p:sp>
        <p:nvSpPr>
          <p:cNvPr id="16" name="Footer Placeholder 4"/>
          <p:cNvSpPr txBox="1">
            <a:spLocks/>
          </p:cNvSpPr>
          <p:nvPr/>
        </p:nvSpPr>
        <p:spPr>
          <a:xfrm>
            <a:off x="4498848" y="6446520"/>
            <a:ext cx="4645152" cy="265176"/>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SEPTA – PPTA – WINTER 2017</a:t>
            </a:r>
            <a:endParaRPr lang="en-US" dirty="0"/>
          </a:p>
        </p:txBody>
      </p:sp>
    </p:spTree>
    <p:extLst>
      <p:ext uri="{BB962C8B-B14F-4D97-AF65-F5344CB8AC3E}">
        <p14:creationId xmlns:p14="http://schemas.microsoft.com/office/powerpoint/2010/main" val="177927911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86059C3-A45F-481E-98EF-A2D3E02A52D4}" type="slidenum">
              <a:rPr lang="en-US" smtClean="0"/>
              <a:t>22</a:t>
            </a:fld>
            <a:endParaRPr lang="en-US" dirty="0"/>
          </a:p>
        </p:txBody>
      </p:sp>
      <p:sp>
        <p:nvSpPr>
          <p:cNvPr id="10" name="Text Placeholder 9"/>
          <p:cNvSpPr>
            <a:spLocks noGrp="1"/>
          </p:cNvSpPr>
          <p:nvPr>
            <p:ph type="body" sz="quarter" idx="13"/>
          </p:nvPr>
        </p:nvSpPr>
        <p:spPr/>
        <p:txBody>
          <a:bodyPr/>
          <a:lstStyle/>
          <a:p>
            <a:r>
              <a:rPr lang="en-US" dirty="0" smtClean="0"/>
              <a:t>NOT SO UNDERCOVER BOSS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
        <p:nvSpPr>
          <p:cNvPr id="14" name="TextBox 13"/>
          <p:cNvSpPr txBox="1"/>
          <p:nvPr/>
        </p:nvSpPr>
        <p:spPr>
          <a:xfrm>
            <a:off x="106680" y="6049664"/>
            <a:ext cx="3733800" cy="338554"/>
          </a:xfrm>
          <a:prstGeom prst="rect">
            <a:avLst/>
          </a:prstGeom>
          <a:noFill/>
        </p:spPr>
        <p:txBody>
          <a:bodyPr wrap="square" rtlCol="0">
            <a:spAutoFit/>
          </a:bodyPr>
          <a:lstStyle/>
          <a:p>
            <a:r>
              <a:rPr lang="en-US" sz="1600" b="1" dirty="0" smtClean="0">
                <a:latin typeface="Century Gothic" pitchFamily="34" charset="0"/>
              </a:rPr>
              <a:t>    Lounge at City Hall Station</a:t>
            </a:r>
            <a:endParaRPr lang="en-US" sz="1600" b="1" dirty="0">
              <a:latin typeface="Century Gothic" pitchFamily="34" charset="0"/>
            </a:endParaRPr>
          </a:p>
        </p:txBody>
      </p:sp>
      <p:sp>
        <p:nvSpPr>
          <p:cNvPr id="3" name="Rectangle 2"/>
          <p:cNvSpPr/>
          <p:nvPr/>
        </p:nvSpPr>
        <p:spPr>
          <a:xfrm>
            <a:off x="5116388" y="6069616"/>
            <a:ext cx="3158237" cy="338554"/>
          </a:xfrm>
          <a:prstGeom prst="rect">
            <a:avLst/>
          </a:prstGeom>
        </p:spPr>
        <p:txBody>
          <a:bodyPr wrap="none">
            <a:spAutoFit/>
          </a:bodyPr>
          <a:lstStyle/>
          <a:p>
            <a:pPr algn="ctr"/>
            <a:r>
              <a:rPr lang="en-US" sz="1600" b="1" dirty="0" smtClean="0">
                <a:latin typeface="Century Gothic" pitchFamily="34" charset="0"/>
              </a:rPr>
              <a:t>Patricia Harvey – City Cleaner</a:t>
            </a:r>
            <a:endParaRPr lang="en-US" sz="1600" b="1" dirty="0">
              <a:latin typeface="Century Gothic" pitchFamily="34" charset="0"/>
            </a:endParaRPr>
          </a:p>
        </p:txBody>
      </p:sp>
      <p:pic>
        <p:nvPicPr>
          <p:cNvPr id="16" name="Picture 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tretch>
            <a:fillRect/>
          </a:stretch>
        </p:blipFill>
        <p:spPr bwMode="auto">
          <a:xfrm>
            <a:off x="1752600" y="1295400"/>
            <a:ext cx="2232955" cy="267203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800601" y="1386540"/>
            <a:ext cx="3886200" cy="47004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9060" y="3582852"/>
            <a:ext cx="1676400" cy="307777"/>
          </a:xfrm>
          <a:prstGeom prst="rect">
            <a:avLst/>
          </a:prstGeom>
          <a:noFill/>
        </p:spPr>
        <p:txBody>
          <a:bodyPr wrap="square" rtlCol="0">
            <a:spAutoFit/>
          </a:bodyPr>
          <a:lstStyle/>
          <a:p>
            <a:r>
              <a:rPr lang="en-US" sz="1400" b="1" dirty="0" smtClean="0"/>
              <a:t>                       BEFORE</a:t>
            </a:r>
            <a:endParaRPr lang="en-US" sz="1400" b="1" dirty="0"/>
          </a:p>
        </p:txBody>
      </p:sp>
      <p:sp>
        <p:nvSpPr>
          <p:cNvPr id="12" name="Footer Placeholder 4"/>
          <p:cNvSpPr txBox="1">
            <a:spLocks/>
          </p:cNvSpPr>
          <p:nvPr/>
        </p:nvSpPr>
        <p:spPr>
          <a:xfrm>
            <a:off x="4498848" y="6446520"/>
            <a:ext cx="4645152" cy="265176"/>
          </a:xfrm>
          <a:prstGeom prst="rect">
            <a:avLst/>
          </a:prstGeom>
        </p:spPr>
        <p:txBody>
          <a:bodyPr vert="horz" lIns="91440" tIns="45720" rIns="91440" bIns="45720" rtlCol="0" anchor="ctr"/>
          <a:lstStyle>
            <a:defPPr>
              <a:defRPr lang="en-US"/>
            </a:defPPr>
            <a:lvl1pPr marL="0" algn="r" defTabSz="914400" rtl="0" eaLnBrk="1" latinLnBrk="0" hangingPunct="1">
              <a:defRPr sz="9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SEPTA – PPTA – WINTER 2017</a:t>
            </a:r>
            <a:endParaRPr lang="en-US" dirty="0"/>
          </a:p>
        </p:txBody>
      </p:sp>
      <p:pic>
        <p:nvPicPr>
          <p:cNvPr id="13" name="Picture 12" descr="C:\Users\aerm\AppData\Local\Microsoft\Windows\Temporary Internet Files\Content.Outlook\Y6QZN28C\IMG_0610 JPG.jpeg"/>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8600" y="4091941"/>
            <a:ext cx="2819400" cy="1874520"/>
          </a:xfrm>
          <a:prstGeom prst="rect">
            <a:avLst/>
          </a:prstGeom>
          <a:noFill/>
          <a:ln>
            <a:noFill/>
          </a:ln>
        </p:spPr>
      </p:pic>
      <p:sp>
        <p:nvSpPr>
          <p:cNvPr id="5" name="TextBox 4"/>
          <p:cNvSpPr txBox="1"/>
          <p:nvPr/>
        </p:nvSpPr>
        <p:spPr>
          <a:xfrm>
            <a:off x="3048000" y="5715000"/>
            <a:ext cx="1371600" cy="307777"/>
          </a:xfrm>
          <a:prstGeom prst="rect">
            <a:avLst/>
          </a:prstGeom>
          <a:noFill/>
        </p:spPr>
        <p:txBody>
          <a:bodyPr wrap="square" rtlCol="0">
            <a:spAutoFit/>
          </a:bodyPr>
          <a:lstStyle/>
          <a:p>
            <a:r>
              <a:rPr lang="en-US" sz="1400" b="1" dirty="0" smtClean="0"/>
              <a:t>AFTER</a:t>
            </a:r>
            <a:endParaRPr lang="en-US" sz="1400" b="1" dirty="0"/>
          </a:p>
        </p:txBody>
      </p:sp>
    </p:spTree>
    <p:extLst>
      <p:ext uri="{BB962C8B-B14F-4D97-AF65-F5344CB8AC3E}">
        <p14:creationId xmlns:p14="http://schemas.microsoft.com/office/powerpoint/2010/main" val="134503764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85800" y="1219201"/>
            <a:ext cx="7772400" cy="2743200"/>
          </a:xfrm>
        </p:spPr>
        <p:txBody>
          <a:bodyPr>
            <a:normAutofit fontScale="62500" lnSpcReduction="20000"/>
          </a:bodyPr>
          <a:lstStyle/>
          <a:p>
            <a:pPr marL="0" indent="0">
              <a:buNone/>
            </a:pPr>
            <a:r>
              <a:rPr lang="en-US" sz="3100" b="1" dirty="0" smtClean="0">
                <a:latin typeface="Century Gothic" pitchFamily="34" charset="0"/>
              </a:rPr>
              <a:t>Case Study</a:t>
            </a:r>
            <a:r>
              <a:rPr lang="en-US" sz="3100" dirty="0" smtClean="0">
                <a:latin typeface="Century Gothic" pitchFamily="34" charset="0"/>
              </a:rPr>
              <a:t>: </a:t>
            </a:r>
            <a:r>
              <a:rPr lang="en-US" sz="3100" b="1" dirty="0" smtClean="0">
                <a:latin typeface="Century Gothic" pitchFamily="34" charset="0"/>
              </a:rPr>
              <a:t>Lansdale Yard</a:t>
            </a:r>
          </a:p>
          <a:p>
            <a:pPr marL="0" indent="0">
              <a:buNone/>
            </a:pPr>
            <a:endParaRPr lang="en-US" sz="1300" dirty="0" smtClean="0">
              <a:latin typeface="Century Gothic" pitchFamily="34" charset="0"/>
            </a:endParaRPr>
          </a:p>
          <a:p>
            <a:pPr>
              <a:buFont typeface="Wingdings" pitchFamily="2" charset="2"/>
              <a:buChar char="§"/>
            </a:pPr>
            <a:r>
              <a:rPr lang="en-US" dirty="0" smtClean="0">
                <a:latin typeface="Century Gothic" pitchFamily="34" charset="0"/>
              </a:rPr>
              <a:t>Shadowed these employees on overnight shift at Lansdale Yard</a:t>
            </a:r>
          </a:p>
          <a:p>
            <a:pPr>
              <a:buFont typeface="Wingdings" pitchFamily="2" charset="2"/>
              <a:buChar char="§"/>
            </a:pPr>
            <a:endParaRPr lang="en-US" sz="1100" dirty="0" smtClean="0">
              <a:latin typeface="Century Gothic" pitchFamily="34" charset="0"/>
            </a:endParaRPr>
          </a:p>
          <a:p>
            <a:pPr>
              <a:buFont typeface="Wingdings" pitchFamily="2" charset="2"/>
              <a:buChar char="§"/>
            </a:pPr>
            <a:r>
              <a:rPr lang="en-US" dirty="0" smtClean="0">
                <a:latin typeface="Century Gothic" pitchFamily="34" charset="0"/>
              </a:rPr>
              <a:t>Important safety and productivity issues determined and led to major investment</a:t>
            </a:r>
          </a:p>
          <a:p>
            <a:pPr>
              <a:buFont typeface="Wingdings" pitchFamily="2" charset="2"/>
              <a:buChar char="§"/>
            </a:pPr>
            <a:endParaRPr lang="en-US" sz="1300" dirty="0" smtClean="0">
              <a:latin typeface="Century Gothic" pitchFamily="34" charset="0"/>
            </a:endParaRPr>
          </a:p>
          <a:p>
            <a:pPr>
              <a:buFont typeface="Wingdings" pitchFamily="2" charset="2"/>
              <a:buChar char="§"/>
            </a:pPr>
            <a:r>
              <a:rPr lang="en-US" dirty="0" smtClean="0">
                <a:latin typeface="Century Gothic" pitchFamily="34" charset="0"/>
              </a:rPr>
              <a:t>Five of seven Railroad outlying yards have been improved with lighting, storage and office trailers/sheds, more secure access, water service, improved walking surfaces, etc.</a:t>
            </a:r>
          </a:p>
          <a:p>
            <a:pPr>
              <a:buFont typeface="Wingdings" pitchFamily="2" charset="2"/>
              <a:buChar char="§"/>
            </a:pPr>
            <a:endParaRPr lang="en-US" sz="1300" dirty="0" smtClean="0">
              <a:latin typeface="Century Gothic" pitchFamily="34" charset="0"/>
            </a:endParaRPr>
          </a:p>
          <a:p>
            <a:pPr>
              <a:buFont typeface="Wingdings" pitchFamily="2" charset="2"/>
              <a:buChar char="§"/>
            </a:pPr>
            <a:r>
              <a:rPr lang="en-US" dirty="0" smtClean="0">
                <a:latin typeface="Century Gothic" pitchFamily="34" charset="0"/>
              </a:rPr>
              <a:t>Sixth yard currently in progress.</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23</a:t>
            </a:fld>
            <a:endParaRPr lang="en-US" dirty="0"/>
          </a:p>
        </p:txBody>
      </p:sp>
      <p:sp>
        <p:nvSpPr>
          <p:cNvPr id="3" name="Text Placeholder 2"/>
          <p:cNvSpPr>
            <a:spLocks noGrp="1"/>
          </p:cNvSpPr>
          <p:nvPr>
            <p:ph type="body" sz="quarter" idx="13"/>
          </p:nvPr>
        </p:nvSpPr>
        <p:spPr/>
        <p:txBody>
          <a:bodyPr/>
          <a:lstStyle/>
          <a:p>
            <a:r>
              <a:rPr lang="en-US" dirty="0" smtClean="0">
                <a:solidFill>
                  <a:schemeClr val="tx2"/>
                </a:solidFill>
              </a:rPr>
              <a:t>NOT SO UNDERCOVER BOSS</a:t>
            </a:r>
            <a:endParaRPr lang="en-US" dirty="0">
              <a:solidFill>
                <a:schemeClr val="tx2"/>
              </a:solidFill>
            </a:endParaRPr>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717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18760" y="3810000"/>
            <a:ext cx="3400425" cy="224697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09400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85800" y="1219201"/>
            <a:ext cx="7772400" cy="2743200"/>
          </a:xfrm>
        </p:spPr>
        <p:txBody>
          <a:bodyPr>
            <a:normAutofit/>
          </a:bodyPr>
          <a:lstStyle/>
          <a:p>
            <a:pPr marL="0" indent="0">
              <a:buNone/>
            </a:pPr>
            <a:endParaRPr lang="en-US" sz="1300" dirty="0" smtClean="0">
              <a:latin typeface="Century Gothic" pitchFamily="34" charset="0"/>
            </a:endParaRPr>
          </a:p>
          <a:p>
            <a:pPr marL="0" indent="0">
              <a:buNone/>
            </a:pPr>
            <a:r>
              <a:rPr lang="en-US" dirty="0" smtClean="0">
                <a:latin typeface="Century Gothic" pitchFamily="34" charset="0"/>
              </a:rPr>
              <a:t>.</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24</a:t>
            </a:fld>
            <a:endParaRPr lang="en-US" dirty="0"/>
          </a:p>
        </p:txBody>
      </p:sp>
      <p:sp>
        <p:nvSpPr>
          <p:cNvPr id="3" name="Text Placeholder 2"/>
          <p:cNvSpPr>
            <a:spLocks noGrp="1"/>
          </p:cNvSpPr>
          <p:nvPr>
            <p:ph type="body" sz="quarter" idx="13"/>
          </p:nvPr>
        </p:nvSpPr>
        <p:spPr/>
        <p:txBody>
          <a:bodyPr/>
          <a:lstStyle/>
          <a:p>
            <a:r>
              <a:rPr lang="en-US" dirty="0" smtClean="0">
                <a:solidFill>
                  <a:schemeClr val="tx2"/>
                </a:solidFill>
              </a:rPr>
              <a:t>NOT SO UNDERCOVER BOSS</a:t>
            </a:r>
            <a:endParaRPr lang="en-US" dirty="0">
              <a:solidFill>
                <a:schemeClr val="tx2"/>
              </a:solidFill>
            </a:endParaRPr>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304800" y="1386539"/>
            <a:ext cx="4114800" cy="466790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709160" y="1354040"/>
            <a:ext cx="3913979" cy="470040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097271" y="6096000"/>
            <a:ext cx="2529860" cy="338554"/>
          </a:xfrm>
          <a:prstGeom prst="rect">
            <a:avLst/>
          </a:prstGeom>
        </p:spPr>
        <p:txBody>
          <a:bodyPr wrap="none">
            <a:spAutoFit/>
          </a:bodyPr>
          <a:lstStyle/>
          <a:p>
            <a:pPr algn="ctr"/>
            <a:r>
              <a:rPr lang="en-US" sz="1600" b="1" dirty="0" smtClean="0">
                <a:latin typeface="Century Gothic" pitchFamily="34" charset="0"/>
              </a:rPr>
              <a:t>Debris at Lansdale Yard	</a:t>
            </a:r>
            <a:endParaRPr lang="en-US" sz="1600" b="1" dirty="0">
              <a:latin typeface="Century Gothic" pitchFamily="34" charset="0"/>
            </a:endParaRPr>
          </a:p>
        </p:txBody>
      </p:sp>
      <p:sp>
        <p:nvSpPr>
          <p:cNvPr id="4" name="Rectangle 3"/>
          <p:cNvSpPr/>
          <p:nvPr/>
        </p:nvSpPr>
        <p:spPr>
          <a:xfrm>
            <a:off x="5469350" y="6052656"/>
            <a:ext cx="2393604" cy="338554"/>
          </a:xfrm>
          <a:prstGeom prst="rect">
            <a:avLst/>
          </a:prstGeom>
        </p:spPr>
        <p:txBody>
          <a:bodyPr wrap="none">
            <a:spAutoFit/>
          </a:bodyPr>
          <a:lstStyle/>
          <a:p>
            <a:pPr algn="ctr"/>
            <a:r>
              <a:rPr lang="en-US" sz="1600" b="1" dirty="0" smtClean="0">
                <a:latin typeface="Century Gothic" pitchFamily="34" charset="0"/>
              </a:rPr>
              <a:t>New Shed at Lansdale</a:t>
            </a:r>
            <a:endParaRPr lang="en-US" sz="1600" b="1" dirty="0">
              <a:latin typeface="Century Gothic" pitchFamily="34" charset="0"/>
            </a:endParaRPr>
          </a:p>
        </p:txBody>
      </p:sp>
    </p:spTree>
    <p:extLst>
      <p:ext uri="{BB962C8B-B14F-4D97-AF65-F5344CB8AC3E}">
        <p14:creationId xmlns:p14="http://schemas.microsoft.com/office/powerpoint/2010/main" val="93117134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371600"/>
            <a:ext cx="8610600" cy="5181600"/>
          </a:xfrm>
        </p:spPr>
        <p:txBody>
          <a:bodyPr>
            <a:normAutofit/>
          </a:bodyPr>
          <a:lstStyle/>
          <a:p>
            <a:pPr>
              <a:buFont typeface="Wingdings" pitchFamily="2" charset="2"/>
              <a:buChar char="§"/>
            </a:pPr>
            <a:r>
              <a:rPr lang="en-US" sz="2400" dirty="0" smtClean="0">
                <a:latin typeface="Century Gothic" pitchFamily="34" charset="0"/>
              </a:rPr>
              <a:t>Expanded Employee Shadowing Program through Building a SEPTA Customer Service Culture (BSCSC) Program</a:t>
            </a:r>
          </a:p>
          <a:p>
            <a:pPr>
              <a:buFont typeface="Wingdings" pitchFamily="2" charset="2"/>
              <a:buChar char="§"/>
            </a:pPr>
            <a:endParaRPr lang="en-US" sz="800" dirty="0">
              <a:latin typeface="Century Gothic" pitchFamily="34" charset="0"/>
            </a:endParaRPr>
          </a:p>
          <a:p>
            <a:pPr>
              <a:buFont typeface="Wingdings" pitchFamily="2" charset="2"/>
              <a:buChar char="§"/>
            </a:pPr>
            <a:r>
              <a:rPr lang="en-US" sz="2400" dirty="0" smtClean="0">
                <a:latin typeface="Century Gothic" pitchFamily="34" charset="0"/>
              </a:rPr>
              <a:t>Created “Show </a:t>
            </a:r>
            <a:r>
              <a:rPr lang="en-US" sz="2400" dirty="0">
                <a:latin typeface="Century Gothic" pitchFamily="34" charset="0"/>
              </a:rPr>
              <a:t>Jeff Your Work </a:t>
            </a:r>
            <a:r>
              <a:rPr lang="en-US" sz="2400" dirty="0" smtClean="0">
                <a:latin typeface="Century Gothic" pitchFamily="34" charset="0"/>
              </a:rPr>
              <a:t>Day”</a:t>
            </a:r>
            <a:endParaRPr lang="en-US" sz="2400" dirty="0">
              <a:latin typeface="Century Gothic" pitchFamily="34" charset="0"/>
            </a:endParaRPr>
          </a:p>
          <a:p>
            <a:pPr>
              <a:buFont typeface="Wingdings" pitchFamily="2" charset="2"/>
              <a:buChar char="§"/>
            </a:pPr>
            <a:r>
              <a:rPr lang="en-US" sz="2400" dirty="0" smtClean="0">
                <a:latin typeface="Century Gothic" pitchFamily="34" charset="0"/>
              </a:rPr>
              <a:t>Designed to be documented </a:t>
            </a:r>
            <a:r>
              <a:rPr lang="en-US" sz="2400" dirty="0">
                <a:latin typeface="Century Gothic" pitchFamily="34" charset="0"/>
              </a:rPr>
              <a:t>and </a:t>
            </a:r>
            <a:r>
              <a:rPr lang="en-US" sz="2400" dirty="0" smtClean="0">
                <a:latin typeface="Century Gothic" pitchFamily="34" charset="0"/>
              </a:rPr>
              <a:t>publicized</a:t>
            </a:r>
            <a:endParaRPr lang="en-US" sz="2400" dirty="0">
              <a:latin typeface="Century Gothic" pitchFamily="34" charset="0"/>
            </a:endParaRPr>
          </a:p>
          <a:p>
            <a:pPr marL="0" indent="0">
              <a:buNone/>
            </a:pPr>
            <a:endParaRPr lang="en-US" sz="2400" dirty="0" smtClean="0">
              <a:latin typeface="Century Gothic" pitchFamily="34" charset="0"/>
            </a:endParaRPr>
          </a:p>
          <a:p>
            <a:endParaRPr lang="en-US" dirty="0" smtClean="0"/>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25</a:t>
            </a:fld>
            <a:endParaRPr lang="en-US" dirty="0"/>
          </a:p>
        </p:txBody>
      </p:sp>
      <p:sp>
        <p:nvSpPr>
          <p:cNvPr id="3" name="Text Placeholder 2"/>
          <p:cNvSpPr>
            <a:spLocks noGrp="1"/>
          </p:cNvSpPr>
          <p:nvPr>
            <p:ph type="body" sz="quarter" idx="13"/>
          </p:nvPr>
        </p:nvSpPr>
        <p:spPr/>
        <p:txBody>
          <a:bodyPr/>
          <a:lstStyle/>
          <a:p>
            <a:r>
              <a:rPr lang="en-US" dirty="0" smtClean="0"/>
              <a:t>SHOW JEFF YOUR WORK DAY</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8400" y="3927346"/>
            <a:ext cx="2567524" cy="21926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196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04800" y="1295400"/>
            <a:ext cx="8686800" cy="5105400"/>
          </a:xfrm>
        </p:spPr>
        <p:txBody>
          <a:bodyPr>
            <a:normAutofit/>
          </a:bodyPr>
          <a:lstStyle/>
          <a:p>
            <a:pPr marL="0" indent="0">
              <a:buNone/>
            </a:pPr>
            <a:r>
              <a:rPr lang="en-US" sz="2400" b="1" dirty="0" smtClean="0">
                <a:latin typeface="Century Gothic" pitchFamily="34" charset="0"/>
              </a:rPr>
              <a:t>Case Study: Midvale District</a:t>
            </a:r>
            <a:endParaRPr lang="en-US" sz="2400" dirty="0" smtClean="0">
              <a:latin typeface="Century Gothic" pitchFamily="34" charset="0"/>
            </a:endParaRPr>
          </a:p>
          <a:p>
            <a:pPr>
              <a:buFont typeface="Wingdings" pitchFamily="2" charset="2"/>
              <a:buChar char="§"/>
            </a:pPr>
            <a:endParaRPr lang="en-US" sz="2400" dirty="0" smtClean="0">
              <a:latin typeface="Century Gothic" pitchFamily="34" charset="0"/>
            </a:endParaRPr>
          </a:p>
          <a:p>
            <a:pPr>
              <a:buFont typeface="Wingdings" pitchFamily="2" charset="2"/>
              <a:buChar char="§"/>
            </a:pPr>
            <a:r>
              <a:rPr lang="en-US" sz="2400" dirty="0" smtClean="0">
                <a:latin typeface="Century Gothic" pitchFamily="34" charset="0"/>
              </a:rPr>
              <a:t>Stall numbers hung from ceiling above Buses</a:t>
            </a:r>
          </a:p>
          <a:p>
            <a:pPr marL="0" indent="0">
              <a:buNone/>
            </a:pPr>
            <a:endParaRPr lang="en-US" sz="1000" dirty="0" smtClean="0">
              <a:latin typeface="Century Gothic" pitchFamily="34" charset="0"/>
            </a:endParaRPr>
          </a:p>
          <a:p>
            <a:pPr>
              <a:buFont typeface="Wingdings" pitchFamily="2" charset="2"/>
              <a:buChar char="§"/>
            </a:pPr>
            <a:r>
              <a:rPr lang="en-US" sz="2400" dirty="0" smtClean="0">
                <a:latin typeface="Century Gothic" pitchFamily="34" charset="0"/>
              </a:rPr>
              <a:t>Bus Blocker </a:t>
            </a:r>
            <a:r>
              <a:rPr lang="en-US" sz="2400" dirty="0">
                <a:latin typeface="Century Gothic" pitchFamily="34" charset="0"/>
              </a:rPr>
              <a:t>booths replaced across Authority</a:t>
            </a:r>
          </a:p>
          <a:p>
            <a:pPr lvl="1">
              <a:buFont typeface="Wingdings" pitchFamily="2" charset="2"/>
              <a:buChar char="§"/>
            </a:pPr>
            <a:r>
              <a:rPr lang="en-US" sz="2000" dirty="0" smtClean="0">
                <a:latin typeface="Century Gothic" pitchFamily="34" charset="0"/>
              </a:rPr>
              <a:t>Authority Supplied bottled water in ALL booths</a:t>
            </a:r>
          </a:p>
          <a:p>
            <a:pPr>
              <a:buFont typeface="Wingdings" pitchFamily="2" charset="2"/>
              <a:buChar char="§"/>
            </a:pPr>
            <a:endParaRPr lang="en-US" sz="1000" dirty="0" smtClean="0">
              <a:latin typeface="Century Gothic" pitchFamily="34" charset="0"/>
            </a:endParaRPr>
          </a:p>
          <a:p>
            <a:pPr>
              <a:buFont typeface="Wingdings" pitchFamily="2" charset="2"/>
              <a:buChar char="§"/>
            </a:pPr>
            <a:r>
              <a:rPr lang="en-US" sz="2400" dirty="0" smtClean="0">
                <a:latin typeface="Century Gothic" pitchFamily="34" charset="0"/>
              </a:rPr>
              <a:t>Computerized paperwork process</a:t>
            </a:r>
          </a:p>
          <a:p>
            <a:pPr>
              <a:buFont typeface="Wingdings" pitchFamily="2" charset="2"/>
              <a:buChar char="§"/>
            </a:pPr>
            <a:endParaRPr lang="en-US" sz="700"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26</a:t>
            </a:fld>
            <a:endParaRPr lang="en-US" dirty="0"/>
          </a:p>
        </p:txBody>
      </p:sp>
      <p:sp>
        <p:nvSpPr>
          <p:cNvPr id="3" name="Text Placeholder 2"/>
          <p:cNvSpPr>
            <a:spLocks noGrp="1"/>
          </p:cNvSpPr>
          <p:nvPr>
            <p:ph type="body" sz="quarter" idx="13"/>
          </p:nvPr>
        </p:nvSpPr>
        <p:spPr/>
        <p:txBody>
          <a:bodyPr/>
          <a:lstStyle/>
          <a:p>
            <a:r>
              <a:rPr lang="en-US" dirty="0" smtClean="0"/>
              <a:t>SHOW JEFF YOUR WORK DAY RESULTS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Tree>
    <p:extLst>
      <p:ext uri="{BB962C8B-B14F-4D97-AF65-F5344CB8AC3E}">
        <p14:creationId xmlns:p14="http://schemas.microsoft.com/office/powerpoint/2010/main" val="31655519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304800" y="1295400"/>
            <a:ext cx="8686800" cy="5105400"/>
          </a:xfrm>
        </p:spPr>
        <p:txBody>
          <a:bodyPr>
            <a:normAutofit/>
          </a:bodyPr>
          <a:lstStyle/>
          <a:p>
            <a:pPr marL="0" indent="0">
              <a:buNone/>
            </a:pPr>
            <a:r>
              <a:rPr lang="en-US" sz="2400" b="1" dirty="0" smtClean="0">
                <a:latin typeface="Century Gothic" pitchFamily="34" charset="0"/>
              </a:rPr>
              <a:t>Case Study: Midvale District</a:t>
            </a:r>
            <a:endParaRPr lang="en-US" sz="2400" dirty="0" smtClean="0">
              <a:latin typeface="Century Gothic" pitchFamily="34" charset="0"/>
            </a:endParaRPr>
          </a:p>
          <a:p>
            <a:pPr marL="0" indent="0">
              <a:buNone/>
            </a:pPr>
            <a:endParaRPr lang="en-US" sz="700" dirty="0" smtClean="0">
              <a:latin typeface="Century Gothic" pitchFamily="34" charset="0"/>
            </a:endParaRPr>
          </a:p>
          <a:p>
            <a:pPr>
              <a:buFont typeface="Wingdings" pitchFamily="2" charset="2"/>
              <a:buChar char="§"/>
            </a:pPr>
            <a:r>
              <a:rPr lang="en-US" sz="2400" dirty="0" smtClean="0">
                <a:latin typeface="Century Gothic" pitchFamily="34" charset="0"/>
              </a:rPr>
              <a:t>Provided new utility vehicle  </a:t>
            </a:r>
          </a:p>
          <a:p>
            <a:pPr>
              <a:buFont typeface="Wingdings" pitchFamily="2" charset="2"/>
              <a:buChar char="§"/>
            </a:pPr>
            <a:endParaRPr lang="en-US" sz="700" dirty="0" smtClean="0">
              <a:latin typeface="Century Gothic" pitchFamily="34" charset="0"/>
            </a:endParaRPr>
          </a:p>
          <a:p>
            <a:pPr>
              <a:buFont typeface="Wingdings" pitchFamily="2" charset="2"/>
              <a:buChar char="§"/>
            </a:pPr>
            <a:r>
              <a:rPr lang="en-US" sz="2400" dirty="0" smtClean="0">
                <a:latin typeface="Century Gothic" pitchFamily="34" charset="0"/>
              </a:rPr>
              <a:t>Increase in speed checks across Authority Bus storage areas</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27</a:t>
            </a:fld>
            <a:endParaRPr lang="en-US" dirty="0"/>
          </a:p>
        </p:txBody>
      </p:sp>
      <p:sp>
        <p:nvSpPr>
          <p:cNvPr id="3" name="Text Placeholder 2"/>
          <p:cNvSpPr>
            <a:spLocks noGrp="1"/>
          </p:cNvSpPr>
          <p:nvPr>
            <p:ph type="body" sz="quarter" idx="13"/>
          </p:nvPr>
        </p:nvSpPr>
        <p:spPr/>
        <p:txBody>
          <a:bodyPr/>
          <a:lstStyle/>
          <a:p>
            <a:r>
              <a:rPr lang="en-US" dirty="0" smtClean="0"/>
              <a:t>SHOW JEFF YOUR WORK DAY RESULTS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9" name="Picture 8" descr="C:\Users\aerm\AppData\Local\Microsoft\Windows\Temporary Internet Files\Content.Outlook\Y6QZN28C\IMG_1977.JPG"/>
          <p:cNvPicPr/>
          <p:nvPr/>
        </p:nvPicPr>
        <p:blipFill>
          <a:blip r:embed="rId3" cstate="screen">
            <a:extLst>
              <a:ext uri="{28A0092B-C50C-407E-A947-70E740481C1C}">
                <a14:useLocalDpi xmlns:a14="http://schemas.microsoft.com/office/drawing/2010/main"/>
              </a:ext>
            </a:extLst>
          </a:blip>
          <a:srcRect/>
          <a:stretch>
            <a:fillRect/>
          </a:stretch>
        </p:blipFill>
        <p:spPr bwMode="auto">
          <a:xfrm rot="5400000">
            <a:off x="3098800" y="2997200"/>
            <a:ext cx="3324860" cy="3274060"/>
          </a:xfrm>
          <a:prstGeom prst="rect">
            <a:avLst/>
          </a:prstGeom>
          <a:noFill/>
          <a:ln>
            <a:noFill/>
          </a:ln>
        </p:spPr>
      </p:pic>
      <p:sp>
        <p:nvSpPr>
          <p:cNvPr id="4" name="TextBox 3"/>
          <p:cNvSpPr txBox="1"/>
          <p:nvPr/>
        </p:nvSpPr>
        <p:spPr>
          <a:xfrm>
            <a:off x="6629400" y="5943600"/>
            <a:ext cx="2362200" cy="307777"/>
          </a:xfrm>
          <a:prstGeom prst="rect">
            <a:avLst/>
          </a:prstGeom>
          <a:noFill/>
        </p:spPr>
        <p:txBody>
          <a:bodyPr wrap="square" rtlCol="0">
            <a:spAutoFit/>
          </a:bodyPr>
          <a:lstStyle/>
          <a:p>
            <a:r>
              <a:rPr lang="en-US" sz="1400" b="1" dirty="0" smtClean="0"/>
              <a:t>New Utility Ride</a:t>
            </a:r>
            <a:endParaRPr lang="en-US" sz="1400" b="1" dirty="0"/>
          </a:p>
        </p:txBody>
      </p:sp>
    </p:spTree>
    <p:extLst>
      <p:ext uri="{BB962C8B-B14F-4D97-AF65-F5344CB8AC3E}">
        <p14:creationId xmlns:p14="http://schemas.microsoft.com/office/powerpoint/2010/main" val="9964109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2400" y="1676400"/>
            <a:ext cx="8458200" cy="4876800"/>
          </a:xfrm>
        </p:spPr>
        <p:txBody>
          <a:bodyPr>
            <a:normAutofit/>
          </a:bodyPr>
          <a:lstStyle/>
          <a:p>
            <a:pPr marL="0" indent="0">
              <a:buNone/>
            </a:pPr>
            <a:r>
              <a:rPr lang="en-US" sz="2400" b="1" dirty="0" smtClean="0">
                <a:latin typeface="Century Gothic" pitchFamily="34" charset="0"/>
              </a:rPr>
              <a:t>Show Jeff Your Work Day Participants</a:t>
            </a:r>
            <a:r>
              <a:rPr lang="en-US" sz="2400" dirty="0" smtClean="0">
                <a:latin typeface="Century Gothic" pitchFamily="34" charset="0"/>
              </a:rPr>
              <a:t>:</a:t>
            </a:r>
          </a:p>
          <a:p>
            <a:pPr>
              <a:buFont typeface="Wingdings" pitchFamily="2" charset="2"/>
              <a:buChar char="§"/>
            </a:pPr>
            <a:r>
              <a:rPr lang="en-US" sz="2400" dirty="0" smtClean="0">
                <a:latin typeface="Century Gothic" pitchFamily="34" charset="0"/>
              </a:rPr>
              <a:t>Vehicle Readiness Coordinator -Southern</a:t>
            </a:r>
          </a:p>
          <a:p>
            <a:pPr marL="0" indent="0">
              <a:buNone/>
            </a:pPr>
            <a:r>
              <a:rPr lang="en-US" sz="2400" dirty="0" smtClean="0">
                <a:latin typeface="Century Gothic" pitchFamily="34" charset="0"/>
              </a:rPr>
              <a:t>    </a:t>
            </a:r>
            <a:r>
              <a:rPr lang="en-US" sz="2200" dirty="0" smtClean="0">
                <a:latin typeface="Century Gothic" pitchFamily="34" charset="0"/>
              </a:rPr>
              <a:t>(at Midvale for Show Jeff Your Work Day)</a:t>
            </a:r>
          </a:p>
          <a:p>
            <a:pPr marL="0" indent="0">
              <a:buNone/>
            </a:pPr>
            <a:endParaRPr lang="en-US" sz="900" dirty="0" smtClean="0">
              <a:latin typeface="Century Gothic" pitchFamily="34" charset="0"/>
            </a:endParaRPr>
          </a:p>
          <a:p>
            <a:pPr>
              <a:buFont typeface="Wingdings" pitchFamily="2" charset="2"/>
              <a:buChar char="§"/>
            </a:pPr>
            <a:r>
              <a:rPr lang="en-US" sz="2400" dirty="0" smtClean="0">
                <a:latin typeface="Century Gothic" pitchFamily="34" charset="0"/>
              </a:rPr>
              <a:t>Maintenance Custodian</a:t>
            </a:r>
          </a:p>
          <a:p>
            <a:pPr marL="0" indent="0">
              <a:buNone/>
            </a:pPr>
            <a:r>
              <a:rPr lang="en-US" sz="2400" dirty="0" smtClean="0">
                <a:latin typeface="Century Gothic" pitchFamily="34" charset="0"/>
              </a:rPr>
              <a:t>    </a:t>
            </a:r>
            <a:r>
              <a:rPr lang="en-US" sz="2200" dirty="0" smtClean="0">
                <a:latin typeface="Century Gothic" pitchFamily="34" charset="0"/>
              </a:rPr>
              <a:t>(Now Auxiliary Supervisor)</a:t>
            </a:r>
          </a:p>
          <a:p>
            <a:pPr marL="0" indent="0">
              <a:buNone/>
            </a:pPr>
            <a:endParaRPr lang="en-US" sz="900" dirty="0" smtClean="0">
              <a:latin typeface="Century Gothic" pitchFamily="34" charset="0"/>
            </a:endParaRPr>
          </a:p>
          <a:p>
            <a:pPr>
              <a:buFont typeface="Wingdings" pitchFamily="2" charset="2"/>
              <a:buChar char="§"/>
            </a:pPr>
            <a:r>
              <a:rPr lang="en-US" sz="2400" dirty="0" smtClean="0">
                <a:latin typeface="Century Gothic" pitchFamily="34" charset="0"/>
              </a:rPr>
              <a:t>Maintenance Manager - Overbrook Shop</a:t>
            </a:r>
          </a:p>
          <a:p>
            <a:pPr>
              <a:buFont typeface="Wingdings" pitchFamily="2" charset="2"/>
              <a:buChar char="§"/>
            </a:pPr>
            <a:endParaRPr lang="en-US" sz="900" dirty="0" smtClean="0">
              <a:latin typeface="Century Gothic" pitchFamily="34" charset="0"/>
            </a:endParaRPr>
          </a:p>
          <a:p>
            <a:pPr>
              <a:buFont typeface="Wingdings" pitchFamily="2" charset="2"/>
              <a:buChar char="§"/>
            </a:pPr>
            <a:r>
              <a:rPr lang="en-US" sz="2400" dirty="0" smtClean="0">
                <a:latin typeface="Century Gothic" pitchFamily="34" charset="0"/>
              </a:rPr>
              <a:t>Relief Cashier on the Broad Street Line</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28</a:t>
            </a:fld>
            <a:endParaRPr lang="en-US" dirty="0"/>
          </a:p>
        </p:txBody>
      </p:sp>
      <p:sp>
        <p:nvSpPr>
          <p:cNvPr id="3" name="Text Placeholder 2"/>
          <p:cNvSpPr>
            <a:spLocks noGrp="1"/>
          </p:cNvSpPr>
          <p:nvPr>
            <p:ph type="body" sz="quarter" idx="13"/>
          </p:nvPr>
        </p:nvSpPr>
        <p:spPr/>
        <p:txBody>
          <a:bodyPr/>
          <a:lstStyle/>
          <a:p>
            <a:r>
              <a:rPr lang="en-US" dirty="0" smtClean="0"/>
              <a:t>SHOW JEFF YOUR WORK DAY PARTICIPANTS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Tree>
    <p:extLst>
      <p:ext uri="{BB962C8B-B14F-4D97-AF65-F5344CB8AC3E}">
        <p14:creationId xmlns:p14="http://schemas.microsoft.com/office/powerpoint/2010/main" val="424908399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29</a:t>
            </a:fld>
            <a:endParaRPr lang="en-US" dirty="0"/>
          </a:p>
        </p:txBody>
      </p:sp>
      <p:sp>
        <p:nvSpPr>
          <p:cNvPr id="3" name="Text Placeholder 2"/>
          <p:cNvSpPr>
            <a:spLocks noGrp="1"/>
          </p:cNvSpPr>
          <p:nvPr>
            <p:ph type="body" sz="quarter" idx="13"/>
          </p:nvPr>
        </p:nvSpPr>
        <p:spPr/>
        <p:txBody>
          <a:bodyPr/>
          <a:lstStyle/>
          <a:p>
            <a:r>
              <a:rPr lang="en-US" dirty="0" smtClean="0"/>
              <a:t>END OF OUR SHIFT AT LANSDALE WITH OUR FREE SUNGLASSES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2040" y="1173480"/>
            <a:ext cx="4970357" cy="38100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156960" y="1295400"/>
            <a:ext cx="2819400" cy="4524315"/>
          </a:xfrm>
          <a:prstGeom prst="rect">
            <a:avLst/>
          </a:prstGeom>
          <a:noFill/>
        </p:spPr>
        <p:txBody>
          <a:bodyPr wrap="square" rtlCol="0">
            <a:spAutoFit/>
          </a:bodyPr>
          <a:lstStyle/>
          <a:p>
            <a:r>
              <a:rPr lang="en-US" dirty="0" smtClean="0">
                <a:latin typeface="Century Gothic" pitchFamily="34" charset="0"/>
              </a:rPr>
              <a:t>“</a:t>
            </a:r>
            <a:r>
              <a:rPr lang="en-US" b="1" i="1" dirty="0" smtClean="0">
                <a:latin typeface="Century Gothic" pitchFamily="34" charset="0"/>
              </a:rPr>
              <a:t>The times when employees invite me into their world and allow me to see all they do to contribute to our business and our customers are some of the best and strongest experiences that define my 29 year career at SEPTA.</a:t>
            </a:r>
          </a:p>
          <a:p>
            <a:endParaRPr lang="en-US" b="1" i="1" dirty="0">
              <a:latin typeface="Century Gothic" pitchFamily="34" charset="0"/>
            </a:endParaRPr>
          </a:p>
          <a:p>
            <a:r>
              <a:rPr lang="en-US" b="1" i="1" dirty="0" smtClean="0">
                <a:latin typeface="Century Gothic" pitchFamily="34" charset="0"/>
              </a:rPr>
              <a:t>Being in the field energizes me!”</a:t>
            </a:r>
          </a:p>
          <a:p>
            <a:endParaRPr lang="en-US" b="1" i="1" dirty="0" smtClean="0">
              <a:latin typeface="Century Gothic" pitchFamily="34" charset="0"/>
            </a:endParaRPr>
          </a:p>
          <a:p>
            <a:r>
              <a:rPr lang="en-US" b="1" dirty="0" smtClean="0">
                <a:latin typeface="Century Gothic" pitchFamily="34" charset="0"/>
              </a:rPr>
              <a:t>Jeff Knueppel</a:t>
            </a:r>
            <a:r>
              <a:rPr lang="en-US" dirty="0" smtClean="0">
                <a:latin typeface="Century Gothic" pitchFamily="34" charset="0"/>
              </a:rPr>
              <a:t> </a:t>
            </a:r>
            <a:endParaRPr lang="en-US" dirty="0">
              <a:latin typeface="Century Gothic" pitchFamily="34" charset="0"/>
            </a:endParaRPr>
          </a:p>
        </p:txBody>
      </p:sp>
    </p:spTree>
    <p:extLst>
      <p:ext uri="{BB962C8B-B14F-4D97-AF65-F5344CB8AC3E}">
        <p14:creationId xmlns:p14="http://schemas.microsoft.com/office/powerpoint/2010/main" val="28795991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81000" y="1219200"/>
            <a:ext cx="8305800" cy="5410200"/>
          </a:xfrm>
        </p:spPr>
        <p:txBody>
          <a:bodyPr>
            <a:normAutofit/>
          </a:bodyPr>
          <a:lstStyle/>
          <a:p>
            <a:pPr marL="0" indent="0" algn="ctr">
              <a:buNone/>
            </a:pPr>
            <a:r>
              <a:rPr lang="en-US" b="1" dirty="0" smtClean="0">
                <a:latin typeface="Century Gothic" pitchFamily="34" charset="0"/>
              </a:rPr>
              <a:t>What Motivates Today’s Employee?</a:t>
            </a:r>
          </a:p>
          <a:p>
            <a:pPr>
              <a:buFont typeface="Wingdings" pitchFamily="2" charset="2"/>
              <a:buChar char="§"/>
            </a:pPr>
            <a:r>
              <a:rPr lang="en-US" sz="2400" dirty="0" smtClean="0">
                <a:latin typeface="Century Gothic" pitchFamily="34" charset="0"/>
              </a:rPr>
              <a:t>Respect and appreciation from management</a:t>
            </a:r>
          </a:p>
          <a:p>
            <a:pPr>
              <a:buFont typeface="Wingdings" pitchFamily="2" charset="2"/>
              <a:buChar char="§"/>
            </a:pPr>
            <a:endParaRPr lang="en-US" sz="800" dirty="0" smtClean="0">
              <a:latin typeface="Century Gothic" pitchFamily="34" charset="0"/>
            </a:endParaRPr>
          </a:p>
          <a:p>
            <a:pPr>
              <a:buFont typeface="Wingdings" pitchFamily="2" charset="2"/>
              <a:buChar char="§"/>
            </a:pPr>
            <a:r>
              <a:rPr lang="en-US" sz="2400" dirty="0" smtClean="0">
                <a:latin typeface="Century Gothic" pitchFamily="34" charset="0"/>
              </a:rPr>
              <a:t>Provide them with a mission</a:t>
            </a:r>
          </a:p>
          <a:p>
            <a:pPr>
              <a:buFont typeface="Wingdings" pitchFamily="2" charset="2"/>
              <a:buChar char="§"/>
            </a:pPr>
            <a:endParaRPr lang="en-US" sz="800" dirty="0" smtClean="0">
              <a:latin typeface="Century Gothic" pitchFamily="34" charset="0"/>
            </a:endParaRPr>
          </a:p>
          <a:p>
            <a:pPr>
              <a:buFont typeface="Wingdings" pitchFamily="2" charset="2"/>
              <a:buChar char="§"/>
            </a:pPr>
            <a:r>
              <a:rPr lang="en-US" sz="2400" dirty="0" smtClean="0">
                <a:latin typeface="Century Gothic" pitchFamily="34" charset="0"/>
              </a:rPr>
              <a:t>Two-way communication in the chain of command (everyone has a voice) </a:t>
            </a:r>
          </a:p>
          <a:p>
            <a:pPr>
              <a:buFont typeface="Wingdings" pitchFamily="2" charset="2"/>
              <a:buChar char="§"/>
            </a:pPr>
            <a:endParaRPr lang="en-US" sz="800" dirty="0" smtClean="0">
              <a:latin typeface="Century Gothic" pitchFamily="34" charset="0"/>
            </a:endParaRPr>
          </a:p>
          <a:p>
            <a:pPr>
              <a:buFont typeface="Wingdings" pitchFamily="2" charset="2"/>
              <a:buChar char="§"/>
            </a:pPr>
            <a:r>
              <a:rPr lang="en-US" sz="2400" b="1" dirty="0" smtClean="0">
                <a:latin typeface="Century Gothic" pitchFamily="34" charset="0"/>
              </a:rPr>
              <a:t>Truth </a:t>
            </a:r>
            <a:r>
              <a:rPr lang="en-US" sz="2400" dirty="0" smtClean="0">
                <a:latin typeface="Century Gothic" pitchFamily="34" charset="0"/>
              </a:rPr>
              <a:t>- no B.S.</a:t>
            </a:r>
          </a:p>
          <a:p>
            <a:pPr>
              <a:buFont typeface="Wingdings" pitchFamily="2" charset="2"/>
              <a:buChar char="§"/>
            </a:pPr>
            <a:endParaRPr lang="en-US" sz="900" dirty="0" smtClean="0">
              <a:latin typeface="Century Gothic" pitchFamily="34" charset="0"/>
            </a:endParaRPr>
          </a:p>
          <a:p>
            <a:pPr>
              <a:buFont typeface="Wingdings" pitchFamily="2" charset="2"/>
              <a:buChar char="§"/>
            </a:pPr>
            <a:r>
              <a:rPr lang="en-US" sz="2400" dirty="0" smtClean="0">
                <a:latin typeface="Century Gothic" pitchFamily="34" charset="0"/>
              </a:rPr>
              <a:t>Concerns get addressed by a management team that fully understands the challenges associated with the performance of their daily duties</a:t>
            </a:r>
          </a:p>
          <a:p>
            <a:pPr>
              <a:buFont typeface="Wingdings" pitchFamily="2" charset="2"/>
              <a:buChar char="§"/>
            </a:pPr>
            <a:endParaRPr lang="en-US" sz="800" dirty="0" smtClean="0">
              <a:latin typeface="Century Gothic" pitchFamily="34" charset="0"/>
            </a:endParaRPr>
          </a:p>
          <a:p>
            <a:pPr>
              <a:buFont typeface="Wingdings" pitchFamily="2" charset="2"/>
              <a:buChar char="§"/>
            </a:pPr>
            <a:r>
              <a:rPr lang="en-US" sz="2400" dirty="0" smtClean="0">
                <a:latin typeface="Century Gothic" pitchFamily="34" charset="0"/>
              </a:rPr>
              <a:t>Monetary compensation, of course</a:t>
            </a:r>
            <a:endParaRPr lang="en-US" sz="2400" dirty="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3</a:t>
            </a:fld>
            <a:endParaRPr lang="en-US" dirty="0"/>
          </a:p>
        </p:txBody>
      </p:sp>
      <p:sp>
        <p:nvSpPr>
          <p:cNvPr id="10" name="Text Placeholder 9"/>
          <p:cNvSpPr>
            <a:spLocks noGrp="1"/>
          </p:cNvSpPr>
          <p:nvPr>
            <p:ph type="body" sz="quarter" idx="13"/>
          </p:nvPr>
        </p:nvSpPr>
        <p:spPr/>
        <p:txBody>
          <a:bodyPr/>
          <a:lstStyle/>
          <a:p>
            <a:r>
              <a:rPr lang="en-US" dirty="0" smtClean="0"/>
              <a:t>MOTIVATING YOUR EMPLOYEES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Tree>
    <p:extLst>
      <p:ext uri="{BB962C8B-B14F-4D97-AF65-F5344CB8AC3E}">
        <p14:creationId xmlns:p14="http://schemas.microsoft.com/office/powerpoint/2010/main" val="17274308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GENERAL MANAGER’S PROGRAM TO FOSTER EMPLOYEE ENGAGEMENT</a:t>
            </a:r>
            <a:endParaRPr lang="en-US" dirty="0"/>
          </a:p>
        </p:txBody>
      </p:sp>
      <p:sp>
        <p:nvSpPr>
          <p:cNvPr id="4" name="Text Placeholder 3"/>
          <p:cNvSpPr>
            <a:spLocks noGrp="1"/>
          </p:cNvSpPr>
          <p:nvPr>
            <p:ph type="body" sz="quarter" idx="10"/>
          </p:nvPr>
        </p:nvSpPr>
        <p:spPr/>
        <p:txBody>
          <a:bodyPr/>
          <a:lstStyle/>
          <a:p>
            <a:r>
              <a:rPr lang="en-US" dirty="0" smtClean="0"/>
              <a:t>January 12, 2017</a:t>
            </a:r>
            <a:endParaRPr lang="en-US" dirty="0"/>
          </a:p>
        </p:txBody>
      </p:sp>
    </p:spTree>
    <p:extLst>
      <p:ext uri="{BB962C8B-B14F-4D97-AF65-F5344CB8AC3E}">
        <p14:creationId xmlns:p14="http://schemas.microsoft.com/office/powerpoint/2010/main" val="505918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52400" y="1295400"/>
            <a:ext cx="8534400" cy="5486400"/>
          </a:xfrm>
        </p:spPr>
        <p:txBody>
          <a:bodyPr>
            <a:normAutofit/>
          </a:bodyPr>
          <a:lstStyle/>
          <a:p>
            <a:pPr marL="400050" lvl="1" indent="0">
              <a:buNone/>
            </a:pPr>
            <a:r>
              <a:rPr lang="en-US" b="1" dirty="0" smtClean="0">
                <a:latin typeface="Century Gothic" pitchFamily="34" charset="0"/>
              </a:rPr>
              <a:t>As GM, getting out from behind the desk is extremely important to creating an engaged workforce </a:t>
            </a:r>
          </a:p>
          <a:p>
            <a:pPr marL="400050" lvl="1" indent="0">
              <a:buNone/>
            </a:pPr>
            <a:endParaRPr lang="en-US" sz="2600" b="1" dirty="0" smtClean="0">
              <a:latin typeface="Century Gothic" pitchFamily="34" charset="0"/>
            </a:endParaRPr>
          </a:p>
          <a:p>
            <a:pPr>
              <a:buFont typeface="Wingdings" pitchFamily="2" charset="2"/>
              <a:buChar char="§"/>
            </a:pPr>
            <a:endParaRPr lang="en-US" sz="2400" dirty="0" smtClean="0">
              <a:latin typeface="Century Gothic" pitchFamily="34" charset="0"/>
            </a:endParaRPr>
          </a:p>
          <a:p>
            <a:pPr>
              <a:buFont typeface="Wingdings" pitchFamily="2" charset="2"/>
              <a:buChar char="§"/>
            </a:pPr>
            <a:endParaRPr lang="en-US" sz="2400" dirty="0">
              <a:latin typeface="Century Gothic" pitchFamily="34" charset="0"/>
            </a:endParaRPr>
          </a:p>
          <a:p>
            <a:pPr>
              <a:buFont typeface="Wingdings" pitchFamily="2" charset="2"/>
              <a:buChar char="§"/>
            </a:pPr>
            <a:endParaRPr lang="en-US" sz="2400" dirty="0" smtClean="0">
              <a:latin typeface="Century Gothic" pitchFamily="34" charset="0"/>
            </a:endParaRPr>
          </a:p>
          <a:p>
            <a:pPr>
              <a:buFont typeface="Wingdings" pitchFamily="2" charset="2"/>
              <a:buChar char="§"/>
            </a:pPr>
            <a:endParaRPr lang="en-US" sz="2400" dirty="0" smtClean="0">
              <a:latin typeface="Century Gothic" pitchFamily="34" charset="0"/>
            </a:endParaRPr>
          </a:p>
          <a:p>
            <a:pPr>
              <a:buFont typeface="Wingdings" pitchFamily="2" charset="2"/>
              <a:buChar char="§"/>
            </a:pPr>
            <a:r>
              <a:rPr lang="en-US" sz="2400" dirty="0" smtClean="0">
                <a:latin typeface="Century Gothic" pitchFamily="34" charset="0"/>
              </a:rPr>
              <a:t>Modeling appropriate management behavior from the very top of the company is critical to the success of a modern business. </a:t>
            </a:r>
          </a:p>
          <a:p>
            <a:pPr>
              <a:buFont typeface="Wingdings" pitchFamily="2" charset="2"/>
              <a:buChar char="§"/>
            </a:pPr>
            <a:endParaRPr lang="en-US" sz="900" dirty="0" smtClean="0">
              <a:latin typeface="Century Gothic" pitchFamily="34" charset="0"/>
            </a:endParaRPr>
          </a:p>
          <a:p>
            <a:pPr>
              <a:buFont typeface="Wingdings" pitchFamily="2" charset="2"/>
              <a:buChar char="§"/>
            </a:pPr>
            <a:r>
              <a:rPr lang="en-US" sz="2400" dirty="0" smtClean="0">
                <a:latin typeface="Century Gothic" pitchFamily="34" charset="0"/>
              </a:rPr>
              <a:t>It is hard to find the time, but the rewards can be great!</a:t>
            </a:r>
          </a:p>
          <a:p>
            <a:pPr>
              <a:buFont typeface="Wingdings" pitchFamily="2" charset="2"/>
              <a:buChar char="§"/>
            </a:pPr>
            <a:endParaRPr lang="en-US" sz="2400"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4</a:t>
            </a:fld>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
        <p:nvSpPr>
          <p:cNvPr id="2" name="Rectangle 1"/>
          <p:cNvSpPr/>
          <p:nvPr/>
        </p:nvSpPr>
        <p:spPr>
          <a:xfrm>
            <a:off x="4495800" y="304800"/>
            <a:ext cx="3216009" cy="369332"/>
          </a:xfrm>
          <a:prstGeom prst="rect">
            <a:avLst/>
          </a:prstGeom>
        </p:spPr>
        <p:txBody>
          <a:bodyPr wrap="none">
            <a:spAutoFit/>
          </a:bodyPr>
          <a:lstStyle/>
          <a:p>
            <a:r>
              <a:rPr lang="en-US" b="1" dirty="0">
                <a:solidFill>
                  <a:schemeClr val="tx2"/>
                </a:solidFill>
              </a:rPr>
              <a:t>MOTIVATING YOUR EMPLOYEES</a:t>
            </a:r>
          </a:p>
        </p:txBody>
      </p:sp>
      <p:pic>
        <p:nvPicPr>
          <p:cNvPr id="10" name="Picture 9" descr="cid:BF043920-DD3C-4FF1-B46C-B69EAA8966A6@septaad1.org"/>
          <p:cNvPicPr/>
          <p:nvPr/>
        </p:nvPicPr>
        <p:blipFill>
          <a:blip r:embed="rId3" r:link="rId4" cstate="screen">
            <a:extLst>
              <a:ext uri="{28A0092B-C50C-407E-A947-70E740481C1C}">
                <a14:useLocalDpi xmlns:a14="http://schemas.microsoft.com/office/drawing/2010/main"/>
              </a:ext>
            </a:extLst>
          </a:blip>
          <a:srcRect/>
          <a:stretch>
            <a:fillRect/>
          </a:stretch>
        </p:blipFill>
        <p:spPr bwMode="auto">
          <a:xfrm>
            <a:off x="2891790" y="2306637"/>
            <a:ext cx="3212014" cy="2036763"/>
          </a:xfrm>
          <a:prstGeom prst="rect">
            <a:avLst/>
          </a:prstGeom>
          <a:noFill/>
          <a:ln>
            <a:noFill/>
          </a:ln>
        </p:spPr>
      </p:pic>
    </p:spTree>
    <p:extLst>
      <p:ext uri="{BB962C8B-B14F-4D97-AF65-F5344CB8AC3E}">
        <p14:creationId xmlns:p14="http://schemas.microsoft.com/office/powerpoint/2010/main" val="28978869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85800" y="1600200"/>
            <a:ext cx="7772400" cy="4800600"/>
          </a:xfrm>
        </p:spPr>
        <p:txBody>
          <a:bodyPr>
            <a:normAutofit/>
          </a:bodyPr>
          <a:lstStyle/>
          <a:p>
            <a:pPr marL="0" indent="0">
              <a:buNone/>
            </a:pPr>
            <a:r>
              <a:rPr lang="en-US" dirty="0" smtClean="0">
                <a:latin typeface="Century Gothic" pitchFamily="34" charset="0"/>
              </a:rPr>
              <a:t>“</a:t>
            </a:r>
            <a:r>
              <a:rPr lang="en-US" b="1" dirty="0" smtClean="0">
                <a:latin typeface="Century Gothic" pitchFamily="34" charset="0"/>
              </a:rPr>
              <a:t>Empathy is about getting out of your own head, ignoring ego, and getting into the heads and hearts of others – especially customers, and employees. Listen to people’s desires and feel their pain. Only when you understand other’s problems can you offer simple solutions”</a:t>
            </a:r>
          </a:p>
          <a:p>
            <a:pPr marL="0" indent="0">
              <a:buNone/>
            </a:pPr>
            <a:endParaRPr lang="en-US" dirty="0" smtClean="0">
              <a:latin typeface="Century Gothic" pitchFamily="34" charset="0"/>
            </a:endParaRPr>
          </a:p>
          <a:p>
            <a:pPr marL="0" indent="0">
              <a:buNone/>
            </a:pPr>
            <a:r>
              <a:rPr lang="en-US" dirty="0">
                <a:latin typeface="Century Gothic" pitchFamily="34" charset="0"/>
              </a:rPr>
              <a:t>	</a:t>
            </a:r>
            <a:r>
              <a:rPr lang="en-US" dirty="0" smtClean="0">
                <a:latin typeface="Century Gothic" pitchFamily="34" charset="0"/>
              </a:rPr>
              <a:t>	</a:t>
            </a:r>
            <a:r>
              <a:rPr lang="en-US" b="1" dirty="0" smtClean="0">
                <a:latin typeface="Century Gothic" pitchFamily="34" charset="0"/>
              </a:rPr>
              <a:t>Bill McDermott</a:t>
            </a:r>
          </a:p>
          <a:p>
            <a:pPr marL="0" indent="0">
              <a:buNone/>
            </a:pPr>
            <a:r>
              <a:rPr lang="en-US" b="1" dirty="0">
                <a:latin typeface="Century Gothic" pitchFamily="34" charset="0"/>
              </a:rPr>
              <a:t>	</a:t>
            </a:r>
            <a:r>
              <a:rPr lang="en-US" b="1" dirty="0" smtClean="0">
                <a:latin typeface="Century Gothic" pitchFamily="34" charset="0"/>
              </a:rPr>
              <a:t>	Chief Executive Officer, SAP</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5</a:t>
            </a:fld>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Tree>
    <p:extLst>
      <p:ext uri="{BB962C8B-B14F-4D97-AF65-F5344CB8AC3E}">
        <p14:creationId xmlns:p14="http://schemas.microsoft.com/office/powerpoint/2010/main" val="822987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685800" y="1219200"/>
            <a:ext cx="8229600" cy="5410200"/>
          </a:xfrm>
        </p:spPr>
        <p:txBody>
          <a:bodyPr>
            <a:normAutofit/>
          </a:bodyPr>
          <a:lstStyle/>
          <a:p>
            <a:pPr marL="0" indent="0" algn="ctr">
              <a:buNone/>
            </a:pPr>
            <a:r>
              <a:rPr lang="en-US" sz="2600" b="1" dirty="0" smtClean="0">
                <a:latin typeface="Century Gothic" pitchFamily="34" charset="0"/>
              </a:rPr>
              <a:t>Components of the GM Program</a:t>
            </a:r>
            <a:r>
              <a:rPr lang="en-US" sz="2600" dirty="0" smtClean="0">
                <a:latin typeface="Century Gothic" pitchFamily="34" charset="0"/>
              </a:rPr>
              <a:t>:</a:t>
            </a:r>
          </a:p>
          <a:p>
            <a:pPr marL="0" indent="0">
              <a:buNone/>
            </a:pPr>
            <a:endParaRPr lang="en-US" sz="700" dirty="0" smtClean="0">
              <a:latin typeface="Century Gothic" pitchFamily="34" charset="0"/>
            </a:endParaRPr>
          </a:p>
          <a:p>
            <a:pPr>
              <a:buFont typeface="Wingdings" pitchFamily="2" charset="2"/>
              <a:buChar char="§"/>
            </a:pPr>
            <a:r>
              <a:rPr lang="en-US" sz="2400" dirty="0" smtClean="0">
                <a:latin typeface="Century Gothic" pitchFamily="34" charset="0"/>
              </a:rPr>
              <a:t>On-site General Manager Team Meetings </a:t>
            </a:r>
          </a:p>
          <a:p>
            <a:pPr marL="400050" lvl="1" indent="0">
              <a:buNone/>
            </a:pPr>
            <a:r>
              <a:rPr lang="en-US" sz="1800" dirty="0" smtClean="0">
                <a:latin typeface="Century Gothic" pitchFamily="34" charset="0"/>
              </a:rPr>
              <a:t>(held on a quarterly basis)</a:t>
            </a:r>
          </a:p>
          <a:p>
            <a:pPr marL="457200" lvl="1" indent="0">
              <a:buNone/>
            </a:pPr>
            <a:endParaRPr lang="en-US" sz="700" dirty="0" smtClean="0">
              <a:latin typeface="Century Gothic" pitchFamily="34" charset="0"/>
            </a:endParaRPr>
          </a:p>
          <a:p>
            <a:pPr>
              <a:buFont typeface="Wingdings" pitchFamily="2" charset="2"/>
              <a:buChar char="§"/>
            </a:pPr>
            <a:r>
              <a:rPr lang="en-US" sz="2400" dirty="0" smtClean="0">
                <a:latin typeface="Century Gothic" pitchFamily="34" charset="0"/>
              </a:rPr>
              <a:t>General Manager/Deputy General Manager Breakfasts with hourly and management employees</a:t>
            </a:r>
          </a:p>
          <a:p>
            <a:pPr marL="457200" lvl="1" indent="0">
              <a:buNone/>
            </a:pPr>
            <a:r>
              <a:rPr lang="en-US" sz="1800" dirty="0" smtClean="0">
                <a:latin typeface="Century Gothic" pitchFamily="34" charset="0"/>
              </a:rPr>
              <a:t>(held every two months)</a:t>
            </a:r>
          </a:p>
          <a:p>
            <a:pPr marL="457200" lvl="1" indent="0">
              <a:buNone/>
            </a:pPr>
            <a:endParaRPr lang="en-US" sz="900" dirty="0" smtClean="0">
              <a:latin typeface="Century Gothic" pitchFamily="34" charset="0"/>
            </a:endParaRPr>
          </a:p>
          <a:p>
            <a:pPr>
              <a:buFont typeface="Wingdings" pitchFamily="2" charset="2"/>
              <a:buChar char="§"/>
            </a:pPr>
            <a:endParaRPr lang="en-US" sz="500" dirty="0" smtClean="0">
              <a:latin typeface="Century Gothic" pitchFamily="34" charset="0"/>
            </a:endParaRPr>
          </a:p>
          <a:p>
            <a:pPr>
              <a:buFont typeface="Wingdings" pitchFamily="2" charset="2"/>
              <a:buChar char="§"/>
            </a:pPr>
            <a:r>
              <a:rPr lang="en-US" sz="2400" dirty="0" smtClean="0">
                <a:latin typeface="Century Gothic" pitchFamily="34" charset="0"/>
              </a:rPr>
              <a:t>GM goes where the action is or serves as an Ambassador</a:t>
            </a:r>
          </a:p>
          <a:p>
            <a:pPr>
              <a:buFont typeface="Wingdings" pitchFamily="2" charset="2"/>
              <a:buChar char="§"/>
            </a:pPr>
            <a:endParaRPr lang="en-US" sz="800" dirty="0" smtClean="0">
              <a:latin typeface="Century Gothic" pitchFamily="34" charset="0"/>
            </a:endParaRPr>
          </a:p>
          <a:p>
            <a:pPr>
              <a:buFont typeface="Wingdings" pitchFamily="2" charset="2"/>
              <a:buChar char="§"/>
            </a:pPr>
            <a:endParaRPr lang="en-US" sz="500" dirty="0">
              <a:latin typeface="Century Gothic" pitchFamily="34" charset="0"/>
            </a:endParaRPr>
          </a:p>
          <a:p>
            <a:pPr>
              <a:buFont typeface="Wingdings" pitchFamily="2" charset="2"/>
              <a:buChar char="§"/>
            </a:pPr>
            <a:r>
              <a:rPr lang="en-US" sz="2400" dirty="0" smtClean="0">
                <a:latin typeface="Century Gothic" pitchFamily="34" charset="0"/>
              </a:rPr>
              <a:t>Employees Shadowed by GM - </a:t>
            </a:r>
            <a:r>
              <a:rPr lang="en-US" sz="2400" b="1" i="1" dirty="0" smtClean="0">
                <a:latin typeface="Century Gothic" pitchFamily="34" charset="0"/>
              </a:rPr>
              <a:t>I pick them</a:t>
            </a:r>
          </a:p>
          <a:p>
            <a:pPr>
              <a:buFont typeface="Wingdings" pitchFamily="2" charset="2"/>
              <a:buChar char="§"/>
            </a:pPr>
            <a:endParaRPr lang="en-US" sz="900" dirty="0" smtClean="0">
              <a:latin typeface="Century Gothic" pitchFamily="34" charset="0"/>
            </a:endParaRPr>
          </a:p>
          <a:p>
            <a:pPr>
              <a:buFont typeface="Wingdings" pitchFamily="2" charset="2"/>
              <a:buChar char="§"/>
            </a:pPr>
            <a:r>
              <a:rPr lang="en-US" sz="2400" dirty="0" smtClean="0">
                <a:latin typeface="Century Gothic" pitchFamily="34" charset="0"/>
              </a:rPr>
              <a:t>Show Jeff Your Work Day - </a:t>
            </a:r>
            <a:r>
              <a:rPr lang="en-US" sz="2400" b="1" i="1" dirty="0" smtClean="0">
                <a:latin typeface="Century Gothic" pitchFamily="34" charset="0"/>
              </a:rPr>
              <a:t>they pick me</a:t>
            </a:r>
          </a:p>
          <a:p>
            <a:pPr>
              <a:buFont typeface="Wingdings" pitchFamily="2" charset="2"/>
              <a:buChar char="§"/>
            </a:pPr>
            <a:endParaRPr lang="en-US" sz="1000" dirty="0" smtClean="0">
              <a:latin typeface="Century Gothic" pitchFamily="34" charset="0"/>
            </a:endParaRPr>
          </a:p>
          <a:p>
            <a:pPr>
              <a:buFont typeface="Wingdings" pitchFamily="2" charset="2"/>
              <a:buChar char="§"/>
            </a:pPr>
            <a:endParaRPr lang="en-US" sz="2400"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6</a:t>
            </a:fld>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sp>
        <p:nvSpPr>
          <p:cNvPr id="2" name="Rectangle 1"/>
          <p:cNvSpPr/>
          <p:nvPr/>
        </p:nvSpPr>
        <p:spPr>
          <a:xfrm>
            <a:off x="4495801" y="304800"/>
            <a:ext cx="3454198" cy="369332"/>
          </a:xfrm>
          <a:prstGeom prst="rect">
            <a:avLst/>
          </a:prstGeom>
        </p:spPr>
        <p:txBody>
          <a:bodyPr wrap="square">
            <a:spAutoFit/>
          </a:bodyPr>
          <a:lstStyle/>
          <a:p>
            <a:r>
              <a:rPr lang="en-US" b="1" dirty="0" smtClean="0">
                <a:solidFill>
                  <a:schemeClr val="tx2"/>
                </a:solidFill>
              </a:rPr>
              <a:t>CONNECTING WITH EMPLOYEES</a:t>
            </a:r>
            <a:endParaRPr lang="en-US" b="1" dirty="0">
              <a:solidFill>
                <a:schemeClr val="tx2"/>
              </a:solidFill>
            </a:endParaRPr>
          </a:p>
        </p:txBody>
      </p:sp>
    </p:spTree>
    <p:extLst>
      <p:ext uri="{BB962C8B-B14F-4D97-AF65-F5344CB8AC3E}">
        <p14:creationId xmlns:p14="http://schemas.microsoft.com/office/powerpoint/2010/main" val="33718157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8600" y="1295400"/>
            <a:ext cx="8534400" cy="5334000"/>
          </a:xfrm>
        </p:spPr>
        <p:txBody>
          <a:bodyPr>
            <a:normAutofit/>
          </a:bodyPr>
          <a:lstStyle/>
          <a:p>
            <a:pPr>
              <a:buFont typeface="Wingdings" pitchFamily="2" charset="2"/>
              <a:buChar char="§"/>
            </a:pPr>
            <a:r>
              <a:rPr lang="en-US" sz="2400" dirty="0" smtClean="0">
                <a:latin typeface="Century Gothic" pitchFamily="34" charset="0"/>
              </a:rPr>
              <a:t>Regular Weekly GM Team Meeting held at field location</a:t>
            </a:r>
          </a:p>
          <a:p>
            <a:pPr lvl="1">
              <a:buFont typeface="Wingdings" pitchFamily="2" charset="2"/>
              <a:buChar char="§"/>
            </a:pPr>
            <a:endParaRPr lang="en-US" sz="800" dirty="0" smtClean="0">
              <a:latin typeface="Century Gothic" pitchFamily="34" charset="0"/>
            </a:endParaRPr>
          </a:p>
          <a:p>
            <a:pPr>
              <a:buFont typeface="Wingdings" pitchFamily="2" charset="2"/>
              <a:buChar char="§"/>
            </a:pPr>
            <a:r>
              <a:rPr lang="en-US" sz="2400" dirty="0" smtClean="0">
                <a:latin typeface="Century Gothic" pitchFamily="34" charset="0"/>
              </a:rPr>
              <a:t>GM Team then meets the workforce (hourly and management) </a:t>
            </a:r>
          </a:p>
          <a:p>
            <a:pPr lvl="1">
              <a:buFont typeface="Wingdings" pitchFamily="2" charset="2"/>
              <a:buChar char="§"/>
            </a:pPr>
            <a:r>
              <a:rPr lang="en-US" sz="2000" dirty="0" smtClean="0">
                <a:latin typeface="Century Gothic" pitchFamily="34" charset="0"/>
              </a:rPr>
              <a:t>Food and refreshments provided for all employees</a:t>
            </a:r>
          </a:p>
          <a:p>
            <a:pPr>
              <a:buFont typeface="Wingdings" pitchFamily="2" charset="2"/>
              <a:buChar char="§"/>
            </a:pPr>
            <a:endParaRPr lang="en-US" sz="800" dirty="0" smtClean="0">
              <a:latin typeface="Century Gothic" pitchFamily="34" charset="0"/>
            </a:endParaRPr>
          </a:p>
          <a:p>
            <a:pPr>
              <a:buFont typeface="Wingdings" pitchFamily="2" charset="2"/>
              <a:buChar char="§"/>
            </a:pPr>
            <a:r>
              <a:rPr lang="en-US" sz="2400" dirty="0" smtClean="0">
                <a:latin typeface="Century Gothic" pitchFamily="34" charset="0"/>
              </a:rPr>
              <a:t>GM opens up with comments germane to the location</a:t>
            </a:r>
          </a:p>
          <a:p>
            <a:pPr lvl="1">
              <a:buFont typeface="Wingdings" pitchFamily="2" charset="2"/>
              <a:buChar char="§"/>
            </a:pPr>
            <a:r>
              <a:rPr lang="en-US" sz="2000" dirty="0" smtClean="0">
                <a:latin typeface="Century Gothic" pitchFamily="34" charset="0"/>
              </a:rPr>
              <a:t>Information gathered in advance on successes &amp; challenges at the location</a:t>
            </a:r>
          </a:p>
          <a:p>
            <a:pPr lvl="1">
              <a:buFont typeface="Wingdings" pitchFamily="2" charset="2"/>
              <a:buChar char="§"/>
            </a:pPr>
            <a:endParaRPr lang="en-US" sz="1300"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7</a:t>
            </a:fld>
            <a:endParaRPr lang="en-US" dirty="0"/>
          </a:p>
        </p:txBody>
      </p:sp>
      <p:sp>
        <p:nvSpPr>
          <p:cNvPr id="10" name="Text Placeholder 9"/>
          <p:cNvSpPr>
            <a:spLocks noGrp="1"/>
          </p:cNvSpPr>
          <p:nvPr>
            <p:ph type="body" sz="quarter" idx="13"/>
          </p:nvPr>
        </p:nvSpPr>
        <p:spPr>
          <a:xfrm>
            <a:off x="4419600" y="0"/>
            <a:ext cx="3352800" cy="914400"/>
          </a:xfrm>
        </p:spPr>
        <p:txBody>
          <a:bodyPr/>
          <a:lstStyle/>
          <a:p>
            <a:r>
              <a:rPr lang="en-US" dirty="0" smtClean="0"/>
              <a:t>ON-SITE</a:t>
            </a:r>
          </a:p>
          <a:p>
            <a:r>
              <a:rPr lang="en-US" dirty="0" smtClean="0"/>
              <a:t>GM TEAM MEETINGS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1026" name="Picture 2" descr="C:\Users\aerm\AppData\Local\Microsoft\Windows\Temporary Internet Files\Content.Outlook\Y6QZN28C\IMG_52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4861560"/>
            <a:ext cx="2324100" cy="1549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76600" y="4861560"/>
            <a:ext cx="2362200" cy="15354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pic>
    </p:spTree>
    <p:extLst>
      <p:ext uri="{BB962C8B-B14F-4D97-AF65-F5344CB8AC3E}">
        <p14:creationId xmlns:p14="http://schemas.microsoft.com/office/powerpoint/2010/main" val="310636367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228600" y="1295400"/>
            <a:ext cx="8534400" cy="5334000"/>
          </a:xfrm>
        </p:spPr>
        <p:txBody>
          <a:bodyPr>
            <a:normAutofit/>
          </a:bodyPr>
          <a:lstStyle/>
          <a:p>
            <a:pPr lvl="1">
              <a:buFont typeface="Wingdings" pitchFamily="2" charset="2"/>
              <a:buChar char="§"/>
            </a:pPr>
            <a:endParaRPr lang="en-US" sz="1300" dirty="0" smtClean="0">
              <a:latin typeface="Century Gothic" pitchFamily="34" charset="0"/>
            </a:endParaRPr>
          </a:p>
          <a:p>
            <a:pPr>
              <a:buFont typeface="Wingdings" pitchFamily="2" charset="2"/>
              <a:buChar char="§"/>
            </a:pPr>
            <a:r>
              <a:rPr lang="en-US" sz="2400" dirty="0" smtClean="0">
                <a:latin typeface="Century Gothic" pitchFamily="34" charset="0"/>
              </a:rPr>
              <a:t>Open discussion follows (15-60 minutes)</a:t>
            </a:r>
          </a:p>
          <a:p>
            <a:pPr>
              <a:buFont typeface="Wingdings" pitchFamily="2" charset="2"/>
              <a:buChar char="§"/>
            </a:pPr>
            <a:endParaRPr lang="en-US" sz="1000" dirty="0" smtClean="0">
              <a:latin typeface="Century Gothic" pitchFamily="34" charset="0"/>
            </a:endParaRPr>
          </a:p>
          <a:p>
            <a:pPr>
              <a:buFont typeface="Wingdings" pitchFamily="2" charset="2"/>
              <a:buChar char="§"/>
            </a:pPr>
            <a:r>
              <a:rPr lang="en-US" sz="2400" dirty="0" smtClean="0">
                <a:latin typeface="Century Gothic" pitchFamily="34" charset="0"/>
              </a:rPr>
              <a:t>Meeting with Location Management and the appropriate Assistant General Managers</a:t>
            </a:r>
          </a:p>
          <a:p>
            <a:pPr lvl="2">
              <a:buFont typeface="Wingdings" pitchFamily="2" charset="2"/>
              <a:buChar char="§"/>
            </a:pPr>
            <a:r>
              <a:rPr lang="en-US" dirty="0" smtClean="0">
                <a:latin typeface="Century Gothic" pitchFamily="34" charset="0"/>
              </a:rPr>
              <a:t>Focus is on how the GM team can help them</a:t>
            </a: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8</a:t>
            </a:fld>
            <a:endParaRPr lang="en-US" dirty="0"/>
          </a:p>
        </p:txBody>
      </p:sp>
      <p:sp>
        <p:nvSpPr>
          <p:cNvPr id="10" name="Text Placeholder 9"/>
          <p:cNvSpPr>
            <a:spLocks noGrp="1"/>
          </p:cNvSpPr>
          <p:nvPr>
            <p:ph type="body" sz="quarter" idx="13"/>
          </p:nvPr>
        </p:nvSpPr>
        <p:spPr>
          <a:xfrm>
            <a:off x="4419600" y="0"/>
            <a:ext cx="3352800" cy="914400"/>
          </a:xfrm>
        </p:spPr>
        <p:txBody>
          <a:bodyPr/>
          <a:lstStyle/>
          <a:p>
            <a:r>
              <a:rPr lang="en-US" dirty="0" smtClean="0"/>
              <a:t>ON-SITE</a:t>
            </a:r>
          </a:p>
          <a:p>
            <a:r>
              <a:rPr lang="en-US" dirty="0" smtClean="0"/>
              <a:t>GM TEAM MEETINGS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2050" name="Picture 2" descr="C:\Users\aerm\AppData\Local\Microsoft\Windows\Temporary Internet Files\Content.Outlook\Y6QZN28C\IMG_523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3451860"/>
            <a:ext cx="19558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erm\AppData\Local\Microsoft\Windows\Temporary Internet Files\Content.Outlook\Y6QZN28C\IMG_5254.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3794760"/>
            <a:ext cx="3886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7940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457200" y="1295400"/>
            <a:ext cx="7772400" cy="4830763"/>
          </a:xfrm>
        </p:spPr>
        <p:txBody>
          <a:bodyPr>
            <a:normAutofit/>
          </a:bodyPr>
          <a:lstStyle/>
          <a:p>
            <a:pPr marL="0" indent="0" algn="ctr">
              <a:buNone/>
            </a:pPr>
            <a:r>
              <a:rPr lang="en-US" sz="2600" b="1" dirty="0" smtClean="0">
                <a:latin typeface="Century Gothic" pitchFamily="34" charset="0"/>
              </a:rPr>
              <a:t>Case Study</a:t>
            </a:r>
            <a:r>
              <a:rPr lang="en-US" sz="2600" dirty="0" smtClean="0">
                <a:latin typeface="Century Gothic" pitchFamily="34" charset="0"/>
              </a:rPr>
              <a:t>: </a:t>
            </a:r>
            <a:r>
              <a:rPr lang="en-US" sz="2600" b="1" dirty="0" smtClean="0">
                <a:latin typeface="Century Gothic" pitchFamily="34" charset="0"/>
              </a:rPr>
              <a:t>Callowhill District</a:t>
            </a:r>
          </a:p>
          <a:p>
            <a:pPr marL="0" indent="0">
              <a:buNone/>
            </a:pPr>
            <a:r>
              <a:rPr lang="en-US" sz="2200" dirty="0" smtClean="0">
                <a:latin typeface="Century Gothic" pitchFamily="34" charset="0"/>
              </a:rPr>
              <a:t>Improvements made as a result of Employee Discussion:</a:t>
            </a:r>
          </a:p>
          <a:p>
            <a:pPr marL="514350" indent="-457200">
              <a:buFont typeface="Wingdings" pitchFamily="2" charset="2"/>
              <a:buChar char="§"/>
            </a:pPr>
            <a:r>
              <a:rPr lang="en-US" sz="2200" dirty="0" smtClean="0">
                <a:latin typeface="Century Gothic" pitchFamily="34" charset="0"/>
              </a:rPr>
              <a:t>Employee Parking - 41 spaces added.</a:t>
            </a:r>
          </a:p>
          <a:p>
            <a:pPr marL="514350" indent="-457200">
              <a:buFont typeface="Wingdings" pitchFamily="2" charset="2"/>
              <a:buChar char="§"/>
            </a:pPr>
            <a:r>
              <a:rPr lang="en-US" sz="2200" dirty="0" smtClean="0">
                <a:latin typeface="Century Gothic" pitchFamily="34" charset="0"/>
              </a:rPr>
              <a:t>Exterior lighting improved around the entire facility</a:t>
            </a:r>
          </a:p>
          <a:p>
            <a:pPr marL="514350" indent="-457200">
              <a:buFont typeface="Wingdings" pitchFamily="2" charset="2"/>
              <a:buChar char="§"/>
            </a:pPr>
            <a:r>
              <a:rPr lang="en-US" sz="2200" dirty="0" smtClean="0">
                <a:latin typeface="Century Gothic" pitchFamily="34" charset="0"/>
              </a:rPr>
              <a:t>Exterior cameras added for security</a:t>
            </a:r>
          </a:p>
          <a:p>
            <a:pPr marL="514350" indent="-457200">
              <a:buFont typeface="Wingdings" pitchFamily="2" charset="2"/>
              <a:buChar char="§"/>
            </a:pPr>
            <a:r>
              <a:rPr lang="en-US" sz="2200" dirty="0" smtClean="0">
                <a:latin typeface="Century Gothic" pitchFamily="34" charset="0"/>
              </a:rPr>
              <a:t>Concrete apron repairs made</a:t>
            </a:r>
          </a:p>
          <a:p>
            <a:pPr marL="57150" indent="0" algn="r">
              <a:buNone/>
            </a:pPr>
            <a:endParaRPr lang="en-US" sz="2400" b="1" dirty="0" smtClean="0">
              <a:latin typeface="Century Gothic" pitchFamily="34" charset="0"/>
            </a:endParaRPr>
          </a:p>
        </p:txBody>
      </p:sp>
      <p:sp>
        <p:nvSpPr>
          <p:cNvPr id="5" name="Footer Placeholder 4"/>
          <p:cNvSpPr>
            <a:spLocks noGrp="1"/>
          </p:cNvSpPr>
          <p:nvPr>
            <p:ph type="ftr" sz="quarter" idx="11"/>
          </p:nvPr>
        </p:nvSpPr>
        <p:spPr/>
        <p:txBody>
          <a:bodyPr/>
          <a:lstStyle/>
          <a:p>
            <a:r>
              <a:rPr lang="en-US" dirty="0" smtClean="0"/>
              <a:t>SEPTA – PPTA – WINTER 2017</a:t>
            </a:r>
            <a:endParaRPr lang="en-US" dirty="0"/>
          </a:p>
        </p:txBody>
      </p:sp>
      <p:sp>
        <p:nvSpPr>
          <p:cNvPr id="6" name="Slide Number Placeholder 5"/>
          <p:cNvSpPr>
            <a:spLocks noGrp="1"/>
          </p:cNvSpPr>
          <p:nvPr>
            <p:ph type="sldNum" sz="quarter" idx="12"/>
          </p:nvPr>
        </p:nvSpPr>
        <p:spPr/>
        <p:txBody>
          <a:bodyPr/>
          <a:lstStyle/>
          <a:p>
            <a:fld id="{F86059C3-A45F-481E-98EF-A2D3E02A52D4}" type="slidenum">
              <a:rPr lang="en-US" smtClean="0"/>
              <a:t>9</a:t>
            </a:fld>
            <a:endParaRPr lang="en-US" dirty="0"/>
          </a:p>
        </p:txBody>
      </p:sp>
      <p:sp>
        <p:nvSpPr>
          <p:cNvPr id="3" name="Text Placeholder 2"/>
          <p:cNvSpPr>
            <a:spLocks noGrp="1"/>
          </p:cNvSpPr>
          <p:nvPr>
            <p:ph type="body" sz="quarter" idx="13"/>
          </p:nvPr>
        </p:nvSpPr>
        <p:spPr/>
        <p:txBody>
          <a:bodyPr/>
          <a:lstStyle/>
          <a:p>
            <a:r>
              <a:rPr lang="en-US" dirty="0" smtClean="0"/>
              <a:t>CALLOWHILL GM TEAM </a:t>
            </a:r>
          </a:p>
          <a:p>
            <a:r>
              <a:rPr lang="en-US" dirty="0" smtClean="0"/>
              <a:t>MEETING RESULTS</a:t>
            </a:r>
            <a:endParaRPr lang="en-US" dirty="0"/>
          </a:p>
        </p:txBody>
      </p:sp>
      <p:sp>
        <p:nvSpPr>
          <p:cNvPr id="7" name="Title 6"/>
          <p:cNvSpPr>
            <a:spLocks noGrp="1"/>
          </p:cNvSpPr>
          <p:nvPr>
            <p:ph type="title"/>
          </p:nvPr>
        </p:nvSpPr>
        <p:spPr/>
        <p:txBody>
          <a:bodyPr/>
          <a:lstStyle/>
          <a:p>
            <a:r>
              <a:rPr lang="en-US" dirty="0" smtClean="0"/>
              <a:t>EMPLOYEE</a:t>
            </a:r>
            <a:br>
              <a:rPr lang="en-US" dirty="0" smtClean="0"/>
            </a:br>
            <a:r>
              <a:rPr lang="en-US" dirty="0" smtClean="0"/>
              <a:t>ENGAGEMENT</a:t>
            </a:r>
            <a:endParaRPr lang="en-US" dirty="0"/>
          </a:p>
        </p:txBody>
      </p:sp>
      <p:pic>
        <p:nvPicPr>
          <p:cNvPr id="9"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3581400"/>
            <a:ext cx="3419475" cy="275809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C:\Users\aerm\AppData\Local\Microsoft\Windows\Temporary Internet Files\Content.Outlook\Y6QZN28C\20170110_091806.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3400" y="3810000"/>
            <a:ext cx="4343400" cy="2529498"/>
          </a:xfrm>
          <a:prstGeom prst="rect">
            <a:avLst/>
          </a:prstGeom>
          <a:noFill/>
          <a:ln>
            <a:noFill/>
          </a:ln>
        </p:spPr>
      </p:pic>
      <p:sp>
        <p:nvSpPr>
          <p:cNvPr id="4" name="TextBox 3"/>
          <p:cNvSpPr txBox="1"/>
          <p:nvPr/>
        </p:nvSpPr>
        <p:spPr>
          <a:xfrm>
            <a:off x="533400" y="6368534"/>
            <a:ext cx="4038600" cy="307777"/>
          </a:xfrm>
          <a:prstGeom prst="rect">
            <a:avLst/>
          </a:prstGeom>
          <a:noFill/>
        </p:spPr>
        <p:txBody>
          <a:bodyPr wrap="square" rtlCol="0">
            <a:spAutoFit/>
          </a:bodyPr>
          <a:lstStyle/>
          <a:p>
            <a:r>
              <a:rPr lang="en-US" sz="1400" b="1" dirty="0" smtClean="0"/>
              <a:t>Employee Parking &amp; Concrete Apron Improvements</a:t>
            </a:r>
            <a:endParaRPr lang="en-US" sz="1400" b="1" dirty="0"/>
          </a:p>
        </p:txBody>
      </p:sp>
    </p:spTree>
    <p:extLst>
      <p:ext uri="{BB962C8B-B14F-4D97-AF65-F5344CB8AC3E}">
        <p14:creationId xmlns:p14="http://schemas.microsoft.com/office/powerpoint/2010/main" val="11845223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A Presentation - January 12,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PPTA Presentation - January 12, 2017</Template>
  <TotalTime>898</TotalTime>
  <Words>1469</Words>
  <Application>Microsoft Macintosh PowerPoint</Application>
  <PresentationFormat>On-screen Show (4:3)</PresentationFormat>
  <Paragraphs>323</Paragraphs>
  <Slides>30</Slides>
  <Notes>28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PPTA Presentation - January 12, 2017</vt:lpstr>
      <vt:lpstr>Custom Design</vt:lpstr>
      <vt:lpstr>GENERAL MANAGER’S PROGRAM TO FOSTER 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EMPLOYEE ENGAGEMENT</vt:lpstr>
      <vt:lpstr>GENERAL MANAGER’S PROGRAM TO FOSTER EMPLOYEE ENGAGEMENT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SEPTA GENERAL MANAGER’S PROGRAM TO FOSTER EMPLOYEE ENGAGEMENT</dc:title>
  <dc:creator>Mangold, Jessica</dc:creator>
  <cp:lastModifiedBy>Eric Adams</cp:lastModifiedBy>
  <cp:revision>82</cp:revision>
  <cp:lastPrinted>2017-01-10T15:32:53Z</cp:lastPrinted>
  <dcterms:created xsi:type="dcterms:W3CDTF">2017-01-03T13:42:13Z</dcterms:created>
  <dcterms:modified xsi:type="dcterms:W3CDTF">2017-01-18T02:15:32Z</dcterms:modified>
</cp:coreProperties>
</file>