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9" r:id="rId2"/>
    <p:sldId id="294" r:id="rId3"/>
    <p:sldId id="276" r:id="rId4"/>
    <p:sldId id="283" r:id="rId5"/>
    <p:sldId id="289" r:id="rId6"/>
    <p:sldId id="293" r:id="rId7"/>
    <p:sldId id="291" r:id="rId8"/>
    <p:sldId id="284" r:id="rId9"/>
    <p:sldId id="285" r:id="rId10"/>
    <p:sldId id="286" r:id="rId11"/>
    <p:sldId id="292" r:id="rId12"/>
    <p:sldId id="287" r:id="rId13"/>
    <p:sldId id="282" r:id="rId14"/>
    <p:sldId id="295" r:id="rId15"/>
    <p:sldId id="274" r:id="rId16"/>
  </p:sldIdLst>
  <p:sldSz cx="9144000" cy="6858000" type="screen4x3"/>
  <p:notesSz cx="6858000" cy="919956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A1BD"/>
    <a:srgbClr val="132356"/>
    <a:srgbClr val="C5C7F9"/>
    <a:srgbClr val="0E1482"/>
    <a:srgbClr val="101690"/>
    <a:srgbClr val="000099"/>
    <a:srgbClr val="9999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4224" autoAdjust="0"/>
  </p:normalViewPr>
  <p:slideViewPr>
    <p:cSldViewPr>
      <p:cViewPr varScale="1">
        <p:scale>
          <a:sx n="76" d="100"/>
          <a:sy n="76" d="100"/>
        </p:scale>
        <p:origin x="-1968" y="-11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fld id="{44B61D4D-AA24-48C2-A198-A154436E8C87}" type="datetimeFigureOut">
              <a:rPr lang="en-US" smtClean="0"/>
              <a:t>1/17/17</a:t>
            </a:fld>
            <a:endParaRPr lang="en-US"/>
          </a:p>
        </p:txBody>
      </p:sp>
      <p:sp>
        <p:nvSpPr>
          <p:cNvPr id="4" name="Slide Image Placeholder 3"/>
          <p:cNvSpPr>
            <a:spLocks noGrp="1" noRot="1" noChangeAspect="1"/>
          </p:cNvSpPr>
          <p:nvPr>
            <p:ph type="sldImg" idx="2"/>
          </p:nvPr>
        </p:nvSpPr>
        <p:spPr>
          <a:xfrm>
            <a:off x="1358900" y="1149350"/>
            <a:ext cx="4140200" cy="3105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7538"/>
            <a:ext cx="5486400" cy="36226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37600"/>
            <a:ext cx="2971800"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37600"/>
            <a:ext cx="2971800" cy="461963"/>
          </a:xfrm>
          <a:prstGeom prst="rect">
            <a:avLst/>
          </a:prstGeom>
        </p:spPr>
        <p:txBody>
          <a:bodyPr vert="horz" lIns="91440" tIns="45720" rIns="91440" bIns="45720" rtlCol="0" anchor="b"/>
          <a:lstStyle>
            <a:lvl1pPr algn="r">
              <a:defRPr sz="1200"/>
            </a:lvl1pPr>
          </a:lstStyle>
          <a:p>
            <a:fld id="{B6AD04BB-7C7A-41F0-93A4-21F28281566C}" type="slidenum">
              <a:rPr lang="en-US" smtClean="0"/>
              <a:t>‹#›</a:t>
            </a:fld>
            <a:endParaRPr lang="en-US"/>
          </a:p>
        </p:txBody>
      </p:sp>
    </p:spTree>
    <p:extLst>
      <p:ext uri="{BB962C8B-B14F-4D97-AF65-F5344CB8AC3E}">
        <p14:creationId xmlns:p14="http://schemas.microsoft.com/office/powerpoint/2010/main" val="391554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
        <p:nvSpPr>
          <p:cNvPr id="4" name="Slide Number Placeholder 3"/>
          <p:cNvSpPr>
            <a:spLocks noGrp="1"/>
          </p:cNvSpPr>
          <p:nvPr>
            <p:ph type="sldNum" sz="quarter" idx="10"/>
          </p:nvPr>
        </p:nvSpPr>
        <p:spPr/>
        <p:txBody>
          <a:bodyPr/>
          <a:lstStyle/>
          <a:p>
            <a:fld id="{B6AD04BB-7C7A-41F0-93A4-21F28281566C}" type="slidenum">
              <a:rPr lang="en-US" smtClean="0"/>
              <a:t>1</a:t>
            </a:fld>
            <a:endParaRPr lang="en-US"/>
          </a:p>
        </p:txBody>
      </p:sp>
    </p:spTree>
    <p:extLst>
      <p:ext uri="{BB962C8B-B14F-4D97-AF65-F5344CB8AC3E}">
        <p14:creationId xmlns:p14="http://schemas.microsoft.com/office/powerpoint/2010/main" val="347943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Guido</a:t>
            </a:r>
            <a:endParaRPr lang="en-US" dirty="0"/>
          </a:p>
        </p:txBody>
      </p:sp>
      <p:sp>
        <p:nvSpPr>
          <p:cNvPr id="4" name="Slide Number Placeholder 3"/>
          <p:cNvSpPr>
            <a:spLocks noGrp="1"/>
          </p:cNvSpPr>
          <p:nvPr>
            <p:ph type="sldNum" sz="quarter" idx="10"/>
          </p:nvPr>
        </p:nvSpPr>
        <p:spPr/>
        <p:txBody>
          <a:bodyPr/>
          <a:lstStyle/>
          <a:p>
            <a:fld id="{B6AD04BB-7C7A-41F0-93A4-21F28281566C}" type="slidenum">
              <a:rPr lang="en-US" smtClean="0"/>
              <a:t>10</a:t>
            </a:fld>
            <a:endParaRPr lang="en-US"/>
          </a:p>
        </p:txBody>
      </p:sp>
    </p:spTree>
    <p:extLst>
      <p:ext uri="{BB962C8B-B14F-4D97-AF65-F5344CB8AC3E}">
        <p14:creationId xmlns:p14="http://schemas.microsoft.com/office/powerpoint/2010/main" val="3193706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Guido</a:t>
            </a:r>
            <a:endParaRPr lang="en-US" dirty="0"/>
          </a:p>
        </p:txBody>
      </p:sp>
      <p:sp>
        <p:nvSpPr>
          <p:cNvPr id="4" name="Slide Number Placeholder 3"/>
          <p:cNvSpPr>
            <a:spLocks noGrp="1"/>
          </p:cNvSpPr>
          <p:nvPr>
            <p:ph type="sldNum" sz="quarter" idx="10"/>
          </p:nvPr>
        </p:nvSpPr>
        <p:spPr/>
        <p:txBody>
          <a:bodyPr/>
          <a:lstStyle/>
          <a:p>
            <a:fld id="{B6AD04BB-7C7A-41F0-93A4-21F28281566C}" type="slidenum">
              <a:rPr lang="en-US" smtClean="0"/>
              <a:t>11</a:t>
            </a:fld>
            <a:endParaRPr lang="en-US"/>
          </a:p>
        </p:txBody>
      </p:sp>
    </p:spTree>
    <p:extLst>
      <p:ext uri="{BB962C8B-B14F-4D97-AF65-F5344CB8AC3E}">
        <p14:creationId xmlns:p14="http://schemas.microsoft.com/office/powerpoint/2010/main" val="3466127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Guido</a:t>
            </a:r>
            <a:endParaRPr lang="en-US" dirty="0"/>
          </a:p>
        </p:txBody>
      </p:sp>
      <p:sp>
        <p:nvSpPr>
          <p:cNvPr id="4" name="Slide Number Placeholder 3"/>
          <p:cNvSpPr>
            <a:spLocks noGrp="1"/>
          </p:cNvSpPr>
          <p:nvPr>
            <p:ph type="sldNum" sz="quarter" idx="10"/>
          </p:nvPr>
        </p:nvSpPr>
        <p:spPr/>
        <p:txBody>
          <a:bodyPr/>
          <a:lstStyle/>
          <a:p>
            <a:fld id="{B6AD04BB-7C7A-41F0-93A4-21F28281566C}" type="slidenum">
              <a:rPr lang="en-US" smtClean="0"/>
              <a:t>12</a:t>
            </a:fld>
            <a:endParaRPr lang="en-US"/>
          </a:p>
        </p:txBody>
      </p:sp>
    </p:spTree>
    <p:extLst>
      <p:ext uri="{BB962C8B-B14F-4D97-AF65-F5344CB8AC3E}">
        <p14:creationId xmlns:p14="http://schemas.microsoft.com/office/powerpoint/2010/main" val="1944439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Guido</a:t>
            </a:r>
            <a:endParaRPr lang="en-US" dirty="0"/>
          </a:p>
        </p:txBody>
      </p:sp>
      <p:sp>
        <p:nvSpPr>
          <p:cNvPr id="4" name="Slide Number Placeholder 3"/>
          <p:cNvSpPr>
            <a:spLocks noGrp="1"/>
          </p:cNvSpPr>
          <p:nvPr>
            <p:ph type="sldNum" sz="quarter" idx="10"/>
          </p:nvPr>
        </p:nvSpPr>
        <p:spPr/>
        <p:txBody>
          <a:bodyPr/>
          <a:lstStyle/>
          <a:p>
            <a:fld id="{B6AD04BB-7C7A-41F0-93A4-21F28281566C}" type="slidenum">
              <a:rPr lang="en-US" smtClean="0"/>
              <a:t>13</a:t>
            </a:fld>
            <a:endParaRPr lang="en-US"/>
          </a:p>
        </p:txBody>
      </p:sp>
    </p:spTree>
    <p:extLst>
      <p:ext uri="{BB962C8B-B14F-4D97-AF65-F5344CB8AC3E}">
        <p14:creationId xmlns:p14="http://schemas.microsoft.com/office/powerpoint/2010/main" val="2436818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a:t>
            </a:r>
          </a:p>
          <a:p>
            <a:endParaRPr lang="en-US" dirty="0" smtClean="0"/>
          </a:p>
          <a:p>
            <a:r>
              <a:rPr lang="en-US" dirty="0" smtClean="0"/>
              <a:t>Delays:</a:t>
            </a:r>
          </a:p>
          <a:p>
            <a:pPr marL="171450" indent="-171450">
              <a:buFont typeface="Arial" panose="020B0604020202020204" pitchFamily="34" charset="0"/>
              <a:buChar char="•"/>
            </a:pPr>
            <a:r>
              <a:rPr lang="en-US" dirty="0" smtClean="0"/>
              <a:t>Due to change at OGC.</a:t>
            </a:r>
          </a:p>
          <a:p>
            <a:pPr marL="171450" indent="-171450">
              <a:buFont typeface="Arial" panose="020B0604020202020204" pitchFamily="34" charset="0"/>
              <a:buChar char="•"/>
            </a:pPr>
            <a:r>
              <a:rPr lang="en-US" dirty="0" smtClean="0"/>
              <a:t>Questioning format of many</a:t>
            </a:r>
            <a:r>
              <a:rPr lang="en-US" baseline="0" dirty="0" smtClean="0"/>
              <a:t> other PennDOT Contracts, not just the TAAs.</a:t>
            </a:r>
          </a:p>
          <a:p>
            <a:pPr marL="171450" indent="-171450">
              <a:buFont typeface="Arial" panose="020B0604020202020204" pitchFamily="34" charset="0"/>
              <a:buChar char="•"/>
            </a:pPr>
            <a:r>
              <a:rPr lang="en-US" baseline="0" dirty="0" smtClean="0"/>
              <a:t>Recently two minor issues have been identified with the TAAs that were at the OGC</a:t>
            </a:r>
          </a:p>
          <a:p>
            <a:pPr marL="171450" indent="-171450">
              <a:buFont typeface="Arial" panose="020B0604020202020204" pitchFamily="34" charset="0"/>
              <a:buChar char="•"/>
            </a:pPr>
            <a:r>
              <a:rPr lang="en-US" baseline="0" dirty="0" smtClean="0"/>
              <a:t>Working to resolve</a:t>
            </a:r>
          </a:p>
          <a:p>
            <a:pPr marL="171450" indent="-171450">
              <a:buFont typeface="Arial" panose="020B0604020202020204" pitchFamily="34" charset="0"/>
              <a:buChar char="•"/>
            </a:pPr>
            <a:r>
              <a:rPr lang="en-US" dirty="0" smtClean="0"/>
              <a:t>I will be in touch with the Transit Agencies that have already submitted a TAA once we</a:t>
            </a:r>
            <a:r>
              <a:rPr lang="en-US" baseline="0" dirty="0" smtClean="0"/>
              <a:t> resolve the issues with OGC.</a:t>
            </a:r>
          </a:p>
          <a:p>
            <a:pPr marL="0" indent="0">
              <a:buFont typeface="Arial" panose="020B0604020202020204" pitchFamily="34" charset="0"/>
              <a:buNone/>
            </a:pPr>
            <a:r>
              <a:rPr lang="en-US" baseline="0" dirty="0" smtClean="0"/>
              <a:t>Amendment</a:t>
            </a:r>
          </a:p>
          <a:p>
            <a:pPr marL="171450" indent="-171450">
              <a:buFont typeface="Arial" panose="020B0604020202020204" pitchFamily="34" charset="0"/>
              <a:buChar char="•"/>
            </a:pPr>
            <a:r>
              <a:rPr lang="en-US" baseline="0" dirty="0" smtClean="0"/>
              <a:t>Are currently working with PennDOT Office of Chief Counsel to draft the language to clarify with the Transit Agencies what happens to the CNG Fueling Station at the end of the Term.</a:t>
            </a:r>
          </a:p>
          <a:p>
            <a:pPr marL="0" indent="0">
              <a:buFont typeface="Arial" panose="020B0604020202020204" pitchFamily="34" charset="0"/>
              <a:buNone/>
            </a:pPr>
            <a:r>
              <a:rPr lang="en-US" baseline="0" dirty="0" smtClean="0"/>
              <a:t>RTKL</a:t>
            </a:r>
          </a:p>
          <a:p>
            <a:pPr marL="171450" indent="-171450">
              <a:buFont typeface="Arial" panose="020B0604020202020204" pitchFamily="34" charset="0"/>
              <a:buChar char="•"/>
            </a:pPr>
            <a:r>
              <a:rPr lang="en-US" dirty="0" smtClean="0"/>
              <a:t>TAA, Section 10.12 intent to not restrict the normal operations/business of the Transit Agencies.  </a:t>
            </a:r>
          </a:p>
          <a:p>
            <a:pPr marL="171450" indent="-171450">
              <a:buFont typeface="Arial" panose="020B0604020202020204" pitchFamily="34" charset="0"/>
              <a:buChar char="•"/>
            </a:pPr>
            <a:r>
              <a:rPr lang="en-US" dirty="0" smtClean="0"/>
              <a:t>You are able to discuss the P3 project for your site during the various public meetings that are occurring.  </a:t>
            </a:r>
          </a:p>
          <a:p>
            <a:pPr marL="171450" indent="-171450">
              <a:buFont typeface="Arial" panose="020B0604020202020204" pitchFamily="34" charset="0"/>
              <a:buChar char="•"/>
            </a:pPr>
            <a:r>
              <a:rPr lang="en-US" dirty="0" smtClean="0"/>
              <a:t>Obviously for more detailed questions about the project as a whole, we would ask that you refer the inquiry to the PennDOT Press Office.  </a:t>
            </a:r>
          </a:p>
          <a:p>
            <a:pPr marL="171450" indent="-171450">
              <a:buFont typeface="Arial" panose="020B0604020202020204" pitchFamily="34" charset="0"/>
              <a:buChar char="•"/>
            </a:pPr>
            <a:r>
              <a:rPr lang="en-US" dirty="0" smtClean="0"/>
              <a:t>In addition, the goal of 10.12 is to make sure that no press releases or public interviews are initiated without coordination from PennDOT in order that we provide consistent messaging.</a:t>
            </a:r>
          </a:p>
          <a:p>
            <a:pPr marL="171450" indent="-171450">
              <a:buFont typeface="Arial" panose="020B0604020202020204" pitchFamily="34" charset="0"/>
              <a:buChar char="•"/>
            </a:pPr>
            <a:r>
              <a:rPr lang="en-US" dirty="0" smtClean="0"/>
              <a:t>If you receive a RTK request for information</a:t>
            </a:r>
            <a:r>
              <a:rPr lang="en-US" baseline="0" dirty="0" smtClean="0"/>
              <a:t> regarding the CNG P3 project, please remember to coordinate with PennDOT so that PennDOT’s RTK Office can be involved.</a:t>
            </a:r>
            <a:endParaRPr lang="en-US" dirty="0" smtClean="0"/>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6AD04BB-7C7A-41F0-93A4-21F28281566C}" type="slidenum">
              <a:rPr lang="en-US" smtClean="0"/>
              <a:t>14</a:t>
            </a:fld>
            <a:endParaRPr lang="en-US"/>
          </a:p>
        </p:txBody>
      </p:sp>
    </p:spTree>
    <p:extLst>
      <p:ext uri="{BB962C8B-B14F-4D97-AF65-F5344CB8AC3E}">
        <p14:creationId xmlns:p14="http://schemas.microsoft.com/office/powerpoint/2010/main" val="2226629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a:t>
            </a:r>
            <a:endParaRPr lang="en-US" dirty="0"/>
          </a:p>
        </p:txBody>
      </p:sp>
      <p:sp>
        <p:nvSpPr>
          <p:cNvPr id="4" name="Slide Number Placeholder 3"/>
          <p:cNvSpPr>
            <a:spLocks noGrp="1"/>
          </p:cNvSpPr>
          <p:nvPr>
            <p:ph type="sldNum" sz="quarter" idx="10"/>
          </p:nvPr>
        </p:nvSpPr>
        <p:spPr/>
        <p:txBody>
          <a:bodyPr/>
          <a:lstStyle/>
          <a:p>
            <a:fld id="{B6AD04BB-7C7A-41F0-93A4-21F28281566C}" type="slidenum">
              <a:rPr lang="en-US" smtClean="0"/>
              <a:t>15</a:t>
            </a:fld>
            <a:endParaRPr lang="en-US"/>
          </a:p>
        </p:txBody>
      </p:sp>
    </p:spTree>
    <p:extLst>
      <p:ext uri="{BB962C8B-B14F-4D97-AF65-F5344CB8AC3E}">
        <p14:creationId xmlns:p14="http://schemas.microsoft.com/office/powerpoint/2010/main" val="3051979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a:t>
            </a:r>
            <a:endParaRPr lang="en-US" dirty="0"/>
          </a:p>
        </p:txBody>
      </p:sp>
      <p:sp>
        <p:nvSpPr>
          <p:cNvPr id="4" name="Slide Number Placeholder 3"/>
          <p:cNvSpPr>
            <a:spLocks noGrp="1"/>
          </p:cNvSpPr>
          <p:nvPr>
            <p:ph type="sldNum" sz="quarter" idx="10"/>
          </p:nvPr>
        </p:nvSpPr>
        <p:spPr/>
        <p:txBody>
          <a:bodyPr/>
          <a:lstStyle/>
          <a:p>
            <a:fld id="{B6AD04BB-7C7A-41F0-93A4-21F28281566C}" type="slidenum">
              <a:rPr lang="en-US" smtClean="0"/>
              <a:t>2</a:t>
            </a:fld>
            <a:endParaRPr lang="en-US"/>
          </a:p>
        </p:txBody>
      </p:sp>
    </p:spTree>
    <p:extLst>
      <p:ext uri="{BB962C8B-B14F-4D97-AF65-F5344CB8AC3E}">
        <p14:creationId xmlns:p14="http://schemas.microsoft.com/office/powerpoint/2010/main" val="3862030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a:t>
            </a:r>
            <a:endParaRPr lang="en-US" dirty="0"/>
          </a:p>
        </p:txBody>
      </p:sp>
      <p:sp>
        <p:nvSpPr>
          <p:cNvPr id="4" name="Slide Number Placeholder 3"/>
          <p:cNvSpPr>
            <a:spLocks noGrp="1"/>
          </p:cNvSpPr>
          <p:nvPr>
            <p:ph type="sldNum" sz="quarter" idx="10"/>
          </p:nvPr>
        </p:nvSpPr>
        <p:spPr/>
        <p:txBody>
          <a:bodyPr/>
          <a:lstStyle/>
          <a:p>
            <a:fld id="{B6AD04BB-7C7A-41F0-93A4-21F28281566C}" type="slidenum">
              <a:rPr lang="en-US" smtClean="0"/>
              <a:t>3</a:t>
            </a:fld>
            <a:endParaRPr lang="en-US"/>
          </a:p>
        </p:txBody>
      </p:sp>
    </p:spTree>
    <p:extLst>
      <p:ext uri="{BB962C8B-B14F-4D97-AF65-F5344CB8AC3E}">
        <p14:creationId xmlns:p14="http://schemas.microsoft.com/office/powerpoint/2010/main" val="663130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a:t>
            </a:r>
            <a:endParaRPr lang="en-US" dirty="0"/>
          </a:p>
        </p:txBody>
      </p:sp>
      <p:sp>
        <p:nvSpPr>
          <p:cNvPr id="4" name="Slide Number Placeholder 3"/>
          <p:cNvSpPr>
            <a:spLocks noGrp="1"/>
          </p:cNvSpPr>
          <p:nvPr>
            <p:ph type="sldNum" sz="quarter" idx="10"/>
          </p:nvPr>
        </p:nvSpPr>
        <p:spPr/>
        <p:txBody>
          <a:bodyPr/>
          <a:lstStyle/>
          <a:p>
            <a:fld id="{B6AD04BB-7C7A-41F0-93A4-21F28281566C}" type="slidenum">
              <a:rPr lang="en-US" smtClean="0"/>
              <a:t>4</a:t>
            </a:fld>
            <a:endParaRPr lang="en-US"/>
          </a:p>
        </p:txBody>
      </p:sp>
    </p:spTree>
    <p:extLst>
      <p:ext uri="{BB962C8B-B14F-4D97-AF65-F5344CB8AC3E}">
        <p14:creationId xmlns:p14="http://schemas.microsoft.com/office/powerpoint/2010/main" val="2229164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a:t>
            </a:r>
            <a:endParaRPr lang="en-US" dirty="0"/>
          </a:p>
        </p:txBody>
      </p:sp>
      <p:sp>
        <p:nvSpPr>
          <p:cNvPr id="4" name="Slide Number Placeholder 3"/>
          <p:cNvSpPr>
            <a:spLocks noGrp="1"/>
          </p:cNvSpPr>
          <p:nvPr>
            <p:ph type="sldNum" sz="quarter" idx="10"/>
          </p:nvPr>
        </p:nvSpPr>
        <p:spPr/>
        <p:txBody>
          <a:bodyPr/>
          <a:lstStyle/>
          <a:p>
            <a:fld id="{B6AD04BB-7C7A-41F0-93A4-21F28281566C}" type="slidenum">
              <a:rPr lang="en-US" smtClean="0"/>
              <a:t>5</a:t>
            </a:fld>
            <a:endParaRPr lang="en-US"/>
          </a:p>
        </p:txBody>
      </p:sp>
    </p:spTree>
    <p:extLst>
      <p:ext uri="{BB962C8B-B14F-4D97-AF65-F5344CB8AC3E}">
        <p14:creationId xmlns:p14="http://schemas.microsoft.com/office/powerpoint/2010/main" val="1190795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a:t>
            </a:r>
            <a:endParaRPr lang="en-US" dirty="0"/>
          </a:p>
        </p:txBody>
      </p:sp>
      <p:sp>
        <p:nvSpPr>
          <p:cNvPr id="4" name="Slide Number Placeholder 3"/>
          <p:cNvSpPr>
            <a:spLocks noGrp="1"/>
          </p:cNvSpPr>
          <p:nvPr>
            <p:ph type="sldNum" sz="quarter" idx="10"/>
          </p:nvPr>
        </p:nvSpPr>
        <p:spPr/>
        <p:txBody>
          <a:bodyPr/>
          <a:lstStyle/>
          <a:p>
            <a:fld id="{B6AD04BB-7C7A-41F0-93A4-21F28281566C}" type="slidenum">
              <a:rPr lang="en-US" smtClean="0"/>
              <a:t>6</a:t>
            </a:fld>
            <a:endParaRPr lang="en-US"/>
          </a:p>
        </p:txBody>
      </p:sp>
    </p:spTree>
    <p:extLst>
      <p:ext uri="{BB962C8B-B14F-4D97-AF65-F5344CB8AC3E}">
        <p14:creationId xmlns:p14="http://schemas.microsoft.com/office/powerpoint/2010/main" val="360848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a:t>
            </a:r>
            <a:endParaRPr lang="en-US" dirty="0"/>
          </a:p>
        </p:txBody>
      </p:sp>
      <p:sp>
        <p:nvSpPr>
          <p:cNvPr id="4" name="Slide Number Placeholder 3"/>
          <p:cNvSpPr>
            <a:spLocks noGrp="1"/>
          </p:cNvSpPr>
          <p:nvPr>
            <p:ph type="sldNum" sz="quarter" idx="10"/>
          </p:nvPr>
        </p:nvSpPr>
        <p:spPr/>
        <p:txBody>
          <a:bodyPr/>
          <a:lstStyle/>
          <a:p>
            <a:fld id="{B6AD04BB-7C7A-41F0-93A4-21F28281566C}" type="slidenum">
              <a:rPr lang="en-US" smtClean="0"/>
              <a:t>7</a:t>
            </a:fld>
            <a:endParaRPr lang="en-US"/>
          </a:p>
        </p:txBody>
      </p:sp>
    </p:spTree>
    <p:extLst>
      <p:ext uri="{BB962C8B-B14F-4D97-AF65-F5344CB8AC3E}">
        <p14:creationId xmlns:p14="http://schemas.microsoft.com/office/powerpoint/2010/main" val="670157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Guido</a:t>
            </a:r>
            <a:endParaRPr lang="en-US" dirty="0"/>
          </a:p>
        </p:txBody>
      </p:sp>
      <p:sp>
        <p:nvSpPr>
          <p:cNvPr id="4" name="Slide Number Placeholder 3"/>
          <p:cNvSpPr>
            <a:spLocks noGrp="1"/>
          </p:cNvSpPr>
          <p:nvPr>
            <p:ph type="sldNum" sz="quarter" idx="10"/>
          </p:nvPr>
        </p:nvSpPr>
        <p:spPr/>
        <p:txBody>
          <a:bodyPr/>
          <a:lstStyle/>
          <a:p>
            <a:fld id="{B6AD04BB-7C7A-41F0-93A4-21F28281566C}" type="slidenum">
              <a:rPr lang="en-US" smtClean="0"/>
              <a:t>8</a:t>
            </a:fld>
            <a:endParaRPr lang="en-US"/>
          </a:p>
        </p:txBody>
      </p:sp>
    </p:spTree>
    <p:extLst>
      <p:ext uri="{BB962C8B-B14F-4D97-AF65-F5344CB8AC3E}">
        <p14:creationId xmlns:p14="http://schemas.microsoft.com/office/powerpoint/2010/main" val="494452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Guido</a:t>
            </a:r>
            <a:endParaRPr lang="en-US" dirty="0"/>
          </a:p>
        </p:txBody>
      </p:sp>
      <p:sp>
        <p:nvSpPr>
          <p:cNvPr id="4" name="Slide Number Placeholder 3"/>
          <p:cNvSpPr>
            <a:spLocks noGrp="1"/>
          </p:cNvSpPr>
          <p:nvPr>
            <p:ph type="sldNum" sz="quarter" idx="10"/>
          </p:nvPr>
        </p:nvSpPr>
        <p:spPr/>
        <p:txBody>
          <a:bodyPr/>
          <a:lstStyle/>
          <a:p>
            <a:fld id="{B6AD04BB-7C7A-41F0-93A4-21F28281566C}" type="slidenum">
              <a:rPr lang="en-US" smtClean="0"/>
              <a:t>9</a:t>
            </a:fld>
            <a:endParaRPr lang="en-US"/>
          </a:p>
        </p:txBody>
      </p:sp>
    </p:spTree>
    <p:extLst>
      <p:ext uri="{BB962C8B-B14F-4D97-AF65-F5344CB8AC3E}">
        <p14:creationId xmlns:p14="http://schemas.microsoft.com/office/powerpoint/2010/main" val="2893091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7" descr="Penndot-rgb"/>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43600" y="5851525"/>
            <a:ext cx="26765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ging banne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5334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ctrTitle"/>
          </p:nvPr>
        </p:nvSpPr>
        <p:spPr>
          <a:xfrm>
            <a:off x="685800" y="2130425"/>
            <a:ext cx="7772400" cy="1470025"/>
          </a:xfrm>
          <a:prstGeom prst="rect">
            <a:avLst/>
          </a:prstGeom>
        </p:spPr>
        <p:txBody>
          <a:bodyPr/>
          <a:lstStyle>
            <a:lvl1pPr algn="ctr">
              <a:defRPr>
                <a:solidFill>
                  <a:schemeClr val="tx1"/>
                </a:solidFill>
              </a:defRPr>
            </a:lvl1pPr>
          </a:lstStyle>
          <a:p>
            <a:r>
              <a:rPr lang="en-US" smtClean="0"/>
              <a:t>Click to edit Master title style</a:t>
            </a:r>
            <a:endParaRPr lang="en-US"/>
          </a:p>
        </p:txBody>
      </p:sp>
      <p:sp>
        <p:nvSpPr>
          <p:cNvPr id="9220" name="Rectangle 4"/>
          <p:cNvSpPr>
            <a:spLocks noGrp="1" noChangeArrowheads="1"/>
          </p:cNvSpPr>
          <p:nvPr>
            <p:ph type="subTitle" idx="1"/>
          </p:nvPr>
        </p:nvSpPr>
        <p:spPr>
          <a:xfrm>
            <a:off x="1371600" y="3886200"/>
            <a:ext cx="6400800" cy="1752600"/>
          </a:xfrm>
        </p:spPr>
        <p:txBody>
          <a:bodyPr/>
          <a:lstStyle>
            <a:lvl1pPr marL="0" indent="0" algn="ctr">
              <a:buFontTx/>
              <a:buNone/>
              <a:defRPr sz="2000"/>
            </a:lvl1pPr>
          </a:lstStyle>
          <a:p>
            <a:r>
              <a:rPr lang="en-US" smtClean="0"/>
              <a:t>Click to edit Master subtitle style</a:t>
            </a:r>
            <a:endParaRPr lang="en-US"/>
          </a:p>
        </p:txBody>
      </p:sp>
      <p:sp>
        <p:nvSpPr>
          <p:cNvPr id="6" name="Rectangle 5"/>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Tree>
    <p:extLst>
      <p:ext uri="{BB962C8B-B14F-4D97-AF65-F5344CB8AC3E}">
        <p14:creationId xmlns:p14="http://schemas.microsoft.com/office/powerpoint/2010/main" val="942893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14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F330FD0-8681-4E41-A310-B825C5621EFC}" type="slidenum">
              <a:rPr lang="en-US" altLang="en-US"/>
              <a:pPr>
                <a:defRPr/>
              </a:pPr>
              <a:t>‹#›</a:t>
            </a:fld>
            <a:endParaRPr lang="en-US" altLang="en-US"/>
          </a:p>
        </p:txBody>
      </p:sp>
    </p:spTree>
    <p:extLst>
      <p:ext uri="{BB962C8B-B14F-4D97-AF65-F5344CB8AC3E}">
        <p14:creationId xmlns:p14="http://schemas.microsoft.com/office/powerpoint/2010/main" val="369839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40EE890-107B-43C6-B332-1AC6920F782D}" type="slidenum">
              <a:rPr lang="en-US" altLang="en-US"/>
              <a:pPr>
                <a:defRPr/>
              </a:pPr>
              <a:t>‹#›</a:t>
            </a:fld>
            <a:endParaRPr lang="en-US" altLang="en-US"/>
          </a:p>
        </p:txBody>
      </p:sp>
    </p:spTree>
    <p:extLst>
      <p:ext uri="{BB962C8B-B14F-4D97-AF65-F5344CB8AC3E}">
        <p14:creationId xmlns:p14="http://schemas.microsoft.com/office/powerpoint/2010/main" val="161124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14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E07DA544-4D65-48E2-A21A-1D722F94056B}" type="slidenum">
              <a:rPr lang="en-US" altLang="en-US"/>
              <a:pPr>
                <a:defRPr/>
              </a:pPr>
              <a:t>‹#›</a:t>
            </a:fld>
            <a:endParaRPr lang="en-US" altLang="en-US"/>
          </a:p>
        </p:txBody>
      </p:sp>
    </p:spTree>
    <p:extLst>
      <p:ext uri="{BB962C8B-B14F-4D97-AF65-F5344CB8AC3E}">
        <p14:creationId xmlns:p14="http://schemas.microsoft.com/office/powerpoint/2010/main" val="4020154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44ABD06-C318-46B2-BF20-E9AC8C03E916}" type="slidenum">
              <a:rPr lang="en-US" altLang="en-US"/>
              <a:pPr>
                <a:defRPr/>
              </a:pPr>
              <a:t>‹#›</a:t>
            </a:fld>
            <a:endParaRPr lang="en-US" altLang="en-US"/>
          </a:p>
        </p:txBody>
      </p:sp>
    </p:spTree>
    <p:extLst>
      <p:ext uri="{BB962C8B-B14F-4D97-AF65-F5344CB8AC3E}">
        <p14:creationId xmlns:p14="http://schemas.microsoft.com/office/powerpoint/2010/main" val="2720925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14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022A51DC-3981-4E39-98F3-D7482DDA44E7}" type="slidenum">
              <a:rPr lang="en-US" altLang="en-US"/>
              <a:pPr>
                <a:defRPr/>
              </a:pPr>
              <a:t>‹#›</a:t>
            </a:fld>
            <a:endParaRPr lang="en-US" altLang="en-US"/>
          </a:p>
        </p:txBody>
      </p:sp>
    </p:spTree>
    <p:extLst>
      <p:ext uri="{BB962C8B-B14F-4D97-AF65-F5344CB8AC3E}">
        <p14:creationId xmlns:p14="http://schemas.microsoft.com/office/powerpoint/2010/main" val="397648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8EC87FEA-23A4-43EC-BF37-9B65F6DF5B32}" type="slidenum">
              <a:rPr lang="en-US" altLang="en-US"/>
              <a:pPr>
                <a:defRPr/>
              </a:pPr>
              <a:t>‹#›</a:t>
            </a:fld>
            <a:endParaRPr lang="en-US" altLang="en-US"/>
          </a:p>
        </p:txBody>
      </p:sp>
    </p:spTree>
    <p:extLst>
      <p:ext uri="{BB962C8B-B14F-4D97-AF65-F5344CB8AC3E}">
        <p14:creationId xmlns:p14="http://schemas.microsoft.com/office/powerpoint/2010/main" val="2427108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144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D0B6F335-008F-4CF7-AC88-B26BACA7491E}" type="slidenum">
              <a:rPr lang="en-US" altLang="en-US"/>
              <a:pPr>
                <a:defRPr/>
              </a:pPr>
              <a:t>‹#›</a:t>
            </a:fld>
            <a:endParaRPr lang="en-US" altLang="en-US"/>
          </a:p>
        </p:txBody>
      </p:sp>
    </p:spTree>
    <p:extLst>
      <p:ext uri="{BB962C8B-B14F-4D97-AF65-F5344CB8AC3E}">
        <p14:creationId xmlns:p14="http://schemas.microsoft.com/office/powerpoint/2010/main" val="260018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BF0101D9-E8E0-428C-9662-F70F927C1A1E}" type="slidenum">
              <a:rPr lang="en-US" altLang="en-US"/>
              <a:pPr>
                <a:defRPr/>
              </a:pPr>
              <a:t>‹#›</a:t>
            </a:fld>
            <a:endParaRPr lang="en-US" altLang="en-US"/>
          </a:p>
        </p:txBody>
      </p:sp>
    </p:spTree>
    <p:extLst>
      <p:ext uri="{BB962C8B-B14F-4D97-AF65-F5344CB8AC3E}">
        <p14:creationId xmlns:p14="http://schemas.microsoft.com/office/powerpoint/2010/main" val="2986139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5613B90-F035-4A12-8C04-09496F11B895}" type="slidenum">
              <a:rPr lang="en-US" altLang="en-US"/>
              <a:pPr>
                <a:defRPr/>
              </a:pPr>
              <a:t>‹#›</a:t>
            </a:fld>
            <a:endParaRPr lang="en-US" altLang="en-US"/>
          </a:p>
        </p:txBody>
      </p:sp>
    </p:spTree>
    <p:extLst>
      <p:ext uri="{BB962C8B-B14F-4D97-AF65-F5344CB8AC3E}">
        <p14:creationId xmlns:p14="http://schemas.microsoft.com/office/powerpoint/2010/main" val="2292849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CBD628B-7C36-4589-945D-9461A1E0B57E}" type="slidenum">
              <a:rPr lang="en-US" altLang="en-US"/>
              <a:pPr>
                <a:defRPr/>
              </a:pPr>
              <a:t>‹#›</a:t>
            </a:fld>
            <a:endParaRPr lang="en-US" altLang="en-US"/>
          </a:p>
        </p:txBody>
      </p:sp>
    </p:spTree>
    <p:extLst>
      <p:ext uri="{BB962C8B-B14F-4D97-AF65-F5344CB8AC3E}">
        <p14:creationId xmlns:p14="http://schemas.microsoft.com/office/powerpoint/2010/main" val="14966159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1722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3581400" y="61722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fld id="{64263CD6-7D46-42E8-8793-A8273D696166}" type="slidenum">
              <a:rPr lang="en-US" altLang="en-US"/>
              <a:pPr>
                <a:defRPr/>
              </a:pPr>
              <a:t>‹#›</a:t>
            </a:fld>
            <a:endParaRPr lang="en-US" altLang="en-US"/>
          </a:p>
        </p:txBody>
      </p:sp>
      <p:pic>
        <p:nvPicPr>
          <p:cNvPr id="1029" name="Picture 7" descr="Penndot-rgb"/>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943600" y="5851525"/>
            <a:ext cx="26765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0" descr="Aging banne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57200" y="5334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1" fontAlgn="base" hangingPunct="1">
        <a:spcBef>
          <a:spcPct val="0"/>
        </a:spcBef>
        <a:spcAft>
          <a:spcPct val="0"/>
        </a:spcAft>
        <a:defRPr sz="2800">
          <a:solidFill>
            <a:schemeClr val="bg1"/>
          </a:solidFill>
          <a:latin typeface="+mj-lt"/>
          <a:ea typeface="+mj-ea"/>
          <a:cs typeface="+mj-cs"/>
        </a:defRPr>
      </a:lvl1pPr>
      <a:lvl2pPr algn="l" rtl="0" eaLnBrk="1" fontAlgn="base" hangingPunct="1">
        <a:spcBef>
          <a:spcPct val="0"/>
        </a:spcBef>
        <a:spcAft>
          <a:spcPct val="0"/>
        </a:spcAft>
        <a:defRPr sz="2800">
          <a:solidFill>
            <a:schemeClr val="bg1"/>
          </a:solidFill>
          <a:latin typeface="Verdana" pitchFamily="34" charset="0"/>
        </a:defRPr>
      </a:lvl2pPr>
      <a:lvl3pPr algn="l" rtl="0" eaLnBrk="1" fontAlgn="base" hangingPunct="1">
        <a:spcBef>
          <a:spcPct val="0"/>
        </a:spcBef>
        <a:spcAft>
          <a:spcPct val="0"/>
        </a:spcAft>
        <a:defRPr sz="2800">
          <a:solidFill>
            <a:schemeClr val="bg1"/>
          </a:solidFill>
          <a:latin typeface="Verdana" pitchFamily="34" charset="0"/>
        </a:defRPr>
      </a:lvl3pPr>
      <a:lvl4pPr algn="l" rtl="0" eaLnBrk="1" fontAlgn="base" hangingPunct="1">
        <a:spcBef>
          <a:spcPct val="0"/>
        </a:spcBef>
        <a:spcAft>
          <a:spcPct val="0"/>
        </a:spcAft>
        <a:defRPr sz="2800">
          <a:solidFill>
            <a:schemeClr val="bg1"/>
          </a:solidFill>
          <a:latin typeface="Verdana" pitchFamily="34" charset="0"/>
        </a:defRPr>
      </a:lvl4pPr>
      <a:lvl5pPr algn="l" rtl="0" eaLnBrk="1" fontAlgn="base" hangingPunct="1">
        <a:spcBef>
          <a:spcPct val="0"/>
        </a:spcBef>
        <a:spcAft>
          <a:spcPct val="0"/>
        </a:spcAft>
        <a:defRPr sz="2800">
          <a:solidFill>
            <a:schemeClr val="bg1"/>
          </a:solidFill>
          <a:latin typeface="Verdana" pitchFamily="34" charset="0"/>
        </a:defRPr>
      </a:lvl5pPr>
      <a:lvl6pPr marL="457200" algn="l" rtl="0" eaLnBrk="1" fontAlgn="base" hangingPunct="1">
        <a:spcBef>
          <a:spcPct val="0"/>
        </a:spcBef>
        <a:spcAft>
          <a:spcPct val="0"/>
        </a:spcAft>
        <a:defRPr sz="2800">
          <a:solidFill>
            <a:schemeClr val="bg1"/>
          </a:solidFill>
          <a:latin typeface="Verdana" pitchFamily="34" charset="0"/>
        </a:defRPr>
      </a:lvl6pPr>
      <a:lvl7pPr marL="914400" algn="l" rtl="0" eaLnBrk="1" fontAlgn="base" hangingPunct="1">
        <a:spcBef>
          <a:spcPct val="0"/>
        </a:spcBef>
        <a:spcAft>
          <a:spcPct val="0"/>
        </a:spcAft>
        <a:defRPr sz="2800">
          <a:solidFill>
            <a:schemeClr val="bg1"/>
          </a:solidFill>
          <a:latin typeface="Verdana" pitchFamily="34" charset="0"/>
        </a:defRPr>
      </a:lvl7pPr>
      <a:lvl8pPr marL="1371600" algn="l" rtl="0" eaLnBrk="1" fontAlgn="base" hangingPunct="1">
        <a:spcBef>
          <a:spcPct val="0"/>
        </a:spcBef>
        <a:spcAft>
          <a:spcPct val="0"/>
        </a:spcAft>
        <a:defRPr sz="2800">
          <a:solidFill>
            <a:schemeClr val="bg1"/>
          </a:solidFill>
          <a:latin typeface="Verdana" pitchFamily="34" charset="0"/>
        </a:defRPr>
      </a:lvl8pPr>
      <a:lvl9pPr marL="1828800" algn="l" rtl="0" eaLnBrk="1" fontAlgn="base" hangingPunct="1">
        <a:spcBef>
          <a:spcPct val="0"/>
        </a:spcBef>
        <a:spcAft>
          <a:spcPct val="0"/>
        </a:spcAft>
        <a:defRPr sz="2800">
          <a:solidFill>
            <a:schemeClr val="bg1"/>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xfrm>
            <a:off x="685800" y="1600200"/>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CNG P3 Project </a:t>
            </a:r>
            <a:r>
              <a:rPr lang="en-US" altLang="en-US" dirty="0"/>
              <a:t>Update</a:t>
            </a:r>
            <a:br>
              <a:rPr lang="en-US" altLang="en-US" dirty="0"/>
            </a:br>
            <a:r>
              <a:rPr lang="en-US" altLang="en-US" dirty="0"/>
              <a:t>January 2017 PPTA Winter Meeting</a:t>
            </a:r>
            <a:br>
              <a:rPr lang="en-US" altLang="en-US" dirty="0"/>
            </a:br>
            <a:r>
              <a:rPr lang="en-US" altLang="en-US" dirty="0" smtClean="0"/>
              <a:t/>
            </a:r>
            <a:br>
              <a:rPr lang="en-US" altLang="en-US" dirty="0" smtClean="0"/>
            </a:br>
            <a:endParaRPr lang="en-US" altLang="en-US" dirty="0" smtClean="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438" y="3429000"/>
            <a:ext cx="9153437" cy="3429000"/>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3415259"/>
            <a:ext cx="2286000" cy="342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6"/>
          <p:cNvSpPr txBox="1">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t>Utilities Overview</a:t>
            </a:r>
          </a:p>
        </p:txBody>
      </p:sp>
      <p:sp>
        <p:nvSpPr>
          <p:cNvPr id="7171" name="Content Placeholder 4"/>
          <p:cNvSpPr>
            <a:spLocks noGrp="1"/>
          </p:cNvSpPr>
          <p:nvPr>
            <p:ph idx="1"/>
          </p:nvPr>
        </p:nvSpPr>
        <p:spPr/>
        <p:txBody>
          <a:bodyPr/>
          <a:lstStyle/>
          <a:p>
            <a:pPr eaLnBrk="1" hangingPunct="1"/>
            <a:r>
              <a:rPr lang="en-US" altLang="en-US" dirty="0" smtClean="0"/>
              <a:t>Trillium’s Responsibility - Distribution</a:t>
            </a:r>
          </a:p>
          <a:p>
            <a:pPr lvl="1"/>
            <a:r>
              <a:rPr lang="en-US" altLang="en-US" dirty="0" smtClean="0"/>
              <a:t>Gas Infrastructure upgrades</a:t>
            </a:r>
          </a:p>
          <a:p>
            <a:pPr lvl="2"/>
            <a:r>
              <a:rPr lang="en-US" altLang="en-US" dirty="0" smtClean="0"/>
              <a:t>Design and Routing – Gas Provider</a:t>
            </a:r>
          </a:p>
          <a:p>
            <a:pPr lvl="2"/>
            <a:r>
              <a:rPr lang="en-US" altLang="en-US" dirty="0" smtClean="0"/>
              <a:t>Applicable $$ upgrades – Trillium</a:t>
            </a:r>
          </a:p>
          <a:p>
            <a:pPr lvl="2"/>
            <a:r>
              <a:rPr lang="en-US" altLang="en-US" dirty="0" smtClean="0"/>
              <a:t>LEA – TA will need to execute with Guidance from Project Team</a:t>
            </a:r>
          </a:p>
          <a:p>
            <a:pPr lvl="1"/>
            <a:r>
              <a:rPr lang="en-US" altLang="en-US" dirty="0" smtClean="0"/>
              <a:t>Electrical Infrastructure upgrades</a:t>
            </a:r>
          </a:p>
          <a:p>
            <a:pPr lvl="2"/>
            <a:r>
              <a:rPr lang="en-US" altLang="en-US" dirty="0" smtClean="0"/>
              <a:t>Design and Routing – Electrical Provider	</a:t>
            </a:r>
          </a:p>
          <a:p>
            <a:pPr lvl="2"/>
            <a:r>
              <a:rPr lang="en-US" altLang="en-US" dirty="0" smtClean="0"/>
              <a:t>Applicable $$ upgrades – Trillium</a:t>
            </a:r>
          </a:p>
          <a:p>
            <a:pPr lvl="2"/>
            <a:r>
              <a:rPr lang="en-US" altLang="en-US" dirty="0"/>
              <a:t>LEA – TA will need to execute with Guidance from Project </a:t>
            </a:r>
            <a:r>
              <a:rPr lang="en-US" altLang="en-US" dirty="0" smtClean="0"/>
              <a:t>Team</a:t>
            </a:r>
            <a:endParaRPr lang="en-US" altLang="en-US" dirty="0"/>
          </a:p>
        </p:txBody>
      </p:sp>
    </p:spTree>
    <p:extLst>
      <p:ext uri="{BB962C8B-B14F-4D97-AF65-F5344CB8AC3E}">
        <p14:creationId xmlns:p14="http://schemas.microsoft.com/office/powerpoint/2010/main" val="30916019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6"/>
          <p:cNvSpPr txBox="1">
            <a:spLocks noGrp="1"/>
          </p:cNvSpPr>
          <p:nvPr>
            <p:ph type="title"/>
          </p:nvPr>
        </p:nvSpPr>
        <p:spPr/>
        <p:txBody>
          <a:bodyPr/>
          <a:lstStyle/>
          <a:p>
            <a:r>
              <a:rPr lang="en-US" altLang="en-US" smtClean="0"/>
              <a:t>Utilities Overview</a:t>
            </a:r>
            <a:endParaRPr lang="en-US" altLang="en-US" dirty="0" smtClean="0"/>
          </a:p>
        </p:txBody>
      </p:sp>
      <p:sp>
        <p:nvSpPr>
          <p:cNvPr id="7171" name="Content Placeholder 4"/>
          <p:cNvSpPr>
            <a:spLocks noGrp="1"/>
          </p:cNvSpPr>
          <p:nvPr>
            <p:ph idx="1"/>
          </p:nvPr>
        </p:nvSpPr>
        <p:spPr/>
        <p:txBody>
          <a:bodyPr/>
          <a:lstStyle/>
          <a:p>
            <a:r>
              <a:rPr lang="en-US" altLang="en-US" dirty="0" smtClean="0"/>
              <a:t>TA’s Responsibility – Commodity </a:t>
            </a:r>
          </a:p>
          <a:p>
            <a:pPr lvl="1"/>
            <a:r>
              <a:rPr lang="en-US" altLang="en-US" dirty="0" smtClean="0"/>
              <a:t>TA is required to procure commodity supply with a natural gas provider</a:t>
            </a:r>
          </a:p>
          <a:p>
            <a:pPr lvl="1"/>
            <a:r>
              <a:rPr lang="en-US" altLang="en-US" dirty="0" smtClean="0"/>
              <a:t>Needed in time for commissioning, approximately 8 weeks prior to CNG Readiness</a:t>
            </a:r>
          </a:p>
        </p:txBody>
      </p:sp>
    </p:spTree>
    <p:extLst>
      <p:ext uri="{BB962C8B-B14F-4D97-AF65-F5344CB8AC3E}">
        <p14:creationId xmlns:p14="http://schemas.microsoft.com/office/powerpoint/2010/main" val="30356987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Operations and Maintenance (O&amp;M)</a:t>
            </a:r>
            <a:endParaRPr lang="en-US" dirty="0"/>
          </a:p>
        </p:txBody>
      </p:sp>
      <p:sp>
        <p:nvSpPr>
          <p:cNvPr id="3" name="Content Placeholder 2"/>
          <p:cNvSpPr>
            <a:spLocks noGrp="1"/>
          </p:cNvSpPr>
          <p:nvPr>
            <p:ph idx="1"/>
          </p:nvPr>
        </p:nvSpPr>
        <p:spPr/>
        <p:txBody>
          <a:bodyPr/>
          <a:lstStyle/>
          <a:p>
            <a:r>
              <a:rPr lang="en-US" dirty="0" smtClean="0"/>
              <a:t>O&amp;M Webinar overview </a:t>
            </a:r>
          </a:p>
          <a:p>
            <a:pPr lvl="1"/>
            <a:r>
              <a:rPr lang="en-US" dirty="0" smtClean="0"/>
              <a:t>February 2</a:t>
            </a:r>
            <a:r>
              <a:rPr lang="en-US" baseline="30000" dirty="0" smtClean="0"/>
              <a:t>nd</a:t>
            </a:r>
            <a:r>
              <a:rPr lang="en-US" dirty="0" smtClean="0"/>
              <a:t> at 10:30 a.m.</a:t>
            </a:r>
          </a:p>
          <a:p>
            <a:r>
              <a:rPr lang="en-US" dirty="0" err="1"/>
              <a:t>Webex</a:t>
            </a:r>
            <a:r>
              <a:rPr lang="en-US" dirty="0"/>
              <a:t> invitation to be sent to TAs and PPTA early next week</a:t>
            </a:r>
          </a:p>
          <a:p>
            <a:r>
              <a:rPr lang="en-US" dirty="0" smtClean="0"/>
              <a:t>Opportunity to understand Trillium and TAs responsibility with regards to O&amp;M</a:t>
            </a:r>
          </a:p>
          <a:p>
            <a:r>
              <a:rPr lang="en-US" dirty="0" smtClean="0"/>
              <a:t>Hosted by PennDOT – Trillium Presenter</a:t>
            </a:r>
          </a:p>
          <a:p>
            <a:r>
              <a:rPr lang="en-US" dirty="0" smtClean="0"/>
              <a:t>Be prepared to ask Questions</a:t>
            </a:r>
          </a:p>
        </p:txBody>
      </p:sp>
    </p:spTree>
    <p:extLst>
      <p:ext uri="{BB962C8B-B14F-4D97-AF65-F5344CB8AC3E}">
        <p14:creationId xmlns:p14="http://schemas.microsoft.com/office/powerpoint/2010/main" val="24706149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Forthcoming Training</a:t>
            </a:r>
            <a:endParaRPr lang="en-US" dirty="0"/>
          </a:p>
        </p:txBody>
      </p:sp>
      <p:sp>
        <p:nvSpPr>
          <p:cNvPr id="3" name="Content Placeholder 2"/>
          <p:cNvSpPr>
            <a:spLocks noGrp="1"/>
          </p:cNvSpPr>
          <p:nvPr>
            <p:ph idx="1"/>
          </p:nvPr>
        </p:nvSpPr>
        <p:spPr/>
        <p:txBody>
          <a:bodyPr/>
          <a:lstStyle/>
          <a:p>
            <a:r>
              <a:rPr lang="en-US" dirty="0" smtClean="0"/>
              <a:t>Basic Station Operation</a:t>
            </a:r>
          </a:p>
          <a:p>
            <a:r>
              <a:rPr lang="en-US" dirty="0" smtClean="0"/>
              <a:t>Fueling</a:t>
            </a:r>
          </a:p>
          <a:p>
            <a:r>
              <a:rPr lang="en-US" dirty="0" smtClean="0"/>
              <a:t>Defueling</a:t>
            </a:r>
          </a:p>
          <a:p>
            <a:r>
              <a:rPr lang="en-US" dirty="0" smtClean="0"/>
              <a:t>Emergency Response</a:t>
            </a:r>
          </a:p>
          <a:p>
            <a:r>
              <a:rPr lang="en-US" dirty="0" smtClean="0"/>
              <a:t>On-going Training</a:t>
            </a:r>
          </a:p>
          <a:p>
            <a:pPr lvl="1"/>
            <a:r>
              <a:rPr lang="en-US" dirty="0" smtClean="0"/>
              <a:t>Annual Refresher</a:t>
            </a:r>
          </a:p>
          <a:p>
            <a:pPr lvl="1"/>
            <a:r>
              <a:rPr lang="en-US" dirty="0" smtClean="0"/>
              <a:t>New Employees</a:t>
            </a:r>
          </a:p>
          <a:p>
            <a:pPr lvl="1"/>
            <a:r>
              <a:rPr lang="en-US" dirty="0" smtClean="0"/>
              <a:t>Site-Specific Modifications</a:t>
            </a:r>
          </a:p>
          <a:p>
            <a:endParaRPr lang="en-US" dirty="0" smtClean="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24053475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TAA Update</a:t>
            </a:r>
            <a:endParaRPr lang="en-US" dirty="0"/>
          </a:p>
        </p:txBody>
      </p:sp>
      <p:sp>
        <p:nvSpPr>
          <p:cNvPr id="3" name="Content Placeholder 2"/>
          <p:cNvSpPr>
            <a:spLocks noGrp="1"/>
          </p:cNvSpPr>
          <p:nvPr>
            <p:ph idx="1"/>
          </p:nvPr>
        </p:nvSpPr>
        <p:spPr/>
        <p:txBody>
          <a:bodyPr/>
          <a:lstStyle/>
          <a:p>
            <a:r>
              <a:rPr lang="en-US" dirty="0" smtClean="0"/>
              <a:t>TAA – Version 3 was sent out 1/10/17</a:t>
            </a:r>
          </a:p>
          <a:p>
            <a:pPr lvl="1"/>
            <a:r>
              <a:rPr lang="en-US" dirty="0" smtClean="0"/>
              <a:t>17 Sent Out</a:t>
            </a:r>
          </a:p>
          <a:p>
            <a:r>
              <a:rPr lang="en-US" dirty="0" smtClean="0"/>
              <a:t>Forthcoming Amendment regarding </a:t>
            </a:r>
            <a:r>
              <a:rPr lang="en-US" dirty="0" err="1" smtClean="0"/>
              <a:t>Turnback</a:t>
            </a:r>
            <a:endParaRPr lang="en-US" dirty="0" smtClean="0"/>
          </a:p>
          <a:p>
            <a:r>
              <a:rPr lang="en-US" dirty="0" smtClean="0"/>
              <a:t>RTKL Clauses</a:t>
            </a:r>
          </a:p>
          <a:p>
            <a:endParaRPr lang="en-US" dirty="0"/>
          </a:p>
        </p:txBody>
      </p:sp>
    </p:spTree>
    <p:extLst>
      <p:ext uri="{BB962C8B-B14F-4D97-AF65-F5344CB8AC3E}">
        <p14:creationId xmlns:p14="http://schemas.microsoft.com/office/powerpoint/2010/main" val="40543317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Contact Information</a:t>
            </a:r>
            <a:endParaRPr lang="en-US" altLang="en-US" dirty="0" smtClean="0"/>
          </a:p>
        </p:txBody>
      </p:sp>
      <p:sp>
        <p:nvSpPr>
          <p:cNvPr id="16387" name="Content Placeholder 2"/>
          <p:cNvSpPr>
            <a:spLocks noGrp="1"/>
          </p:cNvSpPr>
          <p:nvPr>
            <p:ph idx="1"/>
          </p:nvPr>
        </p:nvSpPr>
        <p:spPr/>
        <p:txBody>
          <a:bodyPr/>
          <a:lstStyle/>
          <a:p>
            <a:pPr marL="0" indent="0">
              <a:buNone/>
            </a:pPr>
            <a:r>
              <a:rPr lang="en-US" altLang="en-US" dirty="0" smtClean="0"/>
              <a:t>Any Questions regarding the CNG P3 Project, please contact either:</a:t>
            </a:r>
          </a:p>
          <a:p>
            <a:r>
              <a:rPr lang="en-US" altLang="en-US" dirty="0" smtClean="0"/>
              <a:t>Scott Zeevaart</a:t>
            </a:r>
          </a:p>
          <a:p>
            <a:pPr lvl="1"/>
            <a:r>
              <a:rPr lang="en-US" altLang="en-US" dirty="0" smtClean="0"/>
              <a:t>(717) 877-2644</a:t>
            </a:r>
          </a:p>
          <a:p>
            <a:pPr lvl="1"/>
            <a:r>
              <a:rPr lang="en-US" altLang="en-US" dirty="0" smtClean="0"/>
              <a:t>szeevaart@gfnet.com</a:t>
            </a:r>
          </a:p>
          <a:p>
            <a:r>
              <a:rPr lang="en-US" altLang="en-US" dirty="0" smtClean="0"/>
              <a:t>Bob Sharp</a:t>
            </a:r>
          </a:p>
          <a:p>
            <a:pPr lvl="1"/>
            <a:r>
              <a:rPr lang="en-US" altLang="en-US" dirty="0" smtClean="0"/>
              <a:t>(717) 783-9461</a:t>
            </a:r>
          </a:p>
          <a:p>
            <a:pPr lvl="1"/>
            <a:r>
              <a:rPr lang="en-US" altLang="en-US" dirty="0" smtClean="0"/>
              <a:t>rosharp@pa.gov</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57600" y="3733800"/>
            <a:ext cx="5257800" cy="2895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General Project Update</a:t>
            </a:r>
          </a:p>
          <a:p>
            <a:r>
              <a:rPr lang="en-US" dirty="0" smtClean="0"/>
              <a:t>Current and Future Activities</a:t>
            </a:r>
          </a:p>
          <a:p>
            <a:r>
              <a:rPr lang="en-US" dirty="0" smtClean="0"/>
              <a:t>Design and Construction Cycle</a:t>
            </a:r>
          </a:p>
          <a:p>
            <a:r>
              <a:rPr lang="en-US" dirty="0" smtClean="0"/>
              <a:t>Gas and Electric Utilities</a:t>
            </a:r>
          </a:p>
          <a:p>
            <a:r>
              <a:rPr lang="en-US" dirty="0" smtClean="0"/>
              <a:t>TAA</a:t>
            </a:r>
          </a:p>
        </p:txBody>
      </p:sp>
    </p:spTree>
    <p:extLst>
      <p:ext uri="{BB962C8B-B14F-4D97-AF65-F5344CB8AC3E}">
        <p14:creationId xmlns:p14="http://schemas.microsoft.com/office/powerpoint/2010/main" val="9154988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flipH="1">
            <a:off x="1447800" y="4221476"/>
            <a:ext cx="1219200" cy="74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1447800" y="4907278"/>
            <a:ext cx="1524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1447800" y="5638060"/>
            <a:ext cx="1447800" cy="74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447800" y="3429000"/>
            <a:ext cx="50292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038600" y="2514600"/>
            <a:ext cx="2590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92625" y="3581400"/>
            <a:ext cx="3175" cy="88731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495800" y="2819400"/>
            <a:ext cx="0" cy="280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flipH="1">
            <a:off x="4495800" y="1905000"/>
            <a:ext cx="0" cy="280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232" name="Rectangle 6"/>
          <p:cNvSpPr>
            <a:spLocks noChangeArrowheads="1"/>
          </p:cNvSpPr>
          <p:nvPr/>
        </p:nvSpPr>
        <p:spPr bwMode="auto">
          <a:xfrm>
            <a:off x="1981200" y="2824064"/>
            <a:ext cx="5257800" cy="350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 name="Text Box 1"/>
          <p:cNvSpPr txBox="1"/>
          <p:nvPr/>
        </p:nvSpPr>
        <p:spPr bwMode="auto">
          <a:xfrm>
            <a:off x="3810000" y="3048000"/>
            <a:ext cx="1371601" cy="730249"/>
          </a:xfrm>
          <a:prstGeom prst="rect">
            <a:avLst/>
          </a:prstGeom>
          <a:solidFill>
            <a:schemeClr val="bg1"/>
          </a:solidFill>
          <a:ln w="19050">
            <a:solidFill>
              <a:srgbClr val="FF0000"/>
            </a:solidFill>
          </a:ln>
          <a:effectLst/>
        </p:spPr>
        <p:style>
          <a:lnRef idx="0">
            <a:schemeClr val="accent1"/>
          </a:lnRef>
          <a:fillRef idx="0">
            <a:schemeClr val="accent1"/>
          </a:fillRef>
          <a:effectRef idx="0">
            <a:schemeClr val="accent1"/>
          </a:effectRef>
          <a:fontRef idx="minor">
            <a:schemeClr val="dk1"/>
          </a:fontRef>
        </p:style>
        <p:txBody>
          <a:bodyPr/>
          <a:lstStyle/>
          <a:p>
            <a:pPr algn="ctr" eaLnBrk="1" hangingPunct="1">
              <a:spcBef>
                <a:spcPts val="0"/>
              </a:spcBef>
              <a:spcAft>
                <a:spcPts val="0"/>
              </a:spcAft>
              <a:defRPr/>
            </a:pPr>
            <a:endParaRPr lang="en-US" sz="400" b="1" dirty="0">
              <a:latin typeface="Calibri" panose="020F0502020204030204" pitchFamily="34" charset="0"/>
              <a:ea typeface="Times New Roman" panose="02020603050405020304" pitchFamily="18" charset="0"/>
            </a:endParaRPr>
          </a:p>
          <a:p>
            <a:pPr algn="ctr" eaLnBrk="1" hangingPunct="1">
              <a:spcBef>
                <a:spcPts val="0"/>
              </a:spcBef>
              <a:spcAft>
                <a:spcPts val="0"/>
              </a:spcAft>
              <a:defRPr/>
            </a:pPr>
            <a:r>
              <a:rPr lang="en-US" sz="1100" dirty="0" smtClean="0">
                <a:latin typeface="Calibri" panose="020F0502020204030204" pitchFamily="34" charset="0"/>
                <a:ea typeface="Times New Roman" panose="02020603050405020304" pitchFamily="18" charset="0"/>
              </a:rPr>
              <a:t>CNG P3 </a:t>
            </a:r>
          </a:p>
          <a:p>
            <a:pPr algn="ctr" eaLnBrk="1" hangingPunct="1">
              <a:spcBef>
                <a:spcPts val="0"/>
              </a:spcBef>
              <a:spcAft>
                <a:spcPts val="0"/>
              </a:spcAft>
              <a:defRPr/>
            </a:pPr>
            <a:r>
              <a:rPr lang="en-US" sz="1100" dirty="0" smtClean="0">
                <a:latin typeface="Calibri" panose="020F0502020204030204" pitchFamily="34" charset="0"/>
                <a:ea typeface="Times New Roman" panose="02020603050405020304" pitchFamily="18" charset="0"/>
              </a:rPr>
              <a:t>Program </a:t>
            </a:r>
            <a:r>
              <a:rPr lang="en-US" sz="1100" dirty="0">
                <a:latin typeface="Calibri" panose="020F0502020204030204" pitchFamily="34" charset="0"/>
                <a:ea typeface="Times New Roman" panose="02020603050405020304" pitchFamily="18" charset="0"/>
              </a:rPr>
              <a:t>Manager</a:t>
            </a:r>
          </a:p>
          <a:p>
            <a:pPr algn="ctr" eaLnBrk="1" hangingPunct="1">
              <a:spcBef>
                <a:spcPts val="0"/>
              </a:spcBef>
              <a:spcAft>
                <a:spcPts val="0"/>
              </a:spcAft>
              <a:defRPr/>
            </a:pPr>
            <a:r>
              <a:rPr lang="en-US" sz="1100" b="1" dirty="0">
                <a:latin typeface="Calibri" panose="020F0502020204030204" pitchFamily="34" charset="0"/>
                <a:ea typeface="Times New Roman" panose="02020603050405020304" pitchFamily="18" charset="0"/>
              </a:rPr>
              <a:t>Scott Zeevaart</a:t>
            </a:r>
          </a:p>
        </p:txBody>
      </p:sp>
      <p:sp>
        <p:nvSpPr>
          <p:cNvPr id="18" name="Text Box 2"/>
          <p:cNvSpPr txBox="1"/>
          <p:nvPr/>
        </p:nvSpPr>
        <p:spPr bwMode="auto">
          <a:xfrm>
            <a:off x="3810000" y="2133600"/>
            <a:ext cx="1371601" cy="731838"/>
          </a:xfrm>
          <a:prstGeom prst="rect">
            <a:avLst/>
          </a:prstGeom>
          <a:solidFill>
            <a:schemeClr val="lt1"/>
          </a:solidFill>
          <a:ln w="9525">
            <a:solidFill>
              <a:prstClr val="black"/>
            </a:solidFill>
          </a:ln>
          <a:effectLst/>
        </p:spPr>
        <p:style>
          <a:lnRef idx="0">
            <a:schemeClr val="accent1"/>
          </a:lnRef>
          <a:fillRef idx="0">
            <a:schemeClr val="accent1"/>
          </a:fillRef>
          <a:effectRef idx="0">
            <a:schemeClr val="accent1"/>
          </a:effectRef>
          <a:fontRef idx="minor">
            <a:schemeClr val="dk1"/>
          </a:fontRef>
        </p:style>
        <p:txBody>
          <a:bodyPr/>
          <a:lstStyle/>
          <a:p>
            <a:pPr algn="ctr" eaLnBrk="1" hangingPunct="1">
              <a:spcBef>
                <a:spcPts val="0"/>
              </a:spcBef>
              <a:spcAft>
                <a:spcPts val="0"/>
              </a:spcAft>
              <a:defRPr/>
            </a:pPr>
            <a:endParaRPr lang="en-US" sz="400" b="1" dirty="0">
              <a:latin typeface="Calibri" panose="020F0502020204030204" pitchFamily="34" charset="0"/>
              <a:ea typeface="Calibri" panose="020F0502020204030204" pitchFamily="34" charset="0"/>
            </a:endParaRPr>
          </a:p>
          <a:p>
            <a:pPr algn="ctr" eaLnBrk="1" hangingPunct="1">
              <a:spcBef>
                <a:spcPts val="0"/>
              </a:spcBef>
              <a:spcAft>
                <a:spcPts val="0"/>
              </a:spcAft>
              <a:defRPr/>
            </a:pPr>
            <a:endParaRPr lang="en-US" sz="700" b="1" dirty="0">
              <a:latin typeface="Calibri" panose="020F0502020204030204" pitchFamily="34" charset="0"/>
              <a:ea typeface="Calibri" panose="020F0502020204030204" pitchFamily="34" charset="0"/>
            </a:endParaRPr>
          </a:p>
          <a:p>
            <a:pPr algn="ctr" eaLnBrk="1" hangingPunct="1">
              <a:spcBef>
                <a:spcPts val="0"/>
              </a:spcBef>
              <a:spcAft>
                <a:spcPts val="0"/>
              </a:spcAft>
              <a:defRPr/>
            </a:pPr>
            <a:r>
              <a:rPr lang="en-US" sz="1100" dirty="0" err="1">
                <a:latin typeface="Calibri" panose="020F0502020204030204" pitchFamily="34" charset="0"/>
                <a:ea typeface="Calibri" panose="020F0502020204030204" pitchFamily="34" charset="0"/>
              </a:rPr>
              <a:t>PennDOT</a:t>
            </a:r>
            <a:r>
              <a:rPr lang="en-US" sz="1100" dirty="0">
                <a:latin typeface="Calibri" panose="020F0502020204030204" pitchFamily="34" charset="0"/>
                <a:ea typeface="Calibri" panose="020F0502020204030204" pitchFamily="34" charset="0"/>
              </a:rPr>
              <a:t>, BPT</a:t>
            </a:r>
          </a:p>
          <a:p>
            <a:pPr algn="ctr" eaLnBrk="1" hangingPunct="1">
              <a:spcBef>
                <a:spcPts val="0"/>
              </a:spcBef>
              <a:spcAft>
                <a:spcPts val="0"/>
              </a:spcAft>
              <a:defRPr/>
            </a:pPr>
            <a:r>
              <a:rPr lang="en-US" sz="1100" b="1" dirty="0">
                <a:latin typeface="Calibri" panose="020F0502020204030204" pitchFamily="34" charset="0"/>
                <a:ea typeface="Times New Roman" panose="02020603050405020304" pitchFamily="18" charset="0"/>
              </a:rPr>
              <a:t>Bob Sharp</a:t>
            </a:r>
          </a:p>
        </p:txBody>
      </p:sp>
      <p:sp>
        <p:nvSpPr>
          <p:cNvPr id="20" name="Text Box 2"/>
          <p:cNvSpPr txBox="1"/>
          <p:nvPr/>
        </p:nvSpPr>
        <p:spPr bwMode="auto">
          <a:xfrm>
            <a:off x="3810000" y="1219200"/>
            <a:ext cx="1371601" cy="731836"/>
          </a:xfrm>
          <a:prstGeom prst="rect">
            <a:avLst/>
          </a:prstGeom>
          <a:solidFill>
            <a:schemeClr val="lt1"/>
          </a:solidFill>
          <a:ln w="9525">
            <a:solidFill>
              <a:prstClr val="black"/>
            </a:solidFill>
          </a:ln>
          <a:effectLst/>
        </p:spPr>
        <p:style>
          <a:lnRef idx="0">
            <a:schemeClr val="accent1"/>
          </a:lnRef>
          <a:fillRef idx="0">
            <a:schemeClr val="accent1"/>
          </a:fillRef>
          <a:effectRef idx="0">
            <a:schemeClr val="accent1"/>
          </a:effectRef>
          <a:fontRef idx="minor">
            <a:schemeClr val="dk1"/>
          </a:fontRef>
        </p:style>
        <p:txBody>
          <a:bodyPr/>
          <a:lstStyle/>
          <a:p>
            <a:pPr algn="ctr" eaLnBrk="1" hangingPunct="1">
              <a:spcBef>
                <a:spcPts val="0"/>
              </a:spcBef>
              <a:spcAft>
                <a:spcPts val="0"/>
              </a:spcAft>
              <a:defRPr/>
            </a:pPr>
            <a:endParaRPr lang="en-US" sz="900" b="1" dirty="0">
              <a:latin typeface="Calibri" panose="020F0502020204030204" pitchFamily="34" charset="0"/>
              <a:ea typeface="Calibri" panose="020F0502020204030204" pitchFamily="34" charset="0"/>
            </a:endParaRPr>
          </a:p>
          <a:p>
            <a:pPr algn="ctr" eaLnBrk="1" hangingPunct="1">
              <a:spcBef>
                <a:spcPts val="0"/>
              </a:spcBef>
              <a:spcAft>
                <a:spcPts val="0"/>
              </a:spcAft>
              <a:defRPr/>
            </a:pPr>
            <a:r>
              <a:rPr lang="en-US" sz="1100" dirty="0" smtClean="0">
                <a:latin typeface="Calibri" panose="020F0502020204030204" pitchFamily="34" charset="0"/>
                <a:ea typeface="Calibri" panose="020F0502020204030204" pitchFamily="34" charset="0"/>
              </a:rPr>
              <a:t>PennDOT, P3 Office</a:t>
            </a:r>
          </a:p>
        </p:txBody>
      </p:sp>
      <p:sp>
        <p:nvSpPr>
          <p:cNvPr id="29" name="Text Box 2"/>
          <p:cNvSpPr txBox="1"/>
          <p:nvPr/>
        </p:nvSpPr>
        <p:spPr>
          <a:xfrm>
            <a:off x="5791200" y="2133600"/>
            <a:ext cx="1371600" cy="731838"/>
          </a:xfrm>
          <a:prstGeom prst="rect">
            <a:avLst/>
          </a:prstGeom>
          <a:solidFill>
            <a:schemeClr val="lt1"/>
          </a:solidFill>
          <a:ln w="9525">
            <a:solidFill>
              <a:prstClr val="black"/>
            </a:solidFill>
          </a:ln>
          <a:effectLst/>
        </p:spPr>
        <p:style>
          <a:lnRef idx="0">
            <a:schemeClr val="accent1"/>
          </a:lnRef>
          <a:fillRef idx="0">
            <a:schemeClr val="accent1"/>
          </a:fillRef>
          <a:effectRef idx="0">
            <a:schemeClr val="accent1"/>
          </a:effectRef>
          <a:fontRef idx="minor">
            <a:schemeClr val="dk1"/>
          </a:fontRef>
        </p:style>
        <p:txBody>
          <a:bodyPr/>
          <a:lstStyle/>
          <a:p>
            <a:pPr algn="ctr" eaLnBrk="1" hangingPunct="1">
              <a:spcBef>
                <a:spcPts val="0"/>
              </a:spcBef>
              <a:spcAft>
                <a:spcPts val="0"/>
              </a:spcAft>
              <a:defRPr/>
            </a:pPr>
            <a:endParaRPr lang="en-US" sz="400" b="1" dirty="0">
              <a:latin typeface="Calibri" panose="020F0502020204030204" pitchFamily="34" charset="0"/>
              <a:ea typeface="Calibri" panose="020F0502020204030204" pitchFamily="34" charset="0"/>
            </a:endParaRPr>
          </a:p>
          <a:p>
            <a:pPr algn="ctr" eaLnBrk="1" hangingPunct="1">
              <a:spcBef>
                <a:spcPts val="0"/>
              </a:spcBef>
              <a:spcAft>
                <a:spcPts val="0"/>
              </a:spcAft>
              <a:defRPr/>
            </a:pPr>
            <a:r>
              <a:rPr lang="en-US" sz="1100" dirty="0" err="1">
                <a:latin typeface="Calibri" panose="020F0502020204030204" pitchFamily="34" charset="0"/>
                <a:ea typeface="Calibri" panose="020F0502020204030204" pitchFamily="34" charset="0"/>
              </a:rPr>
              <a:t>PennDOT</a:t>
            </a:r>
            <a:r>
              <a:rPr lang="en-US" sz="1100" dirty="0">
                <a:latin typeface="Calibri" panose="020F0502020204030204" pitchFamily="34" charset="0"/>
                <a:ea typeface="Calibri" panose="020F0502020204030204" pitchFamily="34" charset="0"/>
              </a:rPr>
              <a:t>, BPT</a:t>
            </a:r>
          </a:p>
          <a:p>
            <a:pPr algn="ctr" eaLnBrk="1" hangingPunct="1">
              <a:spcBef>
                <a:spcPts val="0"/>
              </a:spcBef>
              <a:spcAft>
                <a:spcPts val="0"/>
              </a:spcAft>
              <a:defRPr/>
            </a:pPr>
            <a:r>
              <a:rPr lang="en-US" sz="1100" b="1" dirty="0">
                <a:latin typeface="Calibri" panose="020F0502020204030204" pitchFamily="34" charset="0"/>
                <a:ea typeface="Times New Roman" panose="02020603050405020304" pitchFamily="18" charset="0"/>
              </a:rPr>
              <a:t>Nick Baldwin</a:t>
            </a:r>
          </a:p>
          <a:p>
            <a:pPr algn="ctr" eaLnBrk="1" hangingPunct="1">
              <a:spcBef>
                <a:spcPts val="0"/>
              </a:spcBef>
              <a:spcAft>
                <a:spcPts val="0"/>
              </a:spcAft>
              <a:defRPr/>
            </a:pPr>
            <a:r>
              <a:rPr lang="en-US" sz="1100" b="1" dirty="0">
                <a:latin typeface="Calibri" panose="020F0502020204030204" pitchFamily="34" charset="0"/>
                <a:ea typeface="Times New Roman" panose="02020603050405020304" pitchFamily="18" charset="0"/>
              </a:rPr>
              <a:t>Sam </a:t>
            </a:r>
            <a:r>
              <a:rPr lang="en-US" sz="1100" b="1" dirty="0" err="1">
                <a:latin typeface="Calibri" panose="020F0502020204030204" pitchFamily="34" charset="0"/>
                <a:ea typeface="Times New Roman" panose="02020603050405020304" pitchFamily="18" charset="0"/>
              </a:rPr>
              <a:t>Plocinski</a:t>
            </a:r>
            <a:endParaRPr lang="en-US" sz="1100" b="1" dirty="0">
              <a:latin typeface="Calibri" panose="020F0502020204030204" pitchFamily="34" charset="0"/>
              <a:ea typeface="Times New Roman" panose="02020603050405020304" pitchFamily="18" charset="0"/>
            </a:endParaRPr>
          </a:p>
        </p:txBody>
      </p:sp>
      <p:sp>
        <p:nvSpPr>
          <p:cNvPr id="9228" name="Title 30"/>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PennDOT P3 Team</a:t>
            </a:r>
          </a:p>
        </p:txBody>
      </p:sp>
      <p:sp>
        <p:nvSpPr>
          <p:cNvPr id="28" name="Text Box 1"/>
          <p:cNvSpPr txBox="1"/>
          <p:nvPr/>
        </p:nvSpPr>
        <p:spPr bwMode="auto">
          <a:xfrm>
            <a:off x="1755450" y="3050964"/>
            <a:ext cx="1371601" cy="730249"/>
          </a:xfrm>
          <a:prstGeom prst="rect">
            <a:avLst/>
          </a:prstGeom>
          <a:solidFill>
            <a:schemeClr val="bg1"/>
          </a:solidFill>
          <a:ln w="9525">
            <a:solidFill>
              <a:schemeClr val="tx1"/>
            </a:solidFill>
          </a:ln>
          <a:effectLst/>
        </p:spPr>
        <p:style>
          <a:lnRef idx="0">
            <a:schemeClr val="accent1"/>
          </a:lnRef>
          <a:fillRef idx="0">
            <a:schemeClr val="accent1"/>
          </a:fillRef>
          <a:effectRef idx="0">
            <a:schemeClr val="accent1"/>
          </a:effectRef>
          <a:fontRef idx="minor">
            <a:schemeClr val="dk1"/>
          </a:fontRef>
        </p:style>
        <p:txBody>
          <a:bodyPr/>
          <a:lstStyle/>
          <a:p>
            <a:pPr algn="ctr" eaLnBrk="1" hangingPunct="1">
              <a:spcBef>
                <a:spcPts val="0"/>
              </a:spcBef>
              <a:spcAft>
                <a:spcPts val="0"/>
              </a:spcAft>
              <a:defRPr/>
            </a:pPr>
            <a:endParaRPr lang="en-US" sz="400" b="1" dirty="0">
              <a:latin typeface="Calibri" panose="020F0502020204030204" pitchFamily="34" charset="0"/>
              <a:ea typeface="Times New Roman" panose="02020603050405020304" pitchFamily="18" charset="0"/>
            </a:endParaRPr>
          </a:p>
          <a:p>
            <a:pPr algn="ctr" eaLnBrk="1" hangingPunct="1">
              <a:spcBef>
                <a:spcPts val="0"/>
              </a:spcBef>
              <a:spcAft>
                <a:spcPts val="0"/>
              </a:spcAft>
              <a:defRPr/>
            </a:pPr>
            <a:r>
              <a:rPr lang="en-US" sz="1100" dirty="0" smtClean="0">
                <a:latin typeface="Calibri" panose="020F0502020204030204" pitchFamily="34" charset="0"/>
                <a:ea typeface="Times New Roman" panose="02020603050405020304" pitchFamily="18" charset="0"/>
              </a:rPr>
              <a:t>Trillium Project Manager</a:t>
            </a:r>
            <a:endParaRPr lang="en-US" sz="1100" dirty="0">
              <a:latin typeface="Calibri" panose="020F0502020204030204" pitchFamily="34" charset="0"/>
              <a:ea typeface="Times New Roman" panose="02020603050405020304" pitchFamily="18" charset="0"/>
            </a:endParaRPr>
          </a:p>
          <a:p>
            <a:pPr algn="ctr" eaLnBrk="1" hangingPunct="1">
              <a:spcBef>
                <a:spcPts val="0"/>
              </a:spcBef>
              <a:spcAft>
                <a:spcPts val="0"/>
              </a:spcAft>
              <a:defRPr/>
            </a:pPr>
            <a:r>
              <a:rPr lang="en-US" sz="1100" b="1" dirty="0" smtClean="0">
                <a:latin typeface="Calibri" panose="020F0502020204030204" pitchFamily="34" charset="0"/>
                <a:ea typeface="Times New Roman" panose="02020603050405020304" pitchFamily="18" charset="0"/>
              </a:rPr>
              <a:t>Guido Struyk</a:t>
            </a:r>
            <a:endParaRPr lang="en-US" sz="1100" b="1" dirty="0">
              <a:latin typeface="Calibri" panose="020F0502020204030204" pitchFamily="34" charset="0"/>
              <a:ea typeface="Times New Roman" panose="02020603050405020304" pitchFamily="18" charset="0"/>
            </a:endParaRPr>
          </a:p>
        </p:txBody>
      </p:sp>
      <p:sp>
        <p:nvSpPr>
          <p:cNvPr id="30" name="Text Box 1"/>
          <p:cNvSpPr txBox="1"/>
          <p:nvPr/>
        </p:nvSpPr>
        <p:spPr bwMode="auto">
          <a:xfrm>
            <a:off x="1752599" y="3947156"/>
            <a:ext cx="1371601" cy="548640"/>
          </a:xfrm>
          <a:prstGeom prst="rect">
            <a:avLst/>
          </a:prstGeom>
          <a:solidFill>
            <a:schemeClr val="bg1"/>
          </a:solidFill>
          <a:ln w="9525">
            <a:solidFill>
              <a:schemeClr val="tx1"/>
            </a:solidFill>
          </a:ln>
          <a:effectLst/>
        </p:spPr>
        <p:style>
          <a:lnRef idx="0">
            <a:schemeClr val="accent1"/>
          </a:lnRef>
          <a:fillRef idx="0">
            <a:schemeClr val="accent1"/>
          </a:fillRef>
          <a:effectRef idx="0">
            <a:schemeClr val="accent1"/>
          </a:effectRef>
          <a:fontRef idx="minor">
            <a:schemeClr val="dk1"/>
          </a:fontRef>
        </p:style>
        <p:txBody>
          <a:bodyPr/>
          <a:lstStyle/>
          <a:p>
            <a:pPr algn="ctr" eaLnBrk="1" hangingPunct="1">
              <a:spcBef>
                <a:spcPts val="0"/>
              </a:spcBef>
              <a:spcAft>
                <a:spcPts val="0"/>
              </a:spcAft>
              <a:defRPr/>
            </a:pPr>
            <a:endParaRPr lang="en-US" sz="400" b="1" dirty="0">
              <a:latin typeface="Calibri" panose="020F0502020204030204" pitchFamily="34" charset="0"/>
              <a:ea typeface="Times New Roman" panose="02020603050405020304" pitchFamily="18" charset="0"/>
            </a:endParaRPr>
          </a:p>
          <a:p>
            <a:pPr algn="ctr" eaLnBrk="1" hangingPunct="1">
              <a:spcBef>
                <a:spcPts val="0"/>
              </a:spcBef>
              <a:spcAft>
                <a:spcPts val="0"/>
              </a:spcAft>
              <a:defRPr/>
            </a:pPr>
            <a:r>
              <a:rPr lang="en-US" sz="1100" dirty="0" smtClean="0">
                <a:latin typeface="Calibri" panose="020F0502020204030204" pitchFamily="34" charset="0"/>
                <a:ea typeface="Times New Roman" panose="02020603050405020304" pitchFamily="18" charset="0"/>
              </a:rPr>
              <a:t>Trillium Design Team</a:t>
            </a:r>
            <a:endParaRPr lang="en-US" sz="1100" b="1" dirty="0">
              <a:latin typeface="Calibri" panose="020F0502020204030204" pitchFamily="34" charset="0"/>
              <a:ea typeface="Times New Roman" panose="02020603050405020304" pitchFamily="18" charset="0"/>
            </a:endParaRPr>
          </a:p>
        </p:txBody>
      </p:sp>
      <p:sp>
        <p:nvSpPr>
          <p:cNvPr id="31" name="Text Box 1"/>
          <p:cNvSpPr txBox="1"/>
          <p:nvPr/>
        </p:nvSpPr>
        <p:spPr bwMode="auto">
          <a:xfrm>
            <a:off x="1752599" y="4632958"/>
            <a:ext cx="1371601" cy="548640"/>
          </a:xfrm>
          <a:prstGeom prst="rect">
            <a:avLst/>
          </a:prstGeom>
          <a:solidFill>
            <a:schemeClr val="bg1"/>
          </a:solidFill>
          <a:ln w="9525">
            <a:solidFill>
              <a:schemeClr val="tx1"/>
            </a:solidFill>
          </a:ln>
          <a:effectLst/>
        </p:spPr>
        <p:style>
          <a:lnRef idx="0">
            <a:schemeClr val="accent1"/>
          </a:lnRef>
          <a:fillRef idx="0">
            <a:schemeClr val="accent1"/>
          </a:fillRef>
          <a:effectRef idx="0">
            <a:schemeClr val="accent1"/>
          </a:effectRef>
          <a:fontRef idx="minor">
            <a:schemeClr val="dk1"/>
          </a:fontRef>
        </p:style>
        <p:txBody>
          <a:bodyPr/>
          <a:lstStyle/>
          <a:p>
            <a:pPr algn="ctr" eaLnBrk="1" hangingPunct="1">
              <a:spcBef>
                <a:spcPts val="0"/>
              </a:spcBef>
              <a:spcAft>
                <a:spcPts val="0"/>
              </a:spcAft>
              <a:defRPr/>
            </a:pPr>
            <a:endParaRPr lang="en-US" sz="400" b="1" dirty="0">
              <a:latin typeface="Calibri" panose="020F0502020204030204" pitchFamily="34" charset="0"/>
              <a:ea typeface="Times New Roman" panose="02020603050405020304" pitchFamily="18" charset="0"/>
            </a:endParaRPr>
          </a:p>
          <a:p>
            <a:pPr algn="ctr" eaLnBrk="1" hangingPunct="1">
              <a:spcBef>
                <a:spcPts val="0"/>
              </a:spcBef>
              <a:spcAft>
                <a:spcPts val="0"/>
              </a:spcAft>
              <a:defRPr/>
            </a:pPr>
            <a:r>
              <a:rPr lang="en-US" sz="1100" dirty="0" smtClean="0">
                <a:latin typeface="Calibri" panose="020F0502020204030204" pitchFamily="34" charset="0"/>
                <a:ea typeface="Times New Roman" panose="02020603050405020304" pitchFamily="18" charset="0"/>
              </a:rPr>
              <a:t>Trillium Construction Team</a:t>
            </a:r>
            <a:endParaRPr lang="en-US" sz="1100" b="1" dirty="0">
              <a:latin typeface="Calibri" panose="020F0502020204030204" pitchFamily="34" charset="0"/>
              <a:ea typeface="Times New Roman" panose="02020603050405020304" pitchFamily="18" charset="0"/>
            </a:endParaRPr>
          </a:p>
        </p:txBody>
      </p:sp>
      <p:sp>
        <p:nvSpPr>
          <p:cNvPr id="32" name="Text Box 1"/>
          <p:cNvSpPr txBox="1"/>
          <p:nvPr/>
        </p:nvSpPr>
        <p:spPr bwMode="auto">
          <a:xfrm>
            <a:off x="1752598" y="5318760"/>
            <a:ext cx="1371601" cy="548640"/>
          </a:xfrm>
          <a:prstGeom prst="rect">
            <a:avLst/>
          </a:prstGeom>
          <a:solidFill>
            <a:schemeClr val="bg1"/>
          </a:solidFill>
          <a:ln w="9525">
            <a:solidFill>
              <a:schemeClr val="tx1"/>
            </a:solidFill>
          </a:ln>
          <a:effectLst/>
        </p:spPr>
        <p:style>
          <a:lnRef idx="0">
            <a:schemeClr val="accent1"/>
          </a:lnRef>
          <a:fillRef idx="0">
            <a:schemeClr val="accent1"/>
          </a:fillRef>
          <a:effectRef idx="0">
            <a:schemeClr val="accent1"/>
          </a:effectRef>
          <a:fontRef idx="minor">
            <a:schemeClr val="dk1"/>
          </a:fontRef>
        </p:style>
        <p:txBody>
          <a:bodyPr/>
          <a:lstStyle/>
          <a:p>
            <a:pPr algn="ctr" eaLnBrk="1" hangingPunct="1">
              <a:spcBef>
                <a:spcPts val="0"/>
              </a:spcBef>
              <a:spcAft>
                <a:spcPts val="0"/>
              </a:spcAft>
              <a:defRPr/>
            </a:pPr>
            <a:endParaRPr lang="en-US" sz="400" b="1" dirty="0">
              <a:latin typeface="Calibri" panose="020F0502020204030204" pitchFamily="34" charset="0"/>
              <a:ea typeface="Times New Roman" panose="02020603050405020304" pitchFamily="18" charset="0"/>
            </a:endParaRPr>
          </a:p>
          <a:p>
            <a:pPr algn="ctr" eaLnBrk="1" hangingPunct="1">
              <a:spcBef>
                <a:spcPts val="0"/>
              </a:spcBef>
              <a:spcAft>
                <a:spcPts val="0"/>
              </a:spcAft>
              <a:defRPr/>
            </a:pPr>
            <a:r>
              <a:rPr lang="en-US" sz="1100" dirty="0" smtClean="0">
                <a:latin typeface="Calibri" panose="020F0502020204030204" pitchFamily="34" charset="0"/>
                <a:ea typeface="Times New Roman" panose="02020603050405020304" pitchFamily="18" charset="0"/>
              </a:rPr>
              <a:t>Trillium O&amp;M Team</a:t>
            </a:r>
            <a:endParaRPr lang="en-US" sz="1100" b="1" dirty="0">
              <a:latin typeface="Calibri" panose="020F0502020204030204" pitchFamily="34" charset="0"/>
              <a:ea typeface="Times New Roman" panose="02020603050405020304" pitchFamily="18" charset="0"/>
            </a:endParaRPr>
          </a:p>
        </p:txBody>
      </p:sp>
      <p:cxnSp>
        <p:nvCxnSpPr>
          <p:cNvPr id="34" name="Straight Connector 33"/>
          <p:cNvCxnSpPr/>
          <p:nvPr/>
        </p:nvCxnSpPr>
        <p:spPr>
          <a:xfrm>
            <a:off x="1447800" y="3429000"/>
            <a:ext cx="0" cy="22098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819313" y="3048000"/>
            <a:ext cx="1724487" cy="1107996"/>
          </a:xfrm>
          <a:prstGeom prst="rect">
            <a:avLst/>
          </a:prstGeom>
          <a:solidFill>
            <a:schemeClr val="bg1"/>
          </a:solidFill>
          <a:ln>
            <a:solidFill>
              <a:schemeClr val="tx1"/>
            </a:solidFill>
          </a:ln>
        </p:spPr>
        <p:txBody>
          <a:bodyPr wrap="square" rtlCol="0">
            <a:spAutoFit/>
          </a:bodyPr>
          <a:lstStyle/>
          <a:p>
            <a:pPr algn="ctr"/>
            <a:r>
              <a:rPr lang="en-US" sz="1100" dirty="0" smtClean="0">
                <a:latin typeface="Calibri" panose="020F0502020204030204" pitchFamily="34" charset="0"/>
              </a:rPr>
              <a:t>Program and Construction Management Team</a:t>
            </a:r>
          </a:p>
          <a:p>
            <a:pPr algn="ctr"/>
            <a:r>
              <a:rPr lang="en-US" sz="1100" b="1" dirty="0" smtClean="0">
                <a:latin typeface="Calibri" panose="020F0502020204030204" pitchFamily="34" charset="0"/>
              </a:rPr>
              <a:t>Scott Schriner</a:t>
            </a:r>
          </a:p>
          <a:p>
            <a:pPr algn="ctr"/>
            <a:r>
              <a:rPr lang="en-US" sz="1100" b="1" dirty="0" smtClean="0">
                <a:latin typeface="Calibri" panose="020F0502020204030204" pitchFamily="34" charset="0"/>
              </a:rPr>
              <a:t>Tim King</a:t>
            </a:r>
          </a:p>
          <a:p>
            <a:pPr algn="ctr"/>
            <a:r>
              <a:rPr lang="en-US" sz="1100" b="1" dirty="0" smtClean="0">
                <a:latin typeface="Calibri" panose="020F0502020204030204" pitchFamily="34" charset="0"/>
              </a:rPr>
              <a:t>Brett Brenize</a:t>
            </a:r>
          </a:p>
          <a:p>
            <a:pPr algn="ctr"/>
            <a:r>
              <a:rPr lang="en-US" sz="1100" b="1" dirty="0" smtClean="0">
                <a:latin typeface="Calibri" panose="020F0502020204030204" pitchFamily="34" charset="0"/>
              </a:rPr>
              <a:t>Mike MacAllister</a:t>
            </a:r>
            <a:endParaRPr lang="en-US" sz="1100" b="1" dirty="0">
              <a:latin typeface="Calibri" panose="020F0502020204030204" pitchFamily="34" charset="0"/>
            </a:endParaRPr>
          </a:p>
        </p:txBody>
      </p:sp>
      <p:sp>
        <p:nvSpPr>
          <p:cNvPr id="16" name="TextBox 15"/>
          <p:cNvSpPr txBox="1"/>
          <p:nvPr/>
        </p:nvSpPr>
        <p:spPr>
          <a:xfrm>
            <a:off x="3733800" y="5410200"/>
            <a:ext cx="184731" cy="369332"/>
          </a:xfrm>
          <a:prstGeom prst="rect">
            <a:avLst/>
          </a:prstGeom>
          <a:noFill/>
        </p:spPr>
        <p:txBody>
          <a:bodyPr wrap="none" rtlCol="0">
            <a:spAutoFit/>
          </a:bodyPr>
          <a:lstStyle/>
          <a:p>
            <a:endParaRPr lang="en-US" dirty="0"/>
          </a:p>
        </p:txBody>
      </p:sp>
      <p:sp>
        <p:nvSpPr>
          <p:cNvPr id="46" name="Text Box 1"/>
          <p:cNvSpPr txBox="1"/>
          <p:nvPr/>
        </p:nvSpPr>
        <p:spPr bwMode="auto">
          <a:xfrm>
            <a:off x="3810000" y="4155996"/>
            <a:ext cx="1371601" cy="548640"/>
          </a:xfrm>
          <a:prstGeom prst="rect">
            <a:avLst/>
          </a:prstGeom>
          <a:solidFill>
            <a:schemeClr val="bg1"/>
          </a:solidFill>
          <a:ln w="9525">
            <a:solidFill>
              <a:schemeClr val="tx1"/>
            </a:solidFill>
          </a:ln>
          <a:effectLst/>
        </p:spPr>
        <p:style>
          <a:lnRef idx="0">
            <a:schemeClr val="accent1"/>
          </a:lnRef>
          <a:fillRef idx="0">
            <a:schemeClr val="accent1"/>
          </a:fillRef>
          <a:effectRef idx="0">
            <a:schemeClr val="accent1"/>
          </a:effectRef>
          <a:fontRef idx="minor">
            <a:schemeClr val="dk1"/>
          </a:fontRef>
        </p:style>
        <p:txBody>
          <a:bodyPr/>
          <a:lstStyle/>
          <a:p>
            <a:pPr algn="ctr" eaLnBrk="1" hangingPunct="1">
              <a:spcBef>
                <a:spcPts val="0"/>
              </a:spcBef>
              <a:spcAft>
                <a:spcPts val="0"/>
              </a:spcAft>
              <a:defRPr/>
            </a:pPr>
            <a:endParaRPr lang="en-US" sz="400" b="1" dirty="0">
              <a:latin typeface="Calibri" panose="020F0502020204030204" pitchFamily="34" charset="0"/>
              <a:ea typeface="Times New Roman" panose="02020603050405020304" pitchFamily="18" charset="0"/>
            </a:endParaRPr>
          </a:p>
          <a:p>
            <a:pPr algn="ctr" eaLnBrk="1" hangingPunct="1">
              <a:spcBef>
                <a:spcPts val="0"/>
              </a:spcBef>
              <a:spcAft>
                <a:spcPts val="0"/>
              </a:spcAft>
              <a:defRPr/>
            </a:pPr>
            <a:r>
              <a:rPr lang="en-US" sz="1100" dirty="0" smtClean="0">
                <a:latin typeface="Calibri" panose="020F0502020204030204" pitchFamily="34" charset="0"/>
                <a:ea typeface="Times New Roman" panose="02020603050405020304" pitchFamily="18" charset="0"/>
              </a:rPr>
              <a:t>Transit Agencies</a:t>
            </a:r>
            <a:endParaRPr lang="en-US" sz="1100" b="1" dirty="0">
              <a:latin typeface="Calibri" panose="020F0502020204030204" pitchFamily="34" charset="0"/>
              <a:ea typeface="Times New Roman" panose="02020603050405020304" pitchFamily="18" charset="0"/>
            </a:endParaRPr>
          </a:p>
        </p:txBody>
      </p:sp>
      <p:pic>
        <p:nvPicPr>
          <p:cNvPr id="25" name="Picture 2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5541" y="6083867"/>
            <a:ext cx="1485714" cy="285714"/>
          </a:xfrm>
          <a:prstGeom prst="rect">
            <a:avLst/>
          </a:prstGeom>
        </p:spPr>
      </p:pic>
    </p:spTree>
    <p:extLst>
      <p:ext uri="{BB962C8B-B14F-4D97-AF65-F5344CB8AC3E}">
        <p14:creationId xmlns:p14="http://schemas.microsoft.com/office/powerpoint/2010/main" val="36213141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Activities</a:t>
            </a:r>
            <a:endParaRPr lang="en-US" dirty="0"/>
          </a:p>
        </p:txBody>
      </p:sp>
      <p:sp>
        <p:nvSpPr>
          <p:cNvPr id="3" name="Content Placeholder 2"/>
          <p:cNvSpPr>
            <a:spLocks noGrp="1"/>
          </p:cNvSpPr>
          <p:nvPr>
            <p:ph idx="1"/>
          </p:nvPr>
        </p:nvSpPr>
        <p:spPr/>
        <p:txBody>
          <a:bodyPr/>
          <a:lstStyle/>
          <a:p>
            <a:r>
              <a:rPr lang="en-US" dirty="0" smtClean="0"/>
              <a:t>Site Visits</a:t>
            </a:r>
          </a:p>
          <a:p>
            <a:pPr lvl="1"/>
            <a:r>
              <a:rPr lang="en-US" dirty="0" smtClean="0"/>
              <a:t>Surveys, Geo-Tech, TA meetings</a:t>
            </a:r>
          </a:p>
          <a:p>
            <a:r>
              <a:rPr lang="en-US" dirty="0" smtClean="0"/>
              <a:t>Design Coordination and Approvals</a:t>
            </a:r>
          </a:p>
          <a:p>
            <a:pPr lvl="1"/>
            <a:r>
              <a:rPr lang="en-US" dirty="0" smtClean="0"/>
              <a:t>% complete review meetings</a:t>
            </a:r>
          </a:p>
          <a:p>
            <a:pPr lvl="1"/>
            <a:r>
              <a:rPr lang="en-US" dirty="0" smtClean="0"/>
              <a:t>Site design field amendments</a:t>
            </a:r>
          </a:p>
          <a:p>
            <a:r>
              <a:rPr lang="en-US" dirty="0" smtClean="0"/>
              <a:t>Permitting – AHJs</a:t>
            </a:r>
          </a:p>
          <a:p>
            <a:r>
              <a:rPr lang="en-US" dirty="0" smtClean="0"/>
              <a:t>Notice to Proceed 1 – Achieved 10/26/2016</a:t>
            </a:r>
          </a:p>
          <a:p>
            <a:r>
              <a:rPr lang="en-US" dirty="0" smtClean="0"/>
              <a:t>Notice to Proceed 2 - (Site Specific)</a:t>
            </a:r>
          </a:p>
        </p:txBody>
      </p:sp>
    </p:spTree>
    <p:extLst>
      <p:ext uri="{BB962C8B-B14F-4D97-AF65-F5344CB8AC3E}">
        <p14:creationId xmlns:p14="http://schemas.microsoft.com/office/powerpoint/2010/main" val="8238968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Construction Initiation</a:t>
            </a:r>
          </a:p>
        </p:txBody>
      </p:sp>
      <p:sp>
        <p:nvSpPr>
          <p:cNvPr id="3" name="Content Placeholder 2"/>
          <p:cNvSpPr>
            <a:spLocks noGrp="1"/>
          </p:cNvSpPr>
          <p:nvPr>
            <p:ph idx="1"/>
          </p:nvPr>
        </p:nvSpPr>
        <p:spPr/>
        <p:txBody>
          <a:bodyPr/>
          <a:lstStyle/>
          <a:p>
            <a:r>
              <a:rPr lang="en-US" dirty="0" smtClean="0"/>
              <a:t>Underway:</a:t>
            </a:r>
          </a:p>
          <a:p>
            <a:pPr lvl="1"/>
            <a:r>
              <a:rPr lang="en-US" dirty="0" smtClean="0"/>
              <a:t>CAMTRAN-Johnstown</a:t>
            </a:r>
          </a:p>
          <a:p>
            <a:r>
              <a:rPr lang="en-US" dirty="0" smtClean="0"/>
              <a:t>Near Term Initiation Q1 2017</a:t>
            </a:r>
          </a:p>
          <a:p>
            <a:pPr lvl="1"/>
            <a:r>
              <a:rPr lang="en-US" dirty="0" smtClean="0"/>
              <a:t>CPTA – York</a:t>
            </a:r>
          </a:p>
          <a:p>
            <a:pPr lvl="1"/>
            <a:r>
              <a:rPr lang="en-US" dirty="0" smtClean="0"/>
              <a:t>MMVTA – Donora</a:t>
            </a:r>
          </a:p>
          <a:p>
            <a:pPr lvl="1"/>
            <a:r>
              <a:rPr lang="en-US" dirty="0" smtClean="0"/>
              <a:t>WCTA-Greensburg</a:t>
            </a:r>
          </a:p>
          <a:p>
            <a:pPr lvl="1"/>
            <a:r>
              <a:rPr lang="en-US" dirty="0" smtClean="0"/>
              <a:t>CATA-State College</a:t>
            </a:r>
          </a:p>
          <a:p>
            <a:pPr lvl="1"/>
            <a:endParaRPr lang="en-US" dirty="0" smtClean="0"/>
          </a:p>
          <a:p>
            <a:pPr lvl="1"/>
            <a:endParaRPr lang="en-US" dirty="0" smtClean="0"/>
          </a:p>
          <a:p>
            <a:pPr marL="457200" lvl="1"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21978094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CAMTRAN – Johnstown Renderings</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457200" y="1295400"/>
            <a:ext cx="8229601"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1" y="3886200"/>
            <a:ext cx="82296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866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67400" y="5562600"/>
            <a:ext cx="2971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7000" y="1249681"/>
            <a:ext cx="3657600" cy="27432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67000" y="4114800"/>
            <a:ext cx="3657600" cy="2743200"/>
          </a:xfrm>
          <a:prstGeom prst="rect">
            <a:avLst/>
          </a:prstGeom>
        </p:spPr>
      </p:pic>
      <p:sp>
        <p:nvSpPr>
          <p:cNvPr id="2" name="Title 1"/>
          <p:cNvSpPr>
            <a:spLocks noGrp="1"/>
          </p:cNvSpPr>
          <p:nvPr>
            <p:ph type="title"/>
          </p:nvPr>
        </p:nvSpPr>
        <p:spPr/>
        <p:txBody>
          <a:bodyPr/>
          <a:lstStyle/>
          <a:p>
            <a:r>
              <a:rPr lang="en-US" dirty="0" smtClean="0"/>
              <a:t>CAMTRAN-Johnstown 1/4/2017</a:t>
            </a:r>
            <a:r>
              <a:rPr lang="en-US" dirty="0"/>
              <a:t/>
            </a:r>
            <a:br>
              <a:rPr lang="en-US" dirty="0"/>
            </a:br>
            <a:endParaRPr lang="en-US" dirty="0"/>
          </a:p>
        </p:txBody>
      </p:sp>
      <p:pic>
        <p:nvPicPr>
          <p:cNvPr id="4" name="Content Placeholder 3"/>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3572" y="1249681"/>
            <a:ext cx="2743200" cy="3657600"/>
          </a:xfr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48400" y="1249681"/>
            <a:ext cx="2743200" cy="3657600"/>
          </a:xfrm>
          <a:prstGeom prst="rect">
            <a:avLst/>
          </a:prstGeom>
        </p:spPr>
      </p:pic>
    </p:spTree>
    <p:extLst>
      <p:ext uri="{BB962C8B-B14F-4D97-AF65-F5344CB8AC3E}">
        <p14:creationId xmlns:p14="http://schemas.microsoft.com/office/powerpoint/2010/main" val="5559740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Overview of Activities </a:t>
            </a:r>
            <a:endParaRPr lang="en-US" dirty="0"/>
          </a:p>
        </p:txBody>
      </p:sp>
      <p:sp>
        <p:nvSpPr>
          <p:cNvPr id="3" name="Content Placeholder 2"/>
          <p:cNvSpPr>
            <a:spLocks noGrp="1"/>
          </p:cNvSpPr>
          <p:nvPr>
            <p:ph idx="1"/>
          </p:nvPr>
        </p:nvSpPr>
        <p:spPr/>
        <p:txBody>
          <a:bodyPr/>
          <a:lstStyle/>
          <a:p>
            <a:r>
              <a:rPr lang="en-US" dirty="0" smtClean="0"/>
              <a:t>Initial Site Visit</a:t>
            </a:r>
          </a:p>
          <a:p>
            <a:r>
              <a:rPr lang="en-US" dirty="0" smtClean="0"/>
              <a:t>Design Coordination – 120+ days</a:t>
            </a:r>
          </a:p>
          <a:p>
            <a:r>
              <a:rPr lang="en-US" dirty="0" smtClean="0"/>
              <a:t>Utility Coordination 150+ days</a:t>
            </a:r>
          </a:p>
          <a:p>
            <a:r>
              <a:rPr lang="en-US" dirty="0" smtClean="0"/>
              <a:t>Permits – 100 days</a:t>
            </a:r>
          </a:p>
          <a:p>
            <a:r>
              <a:rPr lang="en-US" dirty="0" smtClean="0"/>
              <a:t>Construction – 70-80 days</a:t>
            </a:r>
          </a:p>
          <a:p>
            <a:r>
              <a:rPr lang="en-US" dirty="0" smtClean="0"/>
              <a:t>Commissioning – 14 days</a:t>
            </a:r>
          </a:p>
          <a:p>
            <a:r>
              <a:rPr lang="en-US" dirty="0" smtClean="0"/>
              <a:t>Throughput Testing – 14 days</a:t>
            </a:r>
          </a:p>
          <a:p>
            <a:r>
              <a:rPr lang="en-US" dirty="0" smtClean="0"/>
              <a:t>CNG Readiness</a:t>
            </a:r>
            <a:endParaRPr lang="en-US" dirty="0"/>
          </a:p>
        </p:txBody>
      </p:sp>
    </p:spTree>
    <p:extLst>
      <p:ext uri="{BB962C8B-B14F-4D97-AF65-F5344CB8AC3E}">
        <p14:creationId xmlns:p14="http://schemas.microsoft.com/office/powerpoint/2010/main" val="15379278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Activities</a:t>
            </a:r>
            <a:endParaRPr lang="en-US" dirty="0"/>
          </a:p>
        </p:txBody>
      </p:sp>
      <p:sp>
        <p:nvSpPr>
          <p:cNvPr id="3" name="Content Placeholder 2"/>
          <p:cNvSpPr>
            <a:spLocks noGrp="1"/>
          </p:cNvSpPr>
          <p:nvPr>
            <p:ph idx="1"/>
          </p:nvPr>
        </p:nvSpPr>
        <p:spPr/>
        <p:txBody>
          <a:bodyPr/>
          <a:lstStyle/>
          <a:p>
            <a:r>
              <a:rPr lang="en-US" dirty="0" smtClean="0"/>
              <a:t>Design and Permitting Underway for 16 Sites</a:t>
            </a:r>
          </a:p>
          <a:p>
            <a:pPr lvl="1"/>
            <a:r>
              <a:rPr lang="en-US" dirty="0" smtClean="0"/>
              <a:t>Building and Maintenance Facility Modifications</a:t>
            </a:r>
          </a:p>
          <a:p>
            <a:pPr lvl="1"/>
            <a:r>
              <a:rPr lang="en-US" dirty="0" smtClean="0"/>
              <a:t>Fueling Station Plans</a:t>
            </a:r>
          </a:p>
          <a:p>
            <a:r>
              <a:rPr lang="en-US" dirty="0" smtClean="0"/>
              <a:t>Q1 2017</a:t>
            </a:r>
          </a:p>
          <a:p>
            <a:pPr lvl="1"/>
            <a:r>
              <a:rPr lang="en-US" dirty="0" smtClean="0"/>
              <a:t>7 sites will be under construction</a:t>
            </a:r>
          </a:p>
          <a:p>
            <a:r>
              <a:rPr lang="en-US" dirty="0" smtClean="0"/>
              <a:t>2017 – Target 12 CNG stations will be fully operational</a:t>
            </a:r>
          </a:p>
          <a:p>
            <a:r>
              <a:rPr lang="en-US" dirty="0" smtClean="0"/>
              <a:t>Utility infrastructure design and upgrades</a:t>
            </a:r>
          </a:p>
          <a:p>
            <a:pPr lvl="1"/>
            <a:r>
              <a:rPr lang="en-US" dirty="0" smtClean="0"/>
              <a:t>Long lead times</a:t>
            </a:r>
          </a:p>
          <a:p>
            <a:r>
              <a:rPr lang="en-US" dirty="0" smtClean="0"/>
              <a:t>CNG </a:t>
            </a:r>
            <a:r>
              <a:rPr lang="en-US" dirty="0"/>
              <a:t>Readiness Compliance Activities</a:t>
            </a:r>
          </a:p>
          <a:p>
            <a:endParaRPr lang="en-US" dirty="0"/>
          </a:p>
        </p:txBody>
      </p:sp>
    </p:spTree>
    <p:extLst>
      <p:ext uri="{BB962C8B-B14F-4D97-AF65-F5344CB8AC3E}">
        <p14:creationId xmlns:p14="http://schemas.microsoft.com/office/powerpoint/2010/main" val="19422128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S-1100 (3-13)">
  <a:themeElements>
    <a:clrScheme name="OS-1100 (9-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S-1100 (9-0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S-1100 (9-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S-1100 (9-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S-1100 (9-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S-1100 (9-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S-1100 (9-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S-1100 (9-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S-1100 (9-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S-1100 (9-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S-1100 (9-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S-1100 (9-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S-1100 (9-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S-1100 (9-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CNG P3 Presnetation to Transit Agencies 20160331 [Compatibility Mode]" id="{1F4E2892-AEBC-4200-8112-24AB3E512868}" vid="{AA5308B7-542E-479B-8E61-465F481691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CNG P3 Presentation to Transit Agencies 20160331</Template>
  <TotalTime>1104</TotalTime>
  <Words>605</Words>
  <Application>Microsoft Macintosh PowerPoint</Application>
  <PresentationFormat>On-screen Show (4:3)</PresentationFormat>
  <Paragraphs>167</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OS-1100 (3-13)</vt:lpstr>
      <vt:lpstr>CNG P3 Project Update January 2017 PPTA Winter Meeting  </vt:lpstr>
      <vt:lpstr>Overview</vt:lpstr>
      <vt:lpstr>PennDOT P3 Team</vt:lpstr>
      <vt:lpstr>2016 Activities</vt:lpstr>
      <vt:lpstr>2017 Construction Initiation</vt:lpstr>
      <vt:lpstr>CAMTRAN – Johnstown Renderings</vt:lpstr>
      <vt:lpstr>CAMTRAN-Johnstown 1/4/2017 </vt:lpstr>
      <vt:lpstr>General Overview of Activities </vt:lpstr>
      <vt:lpstr>On-Going Activities</vt:lpstr>
      <vt:lpstr>Utilities Overview</vt:lpstr>
      <vt:lpstr>Utilities Overview</vt:lpstr>
      <vt:lpstr>Operations and Maintenance (O&amp;M)</vt:lpstr>
      <vt:lpstr>Forthcoming Training</vt:lpstr>
      <vt:lpstr>TAA Update</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CNG Fueling Stations for  Public Transit Agencies</dc:title>
  <dc:creator>Zeevaart, Scott W.</dc:creator>
  <dc:description>10-08</dc:description>
  <cp:lastModifiedBy>Eric Adams</cp:lastModifiedBy>
  <cp:revision>48</cp:revision>
  <dcterms:created xsi:type="dcterms:W3CDTF">2016-03-31T20:42:04Z</dcterms:created>
  <dcterms:modified xsi:type="dcterms:W3CDTF">2017-01-18T02:16:28Z</dcterms:modified>
</cp:coreProperties>
</file>