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60"/>
  </p:notesMasterIdLst>
  <p:handoutMasterIdLst>
    <p:handoutMasterId r:id="rId61"/>
  </p:handoutMasterIdLst>
  <p:sldIdLst>
    <p:sldId id="382" r:id="rId2"/>
    <p:sldId id="395" r:id="rId3"/>
    <p:sldId id="396" r:id="rId4"/>
    <p:sldId id="378" r:id="rId5"/>
    <p:sldId id="377" r:id="rId6"/>
    <p:sldId id="372" r:id="rId7"/>
    <p:sldId id="363" r:id="rId8"/>
    <p:sldId id="364" r:id="rId9"/>
    <p:sldId id="365" r:id="rId10"/>
    <p:sldId id="366" r:id="rId11"/>
    <p:sldId id="367" r:id="rId12"/>
    <p:sldId id="368" r:id="rId13"/>
    <p:sldId id="369" r:id="rId14"/>
    <p:sldId id="370" r:id="rId15"/>
    <p:sldId id="371" r:id="rId16"/>
    <p:sldId id="426" r:id="rId17"/>
    <p:sldId id="416" r:id="rId18"/>
    <p:sldId id="419" r:id="rId19"/>
    <p:sldId id="418" r:id="rId20"/>
    <p:sldId id="427" r:id="rId21"/>
    <p:sldId id="428" r:id="rId22"/>
    <p:sldId id="429" r:id="rId23"/>
    <p:sldId id="420" r:id="rId24"/>
    <p:sldId id="421" r:id="rId25"/>
    <p:sldId id="422" r:id="rId26"/>
    <p:sldId id="397" r:id="rId27"/>
    <p:sldId id="383" r:id="rId28"/>
    <p:sldId id="394" r:id="rId29"/>
    <p:sldId id="380" r:id="rId30"/>
    <p:sldId id="387" r:id="rId31"/>
    <p:sldId id="398" r:id="rId32"/>
    <p:sldId id="399" r:id="rId33"/>
    <p:sldId id="391" r:id="rId34"/>
    <p:sldId id="374" r:id="rId35"/>
    <p:sldId id="375" r:id="rId36"/>
    <p:sldId id="376" r:id="rId37"/>
    <p:sldId id="315" r:id="rId38"/>
    <p:sldId id="331" r:id="rId39"/>
    <p:sldId id="317" r:id="rId40"/>
    <p:sldId id="318" r:id="rId41"/>
    <p:sldId id="351" r:id="rId42"/>
    <p:sldId id="319" r:id="rId43"/>
    <p:sldId id="354" r:id="rId44"/>
    <p:sldId id="400" r:id="rId45"/>
    <p:sldId id="401" r:id="rId46"/>
    <p:sldId id="402" r:id="rId47"/>
    <p:sldId id="403" r:id="rId48"/>
    <p:sldId id="404" r:id="rId49"/>
    <p:sldId id="405" r:id="rId50"/>
    <p:sldId id="406" r:id="rId51"/>
    <p:sldId id="407" r:id="rId52"/>
    <p:sldId id="409" r:id="rId53"/>
    <p:sldId id="413" r:id="rId54"/>
    <p:sldId id="430" r:id="rId55"/>
    <p:sldId id="431" r:id="rId56"/>
    <p:sldId id="424" r:id="rId57"/>
    <p:sldId id="423" r:id="rId58"/>
    <p:sldId id="31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1A8"/>
    <a:srgbClr val="32F71D"/>
    <a:srgbClr val="00FFFF"/>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83651" autoAdjust="0"/>
  </p:normalViewPr>
  <p:slideViewPr>
    <p:cSldViewPr>
      <p:cViewPr>
        <p:scale>
          <a:sx n="63" d="100"/>
          <a:sy n="63" d="100"/>
        </p:scale>
        <p:origin x="-2384" y="-6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14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37845-9D22-C04F-8F9B-16084940611A}"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F6E398C3-0D03-744F-A9FF-92D0EB8BE549}">
      <dgm:prSet phldrT="[Text]"/>
      <dgm:spPr/>
      <dgm:t>
        <a:bodyPr/>
        <a:lstStyle/>
        <a:p>
          <a:r>
            <a:rPr lang="en-US" dirty="0" smtClean="0"/>
            <a:t>Act</a:t>
          </a:r>
          <a:endParaRPr lang="en-US" dirty="0"/>
        </a:p>
      </dgm:t>
    </dgm:pt>
    <dgm:pt modelId="{AC14D808-320F-EA48-98D2-30E446FD5CD7}" type="parTrans" cxnId="{B01DCF39-1FD2-5E47-A4E2-D4F14DD5AB66}">
      <dgm:prSet/>
      <dgm:spPr/>
      <dgm:t>
        <a:bodyPr/>
        <a:lstStyle/>
        <a:p>
          <a:endParaRPr lang="en-US"/>
        </a:p>
      </dgm:t>
    </dgm:pt>
    <dgm:pt modelId="{AEA60FE3-33B7-7D46-91AF-70105D311613}" type="sibTrans" cxnId="{B01DCF39-1FD2-5E47-A4E2-D4F14DD5AB66}">
      <dgm:prSet/>
      <dgm:spPr/>
      <dgm:t>
        <a:bodyPr/>
        <a:lstStyle/>
        <a:p>
          <a:endParaRPr lang="en-US"/>
        </a:p>
      </dgm:t>
    </dgm:pt>
    <dgm:pt modelId="{489779D9-141D-3342-B62B-14F32865A1D6}">
      <dgm:prSet phldrT="[Text]" custT="1"/>
      <dgm:spPr/>
      <dgm:t>
        <a:bodyPr/>
        <a:lstStyle/>
        <a:p>
          <a:r>
            <a:rPr lang="en-US" sz="2200" dirty="0" smtClean="0"/>
            <a:t>Recruits, entices, solicits, harbors, transports, provides, obtains, maintains, advertises, or patronizes</a:t>
          </a:r>
          <a:endParaRPr lang="en-US" sz="2200" dirty="0"/>
        </a:p>
      </dgm:t>
    </dgm:pt>
    <dgm:pt modelId="{C7F57792-D720-9749-A533-D9DF18A3CBEC}" type="parTrans" cxnId="{C75575CB-0C7D-A544-8840-F85B25691C8C}">
      <dgm:prSet/>
      <dgm:spPr/>
      <dgm:t>
        <a:bodyPr/>
        <a:lstStyle/>
        <a:p>
          <a:endParaRPr lang="en-US"/>
        </a:p>
      </dgm:t>
    </dgm:pt>
    <dgm:pt modelId="{AD09C600-6608-6446-A7B1-E480B5E65C08}" type="sibTrans" cxnId="{C75575CB-0C7D-A544-8840-F85B25691C8C}">
      <dgm:prSet/>
      <dgm:spPr/>
      <dgm:t>
        <a:bodyPr/>
        <a:lstStyle/>
        <a:p>
          <a:endParaRPr lang="en-US"/>
        </a:p>
      </dgm:t>
    </dgm:pt>
    <dgm:pt modelId="{FE049DE5-917A-444D-9A9F-5D2EA0BFC232}">
      <dgm:prSet phldrT="[Text]" custT="1"/>
      <dgm:spPr/>
      <dgm:t>
        <a:bodyPr/>
        <a:lstStyle/>
        <a:p>
          <a:r>
            <a:rPr lang="en-US" sz="2200" dirty="0" smtClean="0"/>
            <a:t>Knowingly financially benefits or receives anything of value</a:t>
          </a:r>
          <a:endParaRPr lang="en-US" sz="2200" dirty="0"/>
        </a:p>
      </dgm:t>
    </dgm:pt>
    <dgm:pt modelId="{5198FD8C-1DD7-0D46-ACD9-5FEF78B54936}" type="parTrans" cxnId="{7F0F2D0B-BC94-2049-995C-B371A121FAFF}">
      <dgm:prSet/>
      <dgm:spPr/>
      <dgm:t>
        <a:bodyPr/>
        <a:lstStyle/>
        <a:p>
          <a:endParaRPr lang="en-US"/>
        </a:p>
      </dgm:t>
    </dgm:pt>
    <dgm:pt modelId="{304E5D0A-6FAC-4F4F-BF8B-9F0DB57D6D91}" type="sibTrans" cxnId="{7F0F2D0B-BC94-2049-995C-B371A121FAFF}">
      <dgm:prSet/>
      <dgm:spPr/>
      <dgm:t>
        <a:bodyPr/>
        <a:lstStyle/>
        <a:p>
          <a:endParaRPr lang="en-US"/>
        </a:p>
      </dgm:t>
    </dgm:pt>
    <dgm:pt modelId="{90AE2EF7-0CB4-724C-9486-3AFD9F7B8350}">
      <dgm:prSet phldrT="[Text]"/>
      <dgm:spPr/>
      <dgm:t>
        <a:bodyPr/>
        <a:lstStyle/>
        <a:p>
          <a:r>
            <a:rPr lang="en-US" dirty="0" smtClean="0"/>
            <a:t>Means</a:t>
          </a:r>
          <a:endParaRPr lang="en-US" dirty="0"/>
        </a:p>
      </dgm:t>
    </dgm:pt>
    <dgm:pt modelId="{E7B67B28-DBCA-D74E-B7D8-10CFF41BD895}" type="parTrans" cxnId="{C3F21F38-9280-9F48-89B2-9BCD312941DE}">
      <dgm:prSet/>
      <dgm:spPr/>
      <dgm:t>
        <a:bodyPr/>
        <a:lstStyle/>
        <a:p>
          <a:endParaRPr lang="en-US"/>
        </a:p>
      </dgm:t>
    </dgm:pt>
    <dgm:pt modelId="{AF1031FD-D2DF-614B-B609-FAB5387B0ED0}" type="sibTrans" cxnId="{C3F21F38-9280-9F48-89B2-9BCD312941DE}">
      <dgm:prSet/>
      <dgm:spPr/>
      <dgm:t>
        <a:bodyPr/>
        <a:lstStyle/>
        <a:p>
          <a:endParaRPr lang="en-US"/>
        </a:p>
      </dgm:t>
    </dgm:pt>
    <dgm:pt modelId="{A8B13347-1AE6-7C45-9113-B004B3B6CC40}">
      <dgm:prSet phldrT="[Text]" custT="1"/>
      <dgm:spPr/>
      <dgm:t>
        <a:bodyPr/>
        <a:lstStyle/>
        <a:p>
          <a:r>
            <a:rPr lang="en-US" sz="2400" dirty="0" smtClean="0"/>
            <a:t>Force, fraud, or coercion</a:t>
          </a:r>
          <a:endParaRPr lang="en-US" sz="2400" dirty="0"/>
        </a:p>
      </dgm:t>
    </dgm:pt>
    <dgm:pt modelId="{A3DF112D-E73B-5141-B581-0AF615B818EF}" type="parTrans" cxnId="{D8A2ED60-4161-0443-82E9-130CB2BBA8B9}">
      <dgm:prSet/>
      <dgm:spPr/>
      <dgm:t>
        <a:bodyPr/>
        <a:lstStyle/>
        <a:p>
          <a:endParaRPr lang="en-US"/>
        </a:p>
      </dgm:t>
    </dgm:pt>
    <dgm:pt modelId="{AFA5A21C-EB8B-2645-BAD5-CE05889CEA05}" type="sibTrans" cxnId="{D8A2ED60-4161-0443-82E9-130CB2BBA8B9}">
      <dgm:prSet/>
      <dgm:spPr/>
      <dgm:t>
        <a:bodyPr/>
        <a:lstStyle/>
        <a:p>
          <a:endParaRPr lang="en-US"/>
        </a:p>
      </dgm:t>
    </dgm:pt>
    <dgm:pt modelId="{FFF66C06-7B68-6643-8E8F-949CA4047C00}">
      <dgm:prSet phldrT="[Text]" custT="1"/>
      <dgm:spPr/>
      <dgm:t>
        <a:bodyPr/>
        <a:lstStyle/>
        <a:p>
          <a:r>
            <a:rPr lang="en-US" sz="2400" dirty="0" smtClean="0"/>
            <a:t>Threats, physical abuse, kidnapping, extortion, use of drugs, duress, controlling property, withholding food, etc. </a:t>
          </a:r>
          <a:endParaRPr lang="en-US" sz="2400" dirty="0"/>
        </a:p>
      </dgm:t>
    </dgm:pt>
    <dgm:pt modelId="{EBC36906-0297-E548-BF66-D1645557E5DB}" type="parTrans" cxnId="{DEE8A78F-7EEE-6945-B0AF-2375AFFDF1EA}">
      <dgm:prSet/>
      <dgm:spPr/>
      <dgm:t>
        <a:bodyPr/>
        <a:lstStyle/>
        <a:p>
          <a:endParaRPr lang="en-US"/>
        </a:p>
      </dgm:t>
    </dgm:pt>
    <dgm:pt modelId="{1485D58C-D11C-7247-9369-91175D961A6C}" type="sibTrans" cxnId="{DEE8A78F-7EEE-6945-B0AF-2375AFFDF1EA}">
      <dgm:prSet/>
      <dgm:spPr/>
      <dgm:t>
        <a:bodyPr/>
        <a:lstStyle/>
        <a:p>
          <a:endParaRPr lang="en-US"/>
        </a:p>
      </dgm:t>
    </dgm:pt>
    <dgm:pt modelId="{4E6DEB55-4063-AD4B-B385-30CB5FFC343D}">
      <dgm:prSet phldrT="[Text]"/>
      <dgm:spPr/>
      <dgm:t>
        <a:bodyPr/>
        <a:lstStyle/>
        <a:p>
          <a:r>
            <a:rPr lang="en-US" dirty="0" smtClean="0"/>
            <a:t>Purpose</a:t>
          </a:r>
          <a:endParaRPr lang="en-US" dirty="0"/>
        </a:p>
      </dgm:t>
    </dgm:pt>
    <dgm:pt modelId="{9296CF55-2C30-EE4E-B007-978445F7EAA0}" type="parTrans" cxnId="{1BAF23B8-40E2-5245-8868-98721F84C667}">
      <dgm:prSet/>
      <dgm:spPr/>
      <dgm:t>
        <a:bodyPr/>
        <a:lstStyle/>
        <a:p>
          <a:endParaRPr lang="en-US"/>
        </a:p>
      </dgm:t>
    </dgm:pt>
    <dgm:pt modelId="{4D4AC8B2-5928-294D-A542-2079759925D4}" type="sibTrans" cxnId="{1BAF23B8-40E2-5245-8868-98721F84C667}">
      <dgm:prSet/>
      <dgm:spPr/>
      <dgm:t>
        <a:bodyPr/>
        <a:lstStyle/>
        <a:p>
          <a:endParaRPr lang="en-US"/>
        </a:p>
      </dgm:t>
    </dgm:pt>
    <dgm:pt modelId="{025017EF-C2C8-7A46-BB90-5D685B99F90C}">
      <dgm:prSet phldrT="[Text]" custT="1"/>
      <dgm:spPr/>
      <dgm:t>
        <a:bodyPr/>
        <a:lstStyle/>
        <a:p>
          <a:r>
            <a:rPr lang="en-US" sz="2400" dirty="0" smtClean="0"/>
            <a:t>Commercial sex act </a:t>
          </a:r>
          <a:endParaRPr lang="en-US" sz="2400" dirty="0"/>
        </a:p>
      </dgm:t>
    </dgm:pt>
    <dgm:pt modelId="{45E0A3DD-2880-3C43-9363-5AB1888A1F36}" type="parTrans" cxnId="{564A2AA2-F656-5E47-812B-E87AB27014A2}">
      <dgm:prSet/>
      <dgm:spPr/>
      <dgm:t>
        <a:bodyPr/>
        <a:lstStyle/>
        <a:p>
          <a:endParaRPr lang="en-US"/>
        </a:p>
      </dgm:t>
    </dgm:pt>
    <dgm:pt modelId="{721A63C2-F051-1040-B690-FE33101705A2}" type="sibTrans" cxnId="{564A2AA2-F656-5E47-812B-E87AB27014A2}">
      <dgm:prSet/>
      <dgm:spPr/>
      <dgm:t>
        <a:bodyPr/>
        <a:lstStyle/>
        <a:p>
          <a:endParaRPr lang="en-US"/>
        </a:p>
      </dgm:t>
    </dgm:pt>
    <dgm:pt modelId="{C7B78E44-4F2F-C541-B014-81F3FA9CFB78}">
      <dgm:prSet phldrT="[Text]" custT="1"/>
      <dgm:spPr/>
      <dgm:t>
        <a:bodyPr/>
        <a:lstStyle/>
        <a:p>
          <a:r>
            <a:rPr lang="en-US" sz="2400" dirty="0" smtClean="0"/>
            <a:t>Involuntary servitude, debt bondage </a:t>
          </a:r>
          <a:endParaRPr lang="en-US" sz="2400" dirty="0"/>
        </a:p>
      </dgm:t>
    </dgm:pt>
    <dgm:pt modelId="{0CAEF4E3-F704-BD48-99D4-5175FC903432}" type="parTrans" cxnId="{5AF7385F-14D3-EA4F-9FD9-791B25F9BE30}">
      <dgm:prSet/>
      <dgm:spPr/>
      <dgm:t>
        <a:bodyPr/>
        <a:lstStyle/>
        <a:p>
          <a:endParaRPr lang="en-US"/>
        </a:p>
      </dgm:t>
    </dgm:pt>
    <dgm:pt modelId="{AA83CC4D-CA51-9243-9A84-580DDB88E804}" type="sibTrans" cxnId="{5AF7385F-14D3-EA4F-9FD9-791B25F9BE30}">
      <dgm:prSet/>
      <dgm:spPr/>
      <dgm:t>
        <a:bodyPr/>
        <a:lstStyle/>
        <a:p>
          <a:endParaRPr lang="en-US"/>
        </a:p>
      </dgm:t>
    </dgm:pt>
    <dgm:pt modelId="{BF7F635E-08E7-8340-B191-16910D0631CC}" type="pres">
      <dgm:prSet presAssocID="{4C337845-9D22-C04F-8F9B-16084940611A}" presName="linearFlow" presStyleCnt="0">
        <dgm:presLayoutVars>
          <dgm:dir/>
          <dgm:animLvl val="lvl"/>
          <dgm:resizeHandles val="exact"/>
        </dgm:presLayoutVars>
      </dgm:prSet>
      <dgm:spPr/>
      <dgm:t>
        <a:bodyPr/>
        <a:lstStyle/>
        <a:p>
          <a:endParaRPr lang="en-US"/>
        </a:p>
      </dgm:t>
    </dgm:pt>
    <dgm:pt modelId="{72B0633D-1F7F-0146-8973-30D2B8E9EB19}" type="pres">
      <dgm:prSet presAssocID="{F6E398C3-0D03-744F-A9FF-92D0EB8BE549}" presName="composite" presStyleCnt="0"/>
      <dgm:spPr/>
    </dgm:pt>
    <dgm:pt modelId="{A62418B1-D8E5-114C-A00B-E37679FD8EC0}" type="pres">
      <dgm:prSet presAssocID="{F6E398C3-0D03-744F-A9FF-92D0EB8BE549}" presName="parentText" presStyleLbl="alignNode1" presStyleIdx="0" presStyleCnt="3">
        <dgm:presLayoutVars>
          <dgm:chMax val="1"/>
          <dgm:bulletEnabled val="1"/>
        </dgm:presLayoutVars>
      </dgm:prSet>
      <dgm:spPr/>
      <dgm:t>
        <a:bodyPr/>
        <a:lstStyle/>
        <a:p>
          <a:endParaRPr lang="en-US"/>
        </a:p>
      </dgm:t>
    </dgm:pt>
    <dgm:pt modelId="{4E613A91-8D91-F044-A615-B2B8548511BF}" type="pres">
      <dgm:prSet presAssocID="{F6E398C3-0D03-744F-A9FF-92D0EB8BE549}" presName="descendantText" presStyleLbl="alignAcc1" presStyleIdx="0" presStyleCnt="3" custScaleX="97468" custScaleY="147014" custLinFactNeighborX="-1263" custLinFactNeighborY="-2701">
        <dgm:presLayoutVars>
          <dgm:bulletEnabled val="1"/>
        </dgm:presLayoutVars>
      </dgm:prSet>
      <dgm:spPr/>
      <dgm:t>
        <a:bodyPr/>
        <a:lstStyle/>
        <a:p>
          <a:endParaRPr lang="en-US"/>
        </a:p>
      </dgm:t>
    </dgm:pt>
    <dgm:pt modelId="{2BC2CBE4-0416-964F-AD49-003434BAFE5C}" type="pres">
      <dgm:prSet presAssocID="{AEA60FE3-33B7-7D46-91AF-70105D311613}" presName="sp" presStyleCnt="0"/>
      <dgm:spPr/>
    </dgm:pt>
    <dgm:pt modelId="{E5DF2E2E-1609-4344-88BB-DDEB13CE5D10}" type="pres">
      <dgm:prSet presAssocID="{90AE2EF7-0CB4-724C-9486-3AFD9F7B8350}" presName="composite" presStyleCnt="0"/>
      <dgm:spPr/>
    </dgm:pt>
    <dgm:pt modelId="{B7E612A1-54E5-FF40-BF6D-0DA76563227B}" type="pres">
      <dgm:prSet presAssocID="{90AE2EF7-0CB4-724C-9486-3AFD9F7B8350}" presName="parentText" presStyleLbl="alignNode1" presStyleIdx="1" presStyleCnt="3">
        <dgm:presLayoutVars>
          <dgm:chMax val="1"/>
          <dgm:bulletEnabled val="1"/>
        </dgm:presLayoutVars>
      </dgm:prSet>
      <dgm:spPr/>
      <dgm:t>
        <a:bodyPr/>
        <a:lstStyle/>
        <a:p>
          <a:endParaRPr lang="en-US"/>
        </a:p>
      </dgm:t>
    </dgm:pt>
    <dgm:pt modelId="{695D1103-DACB-7942-B62E-1721296B80F2}" type="pres">
      <dgm:prSet presAssocID="{90AE2EF7-0CB4-724C-9486-3AFD9F7B8350}" presName="descendantText" presStyleLbl="alignAcc1" presStyleIdx="1" presStyleCnt="3" custScaleY="131469">
        <dgm:presLayoutVars>
          <dgm:bulletEnabled val="1"/>
        </dgm:presLayoutVars>
      </dgm:prSet>
      <dgm:spPr/>
      <dgm:t>
        <a:bodyPr/>
        <a:lstStyle/>
        <a:p>
          <a:endParaRPr lang="en-US"/>
        </a:p>
      </dgm:t>
    </dgm:pt>
    <dgm:pt modelId="{BFF24FCF-D966-6146-B798-0AC67FCFFACA}" type="pres">
      <dgm:prSet presAssocID="{AF1031FD-D2DF-614B-B609-FAB5387B0ED0}" presName="sp" presStyleCnt="0"/>
      <dgm:spPr/>
    </dgm:pt>
    <dgm:pt modelId="{76E206B2-EAD4-5942-AB97-39829C4882C8}" type="pres">
      <dgm:prSet presAssocID="{4E6DEB55-4063-AD4B-B385-30CB5FFC343D}" presName="composite" presStyleCnt="0"/>
      <dgm:spPr/>
    </dgm:pt>
    <dgm:pt modelId="{1DBAE5C8-D3E3-6449-958A-B7A070724AE4}" type="pres">
      <dgm:prSet presAssocID="{4E6DEB55-4063-AD4B-B385-30CB5FFC343D}" presName="parentText" presStyleLbl="alignNode1" presStyleIdx="2" presStyleCnt="3">
        <dgm:presLayoutVars>
          <dgm:chMax val="1"/>
          <dgm:bulletEnabled val="1"/>
        </dgm:presLayoutVars>
      </dgm:prSet>
      <dgm:spPr/>
      <dgm:t>
        <a:bodyPr/>
        <a:lstStyle/>
        <a:p>
          <a:endParaRPr lang="en-US"/>
        </a:p>
      </dgm:t>
    </dgm:pt>
    <dgm:pt modelId="{49038D50-313B-DC41-891D-04B2D09EF2E4}" type="pres">
      <dgm:prSet presAssocID="{4E6DEB55-4063-AD4B-B385-30CB5FFC343D}" presName="descendantText" presStyleLbl="alignAcc1" presStyleIdx="2" presStyleCnt="3">
        <dgm:presLayoutVars>
          <dgm:bulletEnabled val="1"/>
        </dgm:presLayoutVars>
      </dgm:prSet>
      <dgm:spPr/>
      <dgm:t>
        <a:bodyPr/>
        <a:lstStyle/>
        <a:p>
          <a:endParaRPr lang="en-US"/>
        </a:p>
      </dgm:t>
    </dgm:pt>
  </dgm:ptLst>
  <dgm:cxnLst>
    <dgm:cxn modelId="{32FFB5AD-3990-4249-B412-9344B85EEED5}" type="presOf" srcId="{A8B13347-1AE6-7C45-9113-B004B3B6CC40}" destId="{695D1103-DACB-7942-B62E-1721296B80F2}" srcOrd="0" destOrd="0" presId="urn:microsoft.com/office/officeart/2005/8/layout/chevron2"/>
    <dgm:cxn modelId="{D8A2ED60-4161-0443-82E9-130CB2BBA8B9}" srcId="{90AE2EF7-0CB4-724C-9486-3AFD9F7B8350}" destId="{A8B13347-1AE6-7C45-9113-B004B3B6CC40}" srcOrd="0" destOrd="0" parTransId="{A3DF112D-E73B-5141-B581-0AF615B818EF}" sibTransId="{AFA5A21C-EB8B-2645-BAD5-CE05889CEA05}"/>
    <dgm:cxn modelId="{C3F21F38-9280-9F48-89B2-9BCD312941DE}" srcId="{4C337845-9D22-C04F-8F9B-16084940611A}" destId="{90AE2EF7-0CB4-724C-9486-3AFD9F7B8350}" srcOrd="1" destOrd="0" parTransId="{E7B67B28-DBCA-D74E-B7D8-10CFF41BD895}" sibTransId="{AF1031FD-D2DF-614B-B609-FAB5387B0ED0}"/>
    <dgm:cxn modelId="{A6388FEB-C8F5-8C46-B85E-C2F681978D31}" type="presOf" srcId="{C7B78E44-4F2F-C541-B014-81F3FA9CFB78}" destId="{49038D50-313B-DC41-891D-04B2D09EF2E4}" srcOrd="0" destOrd="1" presId="urn:microsoft.com/office/officeart/2005/8/layout/chevron2"/>
    <dgm:cxn modelId="{C75575CB-0C7D-A544-8840-F85B25691C8C}" srcId="{F6E398C3-0D03-744F-A9FF-92D0EB8BE549}" destId="{489779D9-141D-3342-B62B-14F32865A1D6}" srcOrd="0" destOrd="0" parTransId="{C7F57792-D720-9749-A533-D9DF18A3CBEC}" sibTransId="{AD09C600-6608-6446-A7B1-E480B5E65C08}"/>
    <dgm:cxn modelId="{34AC236A-5732-504C-95C2-E284B6A34963}" type="presOf" srcId="{025017EF-C2C8-7A46-BB90-5D685B99F90C}" destId="{49038D50-313B-DC41-891D-04B2D09EF2E4}" srcOrd="0" destOrd="0" presId="urn:microsoft.com/office/officeart/2005/8/layout/chevron2"/>
    <dgm:cxn modelId="{40074A53-3DEC-2C48-9FDA-A87A252DBDD5}" type="presOf" srcId="{FFF66C06-7B68-6643-8E8F-949CA4047C00}" destId="{695D1103-DACB-7942-B62E-1721296B80F2}" srcOrd="0" destOrd="1" presId="urn:microsoft.com/office/officeart/2005/8/layout/chevron2"/>
    <dgm:cxn modelId="{820A6006-C883-584F-93D2-7A46282D0B32}" type="presOf" srcId="{90AE2EF7-0CB4-724C-9486-3AFD9F7B8350}" destId="{B7E612A1-54E5-FF40-BF6D-0DA76563227B}" srcOrd="0" destOrd="0" presId="urn:microsoft.com/office/officeart/2005/8/layout/chevron2"/>
    <dgm:cxn modelId="{6622F69F-1F43-AA40-8D2B-084683BF4856}" type="presOf" srcId="{FE049DE5-917A-444D-9A9F-5D2EA0BFC232}" destId="{4E613A91-8D91-F044-A615-B2B8548511BF}" srcOrd="0" destOrd="1" presId="urn:microsoft.com/office/officeart/2005/8/layout/chevron2"/>
    <dgm:cxn modelId="{B75820D4-884D-054B-81AE-0D27632B2EA0}" type="presOf" srcId="{489779D9-141D-3342-B62B-14F32865A1D6}" destId="{4E613A91-8D91-F044-A615-B2B8548511BF}" srcOrd="0" destOrd="0" presId="urn:microsoft.com/office/officeart/2005/8/layout/chevron2"/>
    <dgm:cxn modelId="{0F05B133-9751-7D4D-9D81-2D567E6BAEEF}" type="presOf" srcId="{F6E398C3-0D03-744F-A9FF-92D0EB8BE549}" destId="{A62418B1-D8E5-114C-A00B-E37679FD8EC0}" srcOrd="0" destOrd="0" presId="urn:microsoft.com/office/officeart/2005/8/layout/chevron2"/>
    <dgm:cxn modelId="{B01DCF39-1FD2-5E47-A4E2-D4F14DD5AB66}" srcId="{4C337845-9D22-C04F-8F9B-16084940611A}" destId="{F6E398C3-0D03-744F-A9FF-92D0EB8BE549}" srcOrd="0" destOrd="0" parTransId="{AC14D808-320F-EA48-98D2-30E446FD5CD7}" sibTransId="{AEA60FE3-33B7-7D46-91AF-70105D311613}"/>
    <dgm:cxn modelId="{564A2AA2-F656-5E47-812B-E87AB27014A2}" srcId="{4E6DEB55-4063-AD4B-B385-30CB5FFC343D}" destId="{025017EF-C2C8-7A46-BB90-5D685B99F90C}" srcOrd="0" destOrd="0" parTransId="{45E0A3DD-2880-3C43-9363-5AB1888A1F36}" sibTransId="{721A63C2-F051-1040-B690-FE33101705A2}"/>
    <dgm:cxn modelId="{13058CE6-4E16-9B4A-9237-51AD624DCC7A}" type="presOf" srcId="{4E6DEB55-4063-AD4B-B385-30CB5FFC343D}" destId="{1DBAE5C8-D3E3-6449-958A-B7A070724AE4}" srcOrd="0" destOrd="0" presId="urn:microsoft.com/office/officeart/2005/8/layout/chevron2"/>
    <dgm:cxn modelId="{8E463EF0-27D4-EE44-B4B4-31B1F810401F}" type="presOf" srcId="{4C337845-9D22-C04F-8F9B-16084940611A}" destId="{BF7F635E-08E7-8340-B191-16910D0631CC}" srcOrd="0" destOrd="0" presId="urn:microsoft.com/office/officeart/2005/8/layout/chevron2"/>
    <dgm:cxn modelId="{DEE8A78F-7EEE-6945-B0AF-2375AFFDF1EA}" srcId="{90AE2EF7-0CB4-724C-9486-3AFD9F7B8350}" destId="{FFF66C06-7B68-6643-8E8F-949CA4047C00}" srcOrd="1" destOrd="0" parTransId="{EBC36906-0297-E548-BF66-D1645557E5DB}" sibTransId="{1485D58C-D11C-7247-9369-91175D961A6C}"/>
    <dgm:cxn modelId="{5AF7385F-14D3-EA4F-9FD9-791B25F9BE30}" srcId="{4E6DEB55-4063-AD4B-B385-30CB5FFC343D}" destId="{C7B78E44-4F2F-C541-B014-81F3FA9CFB78}" srcOrd="1" destOrd="0" parTransId="{0CAEF4E3-F704-BD48-99D4-5175FC903432}" sibTransId="{AA83CC4D-CA51-9243-9A84-580DDB88E804}"/>
    <dgm:cxn modelId="{1BAF23B8-40E2-5245-8868-98721F84C667}" srcId="{4C337845-9D22-C04F-8F9B-16084940611A}" destId="{4E6DEB55-4063-AD4B-B385-30CB5FFC343D}" srcOrd="2" destOrd="0" parTransId="{9296CF55-2C30-EE4E-B007-978445F7EAA0}" sibTransId="{4D4AC8B2-5928-294D-A542-2079759925D4}"/>
    <dgm:cxn modelId="{7F0F2D0B-BC94-2049-995C-B371A121FAFF}" srcId="{F6E398C3-0D03-744F-A9FF-92D0EB8BE549}" destId="{FE049DE5-917A-444D-9A9F-5D2EA0BFC232}" srcOrd="1" destOrd="0" parTransId="{5198FD8C-1DD7-0D46-ACD9-5FEF78B54936}" sibTransId="{304E5D0A-6FAC-4F4F-BF8B-9F0DB57D6D91}"/>
    <dgm:cxn modelId="{8F293F28-99E2-6C4E-A2F1-C3F5F71BAFCB}" type="presParOf" srcId="{BF7F635E-08E7-8340-B191-16910D0631CC}" destId="{72B0633D-1F7F-0146-8973-30D2B8E9EB19}" srcOrd="0" destOrd="0" presId="urn:microsoft.com/office/officeart/2005/8/layout/chevron2"/>
    <dgm:cxn modelId="{3B8C677E-EC1E-A444-ADCA-DF5214694A49}" type="presParOf" srcId="{72B0633D-1F7F-0146-8973-30D2B8E9EB19}" destId="{A62418B1-D8E5-114C-A00B-E37679FD8EC0}" srcOrd="0" destOrd="0" presId="urn:microsoft.com/office/officeart/2005/8/layout/chevron2"/>
    <dgm:cxn modelId="{77873A08-548D-7E4A-950E-56CC52F36A32}" type="presParOf" srcId="{72B0633D-1F7F-0146-8973-30D2B8E9EB19}" destId="{4E613A91-8D91-F044-A615-B2B8548511BF}" srcOrd="1" destOrd="0" presId="urn:microsoft.com/office/officeart/2005/8/layout/chevron2"/>
    <dgm:cxn modelId="{2A969A13-4ABE-3F47-9700-DEDF9B6C02B1}" type="presParOf" srcId="{BF7F635E-08E7-8340-B191-16910D0631CC}" destId="{2BC2CBE4-0416-964F-AD49-003434BAFE5C}" srcOrd="1" destOrd="0" presId="urn:microsoft.com/office/officeart/2005/8/layout/chevron2"/>
    <dgm:cxn modelId="{22C1A76C-5E80-7A48-90EB-112E6BA407DB}" type="presParOf" srcId="{BF7F635E-08E7-8340-B191-16910D0631CC}" destId="{E5DF2E2E-1609-4344-88BB-DDEB13CE5D10}" srcOrd="2" destOrd="0" presId="urn:microsoft.com/office/officeart/2005/8/layout/chevron2"/>
    <dgm:cxn modelId="{EFFC0B82-FFEC-A040-89F1-2B834573E409}" type="presParOf" srcId="{E5DF2E2E-1609-4344-88BB-DDEB13CE5D10}" destId="{B7E612A1-54E5-FF40-BF6D-0DA76563227B}" srcOrd="0" destOrd="0" presId="urn:microsoft.com/office/officeart/2005/8/layout/chevron2"/>
    <dgm:cxn modelId="{CC50F910-3478-1C4D-AE78-1F0896FE30CA}" type="presParOf" srcId="{E5DF2E2E-1609-4344-88BB-DDEB13CE5D10}" destId="{695D1103-DACB-7942-B62E-1721296B80F2}" srcOrd="1" destOrd="0" presId="urn:microsoft.com/office/officeart/2005/8/layout/chevron2"/>
    <dgm:cxn modelId="{A7178BFF-96E0-9545-B12B-26B0124A6CAA}" type="presParOf" srcId="{BF7F635E-08E7-8340-B191-16910D0631CC}" destId="{BFF24FCF-D966-6146-B798-0AC67FCFFACA}" srcOrd="3" destOrd="0" presId="urn:microsoft.com/office/officeart/2005/8/layout/chevron2"/>
    <dgm:cxn modelId="{BF615097-B769-6D47-AF81-082CDC4B3753}" type="presParOf" srcId="{BF7F635E-08E7-8340-B191-16910D0631CC}" destId="{76E206B2-EAD4-5942-AB97-39829C4882C8}" srcOrd="4" destOrd="0" presId="urn:microsoft.com/office/officeart/2005/8/layout/chevron2"/>
    <dgm:cxn modelId="{ADD40CB5-D532-4049-B207-D9F36983A323}" type="presParOf" srcId="{76E206B2-EAD4-5942-AB97-39829C4882C8}" destId="{1DBAE5C8-D3E3-6449-958A-B7A070724AE4}" srcOrd="0" destOrd="0" presId="urn:microsoft.com/office/officeart/2005/8/layout/chevron2"/>
    <dgm:cxn modelId="{E8F590FC-6568-6340-A3E0-1EC226CEDD9E}" type="presParOf" srcId="{76E206B2-EAD4-5942-AB97-39829C4882C8}" destId="{49038D50-313B-DC41-891D-04B2D09EF2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95DB3-DE4F-0441-865C-C9EC4D142702}"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5A0B5668-2DA5-A24B-8E28-961BC2FA63DA}">
      <dgm:prSet phldrT="[Text]"/>
      <dgm:spPr/>
      <dgm:t>
        <a:bodyPr/>
        <a:lstStyle/>
        <a:p>
          <a:r>
            <a:rPr lang="en-US" dirty="0" smtClean="0">
              <a:solidFill>
                <a:schemeClr val="bg2">
                  <a:lumMod val="50000"/>
                </a:schemeClr>
              </a:solidFill>
            </a:rPr>
            <a:t>Victim</a:t>
          </a:r>
          <a:endParaRPr lang="en-US" dirty="0">
            <a:solidFill>
              <a:schemeClr val="bg2">
                <a:lumMod val="50000"/>
              </a:schemeClr>
            </a:solidFill>
          </a:endParaRPr>
        </a:p>
      </dgm:t>
    </dgm:pt>
    <dgm:pt modelId="{607FF324-D23A-5747-8B5A-8A7187B56CCA}" type="parTrans" cxnId="{74902944-56D4-6A4A-B061-C9FEBE82E11F}">
      <dgm:prSet/>
      <dgm:spPr/>
      <dgm:t>
        <a:bodyPr/>
        <a:lstStyle/>
        <a:p>
          <a:endParaRPr lang="en-US">
            <a:solidFill>
              <a:schemeClr val="bg2">
                <a:lumMod val="50000"/>
              </a:schemeClr>
            </a:solidFill>
          </a:endParaRPr>
        </a:p>
      </dgm:t>
    </dgm:pt>
    <dgm:pt modelId="{BF4B68B9-0411-FD4F-8293-E6568302C761}" type="sibTrans" cxnId="{74902944-56D4-6A4A-B061-C9FEBE82E11F}">
      <dgm:prSet/>
      <dgm:spPr/>
      <dgm:t>
        <a:bodyPr/>
        <a:lstStyle/>
        <a:p>
          <a:endParaRPr lang="en-US">
            <a:solidFill>
              <a:schemeClr val="bg2">
                <a:lumMod val="50000"/>
              </a:schemeClr>
            </a:solidFill>
          </a:endParaRPr>
        </a:p>
      </dgm:t>
    </dgm:pt>
    <dgm:pt modelId="{6D3DF6B5-31D0-F249-B10F-8F3EE7B615BC}">
      <dgm:prSet phldrT="[Text]"/>
      <dgm:spPr/>
      <dgm:t>
        <a:bodyPr/>
        <a:lstStyle/>
        <a:p>
          <a:r>
            <a:rPr lang="en-US" dirty="0" smtClean="0">
              <a:solidFill>
                <a:schemeClr val="bg2">
                  <a:lumMod val="50000"/>
                </a:schemeClr>
              </a:solidFill>
            </a:rPr>
            <a:t>Traffickers</a:t>
          </a:r>
          <a:endParaRPr lang="en-US" dirty="0">
            <a:solidFill>
              <a:schemeClr val="bg2">
                <a:lumMod val="50000"/>
              </a:schemeClr>
            </a:solidFill>
          </a:endParaRPr>
        </a:p>
      </dgm:t>
    </dgm:pt>
    <dgm:pt modelId="{5D2E324F-9536-3843-A972-701F80CCB975}" type="parTrans" cxnId="{EB993466-D125-E44F-8A95-E6A666805385}">
      <dgm:prSet/>
      <dgm:spPr/>
      <dgm:t>
        <a:bodyPr/>
        <a:lstStyle/>
        <a:p>
          <a:endParaRPr lang="en-US">
            <a:solidFill>
              <a:schemeClr val="bg2">
                <a:lumMod val="50000"/>
              </a:schemeClr>
            </a:solidFill>
          </a:endParaRPr>
        </a:p>
      </dgm:t>
    </dgm:pt>
    <dgm:pt modelId="{369880DB-A3BF-CC41-951B-F26B564865EF}" type="sibTrans" cxnId="{EB993466-D125-E44F-8A95-E6A666805385}">
      <dgm:prSet/>
      <dgm:spPr/>
      <dgm:t>
        <a:bodyPr/>
        <a:lstStyle/>
        <a:p>
          <a:endParaRPr lang="en-US">
            <a:solidFill>
              <a:schemeClr val="bg2">
                <a:lumMod val="50000"/>
              </a:schemeClr>
            </a:solidFill>
          </a:endParaRPr>
        </a:p>
      </dgm:t>
    </dgm:pt>
    <dgm:pt modelId="{D790A95B-5644-5041-92A8-D5EAB341C032}">
      <dgm:prSet phldrT="[Text]"/>
      <dgm:spPr/>
      <dgm:t>
        <a:bodyPr/>
        <a:lstStyle/>
        <a:p>
          <a:r>
            <a:rPr lang="en-US" dirty="0" smtClean="0">
              <a:solidFill>
                <a:schemeClr val="bg2">
                  <a:lumMod val="50000"/>
                </a:schemeClr>
              </a:solidFill>
            </a:rPr>
            <a:t>Facilitators </a:t>
          </a:r>
          <a:endParaRPr lang="en-US" dirty="0">
            <a:solidFill>
              <a:schemeClr val="bg2">
                <a:lumMod val="50000"/>
              </a:schemeClr>
            </a:solidFill>
          </a:endParaRPr>
        </a:p>
      </dgm:t>
    </dgm:pt>
    <dgm:pt modelId="{9DFF16C5-6621-5C41-B8BC-8DEA1D980A1A}" type="parTrans" cxnId="{B8EA5DE8-809E-8F41-A41C-6FAACED6F15A}">
      <dgm:prSet/>
      <dgm:spPr/>
      <dgm:t>
        <a:bodyPr/>
        <a:lstStyle/>
        <a:p>
          <a:endParaRPr lang="en-US">
            <a:solidFill>
              <a:schemeClr val="bg2">
                <a:lumMod val="50000"/>
              </a:schemeClr>
            </a:solidFill>
          </a:endParaRPr>
        </a:p>
      </dgm:t>
    </dgm:pt>
    <dgm:pt modelId="{B839F021-F5C0-CC4D-8374-D518268027E0}" type="sibTrans" cxnId="{B8EA5DE8-809E-8F41-A41C-6FAACED6F15A}">
      <dgm:prSet/>
      <dgm:spPr/>
      <dgm:t>
        <a:bodyPr/>
        <a:lstStyle/>
        <a:p>
          <a:endParaRPr lang="en-US">
            <a:solidFill>
              <a:schemeClr val="bg2">
                <a:lumMod val="50000"/>
              </a:schemeClr>
            </a:solidFill>
          </a:endParaRPr>
        </a:p>
      </dgm:t>
    </dgm:pt>
    <dgm:pt modelId="{414F83CD-068F-5D4F-A7C0-DF1244F0CC9D}">
      <dgm:prSet phldrT="[Text]"/>
      <dgm:spPr/>
      <dgm:t>
        <a:bodyPr/>
        <a:lstStyle/>
        <a:p>
          <a:r>
            <a:rPr lang="en-US" dirty="0" smtClean="0">
              <a:solidFill>
                <a:schemeClr val="bg2">
                  <a:lumMod val="50000"/>
                </a:schemeClr>
              </a:solidFill>
            </a:rPr>
            <a:t>Buyers</a:t>
          </a:r>
          <a:endParaRPr lang="en-US" dirty="0">
            <a:solidFill>
              <a:schemeClr val="bg2">
                <a:lumMod val="50000"/>
              </a:schemeClr>
            </a:solidFill>
          </a:endParaRPr>
        </a:p>
      </dgm:t>
    </dgm:pt>
    <dgm:pt modelId="{5015FA84-9695-5648-AEC3-14C17F08BA3C}" type="parTrans" cxnId="{5833A868-8051-C94F-8C3D-4DBD6879E161}">
      <dgm:prSet/>
      <dgm:spPr/>
      <dgm:t>
        <a:bodyPr/>
        <a:lstStyle/>
        <a:p>
          <a:endParaRPr lang="en-US">
            <a:solidFill>
              <a:schemeClr val="bg2">
                <a:lumMod val="50000"/>
              </a:schemeClr>
            </a:solidFill>
          </a:endParaRPr>
        </a:p>
      </dgm:t>
    </dgm:pt>
    <dgm:pt modelId="{38B6CD0C-BDFA-3B4D-B7B8-2939315B336C}" type="sibTrans" cxnId="{5833A868-8051-C94F-8C3D-4DBD6879E161}">
      <dgm:prSet/>
      <dgm:spPr/>
      <dgm:t>
        <a:bodyPr/>
        <a:lstStyle/>
        <a:p>
          <a:endParaRPr lang="en-US">
            <a:solidFill>
              <a:schemeClr val="bg2">
                <a:lumMod val="50000"/>
              </a:schemeClr>
            </a:solidFill>
          </a:endParaRPr>
        </a:p>
      </dgm:t>
    </dgm:pt>
    <dgm:pt modelId="{A7194704-EB85-034C-BAF5-5CB6BBAF7502}" type="pres">
      <dgm:prSet presAssocID="{7EB95DB3-DE4F-0441-865C-C9EC4D142702}" presName="Name0" presStyleCnt="0">
        <dgm:presLayoutVars>
          <dgm:chMax val="1"/>
          <dgm:chPref val="1"/>
          <dgm:dir/>
          <dgm:animOne val="branch"/>
          <dgm:animLvl val="lvl"/>
        </dgm:presLayoutVars>
      </dgm:prSet>
      <dgm:spPr/>
      <dgm:t>
        <a:bodyPr/>
        <a:lstStyle/>
        <a:p>
          <a:endParaRPr lang="en-US"/>
        </a:p>
      </dgm:t>
    </dgm:pt>
    <dgm:pt modelId="{24AAF9A2-02A8-8A4C-9E36-48129464A6AF}" type="pres">
      <dgm:prSet presAssocID="{5A0B5668-2DA5-A24B-8E28-961BC2FA63DA}" presName="singleCycle" presStyleCnt="0"/>
      <dgm:spPr/>
    </dgm:pt>
    <dgm:pt modelId="{6E7A1CAA-704F-8343-8B69-4139C7AD3714}" type="pres">
      <dgm:prSet presAssocID="{5A0B5668-2DA5-A24B-8E28-961BC2FA63DA}" presName="singleCenter" presStyleLbl="node1" presStyleIdx="0" presStyleCnt="4" custScaleX="155984" custLinFactNeighborX="-417" custLinFactNeighborY="-10420">
        <dgm:presLayoutVars>
          <dgm:chMax val="7"/>
          <dgm:chPref val="7"/>
        </dgm:presLayoutVars>
      </dgm:prSet>
      <dgm:spPr/>
      <dgm:t>
        <a:bodyPr/>
        <a:lstStyle/>
        <a:p>
          <a:endParaRPr lang="en-US"/>
        </a:p>
      </dgm:t>
    </dgm:pt>
    <dgm:pt modelId="{B161D33D-3A94-FA4D-A596-C250AD797EF4}" type="pres">
      <dgm:prSet presAssocID="{5D2E324F-9536-3843-A972-701F80CCB975}" presName="Name56" presStyleLbl="parChTrans1D2" presStyleIdx="0" presStyleCnt="3"/>
      <dgm:spPr/>
      <dgm:t>
        <a:bodyPr/>
        <a:lstStyle/>
        <a:p>
          <a:endParaRPr lang="en-US"/>
        </a:p>
      </dgm:t>
    </dgm:pt>
    <dgm:pt modelId="{35FBBC99-D561-0044-A743-B097ABA3E1C7}" type="pres">
      <dgm:prSet presAssocID="{6D3DF6B5-31D0-F249-B10F-8F3EE7B615BC}" presName="text0" presStyleLbl="node1" presStyleIdx="1" presStyleCnt="4" custScaleX="257120">
        <dgm:presLayoutVars>
          <dgm:bulletEnabled val="1"/>
        </dgm:presLayoutVars>
      </dgm:prSet>
      <dgm:spPr/>
      <dgm:t>
        <a:bodyPr/>
        <a:lstStyle/>
        <a:p>
          <a:endParaRPr lang="en-US"/>
        </a:p>
      </dgm:t>
    </dgm:pt>
    <dgm:pt modelId="{D194D558-89E3-DD49-BDC7-8617D4E0D943}" type="pres">
      <dgm:prSet presAssocID="{9DFF16C5-6621-5C41-B8BC-8DEA1D980A1A}" presName="Name56" presStyleLbl="parChTrans1D2" presStyleIdx="1" presStyleCnt="3"/>
      <dgm:spPr/>
      <dgm:t>
        <a:bodyPr/>
        <a:lstStyle/>
        <a:p>
          <a:endParaRPr lang="en-US"/>
        </a:p>
      </dgm:t>
    </dgm:pt>
    <dgm:pt modelId="{D9A10CEA-1D12-BB4A-AA6B-2E1E3731B74C}" type="pres">
      <dgm:prSet presAssocID="{D790A95B-5644-5041-92A8-D5EAB341C032}" presName="text0" presStyleLbl="node1" presStyleIdx="2" presStyleCnt="4" custScaleX="287086" custScaleY="102811">
        <dgm:presLayoutVars>
          <dgm:bulletEnabled val="1"/>
        </dgm:presLayoutVars>
      </dgm:prSet>
      <dgm:spPr/>
      <dgm:t>
        <a:bodyPr/>
        <a:lstStyle/>
        <a:p>
          <a:endParaRPr lang="en-US"/>
        </a:p>
      </dgm:t>
    </dgm:pt>
    <dgm:pt modelId="{DEC2D724-E374-C741-8E37-FD50AB028DE6}" type="pres">
      <dgm:prSet presAssocID="{5015FA84-9695-5648-AEC3-14C17F08BA3C}" presName="Name56" presStyleLbl="parChTrans1D2" presStyleIdx="2" presStyleCnt="3"/>
      <dgm:spPr/>
      <dgm:t>
        <a:bodyPr/>
        <a:lstStyle/>
        <a:p>
          <a:endParaRPr lang="en-US"/>
        </a:p>
      </dgm:t>
    </dgm:pt>
    <dgm:pt modelId="{C2330FCD-E1B7-CA48-8EBE-8DB99A89E32F}" type="pres">
      <dgm:prSet presAssocID="{414F83CD-068F-5D4F-A7C0-DF1244F0CC9D}" presName="text0" presStyleLbl="node1" presStyleIdx="3" presStyleCnt="4" custScaleX="287632" custScaleY="105622">
        <dgm:presLayoutVars>
          <dgm:bulletEnabled val="1"/>
        </dgm:presLayoutVars>
      </dgm:prSet>
      <dgm:spPr/>
      <dgm:t>
        <a:bodyPr/>
        <a:lstStyle/>
        <a:p>
          <a:endParaRPr lang="en-US"/>
        </a:p>
      </dgm:t>
    </dgm:pt>
  </dgm:ptLst>
  <dgm:cxnLst>
    <dgm:cxn modelId="{EB993466-D125-E44F-8A95-E6A666805385}" srcId="{5A0B5668-2DA5-A24B-8E28-961BC2FA63DA}" destId="{6D3DF6B5-31D0-F249-B10F-8F3EE7B615BC}" srcOrd="0" destOrd="0" parTransId="{5D2E324F-9536-3843-A972-701F80CCB975}" sibTransId="{369880DB-A3BF-CC41-951B-F26B564865EF}"/>
    <dgm:cxn modelId="{74902944-56D4-6A4A-B061-C9FEBE82E11F}" srcId="{7EB95DB3-DE4F-0441-865C-C9EC4D142702}" destId="{5A0B5668-2DA5-A24B-8E28-961BC2FA63DA}" srcOrd="0" destOrd="0" parTransId="{607FF324-D23A-5747-8B5A-8A7187B56CCA}" sibTransId="{BF4B68B9-0411-FD4F-8293-E6568302C761}"/>
    <dgm:cxn modelId="{D75BF05E-B278-7D4A-BF93-ED5AB73360D4}" type="presOf" srcId="{5015FA84-9695-5648-AEC3-14C17F08BA3C}" destId="{DEC2D724-E374-C741-8E37-FD50AB028DE6}" srcOrd="0" destOrd="0" presId="urn:microsoft.com/office/officeart/2008/layout/RadialCluster"/>
    <dgm:cxn modelId="{F910F579-C11A-004C-88AC-C5CE3B034AB5}" type="presOf" srcId="{5D2E324F-9536-3843-A972-701F80CCB975}" destId="{B161D33D-3A94-FA4D-A596-C250AD797EF4}" srcOrd="0" destOrd="0" presId="urn:microsoft.com/office/officeart/2008/layout/RadialCluster"/>
    <dgm:cxn modelId="{B8EA5DE8-809E-8F41-A41C-6FAACED6F15A}" srcId="{5A0B5668-2DA5-A24B-8E28-961BC2FA63DA}" destId="{D790A95B-5644-5041-92A8-D5EAB341C032}" srcOrd="1" destOrd="0" parTransId="{9DFF16C5-6621-5C41-B8BC-8DEA1D980A1A}" sibTransId="{B839F021-F5C0-CC4D-8374-D518268027E0}"/>
    <dgm:cxn modelId="{808C06F6-E377-6B4C-92CC-06D37A4A8519}" type="presOf" srcId="{9DFF16C5-6621-5C41-B8BC-8DEA1D980A1A}" destId="{D194D558-89E3-DD49-BDC7-8617D4E0D943}" srcOrd="0" destOrd="0" presId="urn:microsoft.com/office/officeart/2008/layout/RadialCluster"/>
    <dgm:cxn modelId="{023197C3-4C22-7945-B5DC-9E4A9C07DDC2}" type="presOf" srcId="{6D3DF6B5-31D0-F249-B10F-8F3EE7B615BC}" destId="{35FBBC99-D561-0044-A743-B097ABA3E1C7}" srcOrd="0" destOrd="0" presId="urn:microsoft.com/office/officeart/2008/layout/RadialCluster"/>
    <dgm:cxn modelId="{AF453A1D-FFAB-B645-AF84-95C09B635AD8}" type="presOf" srcId="{7EB95DB3-DE4F-0441-865C-C9EC4D142702}" destId="{A7194704-EB85-034C-BAF5-5CB6BBAF7502}" srcOrd="0" destOrd="0" presId="urn:microsoft.com/office/officeart/2008/layout/RadialCluster"/>
    <dgm:cxn modelId="{EE3F000C-DAB3-B34E-9AE7-75C29E131337}" type="presOf" srcId="{D790A95B-5644-5041-92A8-D5EAB341C032}" destId="{D9A10CEA-1D12-BB4A-AA6B-2E1E3731B74C}" srcOrd="0" destOrd="0" presId="urn:microsoft.com/office/officeart/2008/layout/RadialCluster"/>
    <dgm:cxn modelId="{E46518D8-1DAD-F443-AC0B-5A67B1D30F31}" type="presOf" srcId="{5A0B5668-2DA5-A24B-8E28-961BC2FA63DA}" destId="{6E7A1CAA-704F-8343-8B69-4139C7AD3714}" srcOrd="0" destOrd="0" presId="urn:microsoft.com/office/officeart/2008/layout/RadialCluster"/>
    <dgm:cxn modelId="{5833A868-8051-C94F-8C3D-4DBD6879E161}" srcId="{5A0B5668-2DA5-A24B-8E28-961BC2FA63DA}" destId="{414F83CD-068F-5D4F-A7C0-DF1244F0CC9D}" srcOrd="2" destOrd="0" parTransId="{5015FA84-9695-5648-AEC3-14C17F08BA3C}" sibTransId="{38B6CD0C-BDFA-3B4D-B7B8-2939315B336C}"/>
    <dgm:cxn modelId="{8C357496-B505-F54A-B9BA-94C0F1CCFD86}" type="presOf" srcId="{414F83CD-068F-5D4F-A7C0-DF1244F0CC9D}" destId="{C2330FCD-E1B7-CA48-8EBE-8DB99A89E32F}" srcOrd="0" destOrd="0" presId="urn:microsoft.com/office/officeart/2008/layout/RadialCluster"/>
    <dgm:cxn modelId="{35570BE7-85FE-DC4B-B5C5-1BAEBE88833F}" type="presParOf" srcId="{A7194704-EB85-034C-BAF5-5CB6BBAF7502}" destId="{24AAF9A2-02A8-8A4C-9E36-48129464A6AF}" srcOrd="0" destOrd="0" presId="urn:microsoft.com/office/officeart/2008/layout/RadialCluster"/>
    <dgm:cxn modelId="{6A307546-E63A-7E48-AF86-29BE3150F627}" type="presParOf" srcId="{24AAF9A2-02A8-8A4C-9E36-48129464A6AF}" destId="{6E7A1CAA-704F-8343-8B69-4139C7AD3714}" srcOrd="0" destOrd="0" presId="urn:microsoft.com/office/officeart/2008/layout/RadialCluster"/>
    <dgm:cxn modelId="{0EE01D5C-E852-234E-9D24-24995E0964DD}" type="presParOf" srcId="{24AAF9A2-02A8-8A4C-9E36-48129464A6AF}" destId="{B161D33D-3A94-FA4D-A596-C250AD797EF4}" srcOrd="1" destOrd="0" presId="urn:microsoft.com/office/officeart/2008/layout/RadialCluster"/>
    <dgm:cxn modelId="{AA887428-63A5-5742-BE06-54D92945C4AA}" type="presParOf" srcId="{24AAF9A2-02A8-8A4C-9E36-48129464A6AF}" destId="{35FBBC99-D561-0044-A743-B097ABA3E1C7}" srcOrd="2" destOrd="0" presId="urn:microsoft.com/office/officeart/2008/layout/RadialCluster"/>
    <dgm:cxn modelId="{3741714D-C418-C14F-9923-D3DF9CBD7C68}" type="presParOf" srcId="{24AAF9A2-02A8-8A4C-9E36-48129464A6AF}" destId="{D194D558-89E3-DD49-BDC7-8617D4E0D943}" srcOrd="3" destOrd="0" presId="urn:microsoft.com/office/officeart/2008/layout/RadialCluster"/>
    <dgm:cxn modelId="{A79A8026-8603-4644-9CAF-5919A9A65912}" type="presParOf" srcId="{24AAF9A2-02A8-8A4C-9E36-48129464A6AF}" destId="{D9A10CEA-1D12-BB4A-AA6B-2E1E3731B74C}" srcOrd="4" destOrd="0" presId="urn:microsoft.com/office/officeart/2008/layout/RadialCluster"/>
    <dgm:cxn modelId="{7166E4B3-5455-224A-9FC7-75F4513B161C}" type="presParOf" srcId="{24AAF9A2-02A8-8A4C-9E36-48129464A6AF}" destId="{DEC2D724-E374-C741-8E37-FD50AB028DE6}" srcOrd="5" destOrd="0" presId="urn:microsoft.com/office/officeart/2008/layout/RadialCluster"/>
    <dgm:cxn modelId="{269D5F4C-0B08-A148-88E0-CC6CA6B3A7D4}" type="presParOf" srcId="{24AAF9A2-02A8-8A4C-9E36-48129464A6AF}" destId="{C2330FCD-E1B7-CA48-8EBE-8DB99A89E32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966DD3-92A8-4722-BE94-CBE5CB034FA6}" type="datetimeFigureOut">
              <a:rPr lang="en-US" smtClean="0"/>
              <a:pPr/>
              <a:t>1/15/17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886A9-7E1F-45B2-8E59-D441EC51D333}" type="slidenum">
              <a:rPr lang="en-US" smtClean="0"/>
              <a:pPr/>
              <a:t>‹#›</a:t>
            </a:fld>
            <a:endParaRPr lang="en-US"/>
          </a:p>
        </p:txBody>
      </p:sp>
    </p:spTree>
    <p:extLst>
      <p:ext uri="{BB962C8B-B14F-4D97-AF65-F5344CB8AC3E}">
        <p14:creationId xmlns:p14="http://schemas.microsoft.com/office/powerpoint/2010/main" val="277988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6C68-6DC2-475C-8C8B-C34731A6B2F1}" type="datetimeFigureOut">
              <a:rPr lang="en-US" smtClean="0"/>
              <a:pPr/>
              <a:t>1/15/17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ABA25-14E0-4FDB-AB3C-1BC9712B087D}" type="slidenum">
              <a:rPr lang="en-US" smtClean="0"/>
              <a:pPr/>
              <a:t>‹#›</a:t>
            </a:fld>
            <a:endParaRPr lang="en-US"/>
          </a:p>
        </p:txBody>
      </p:sp>
    </p:spTree>
    <p:extLst>
      <p:ext uri="{BB962C8B-B14F-4D97-AF65-F5344CB8AC3E}">
        <p14:creationId xmlns:p14="http://schemas.microsoft.com/office/powerpoint/2010/main" val="154661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 OF HUMANS</a:t>
            </a:r>
            <a:r>
              <a:rPr lang="en-US" baseline="0" dirty="0" smtClean="0"/>
              <a:t> IN THIRD WORLD COUNTRIES IS FOR ORGANIZED CRIME – RIGHT AFTER DRUGS AND WEAPONS</a:t>
            </a:r>
            <a:endParaRPr lang="en-US" dirty="0"/>
          </a:p>
        </p:txBody>
      </p:sp>
      <p:sp>
        <p:nvSpPr>
          <p:cNvPr id="4" name="Slide Number Placeholder 3"/>
          <p:cNvSpPr>
            <a:spLocks noGrp="1"/>
          </p:cNvSpPr>
          <p:nvPr>
            <p:ph type="sldNum" sz="quarter" idx="10"/>
          </p:nvPr>
        </p:nvSpPr>
        <p:spPr/>
        <p:txBody>
          <a:bodyPr/>
          <a:lstStyle/>
          <a:p>
            <a:fld id="{964ABA25-14E0-4FDB-AB3C-1BC9712B087D}" type="slidenum">
              <a:rPr lang="en-US" smtClean="0"/>
              <a:t>3</a:t>
            </a:fld>
            <a:endParaRPr lang="en-US"/>
          </a:p>
        </p:txBody>
      </p:sp>
    </p:spTree>
    <p:extLst>
      <p:ext uri="{BB962C8B-B14F-4D97-AF65-F5344CB8AC3E}">
        <p14:creationId xmlns:p14="http://schemas.microsoft.com/office/powerpoint/2010/main" val="194367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DCF5DD-FAC0-4609-A082-E31BB4D0DA3C}" type="slidenum">
              <a:rPr lang="en-US" altLang="en-US" smtClean="0"/>
              <a:pPr eaLnBrk="1" hangingPunct="1"/>
              <a:t>14</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E3BB9A-3E0D-42CE-BB88-CBBC7CD28F77}" type="slidenum">
              <a:rPr lang="en-US" altLang="en-US" smtClean="0"/>
              <a:pPr eaLnBrk="1" hangingPunct="1"/>
              <a:t>15</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25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U.S. v. </a:t>
            </a:r>
            <a:r>
              <a:rPr lang="en-US" u="sng" dirty="0" err="1" smtClean="0"/>
              <a:t>Jungers</a:t>
            </a:r>
            <a:r>
              <a:rPr lang="en-US" u="sng" dirty="0" smtClean="0"/>
              <a:t> – “obtains” = </a:t>
            </a:r>
            <a:r>
              <a:rPr lang="en-US" u="sng" baseline="0" dirty="0" smtClean="0"/>
              <a:t> 18 U.S.C. § 1591 makes no distinction between suppliers and purchasers, “obtains” is broad enough to apply to both.  </a:t>
            </a:r>
          </a:p>
          <a:p>
            <a:r>
              <a:rPr lang="en-US" i="0" u="sng" dirty="0" smtClean="0"/>
              <a:t>U.S. v. Bell </a:t>
            </a:r>
            <a:r>
              <a:rPr lang="en-US" dirty="0" smtClean="0"/>
              <a:t>– “boyfriend behavior” = fraud:  </a:t>
            </a:r>
          </a:p>
          <a:p>
            <a:r>
              <a:rPr lang="en-US" sz="1200" b="0" kern="1200" dirty="0" smtClean="0">
                <a:solidFill>
                  <a:schemeClr val="tx1"/>
                </a:solidFill>
                <a:latin typeface="+mn-lt"/>
                <a:ea typeface="+mn-ea"/>
                <a:cs typeface="+mn-cs"/>
              </a:rPr>
              <a:t>The Eight Circuit found that the trafficker’s use of deception about his marital status and his “pattern of convincing [the] women that he loved them and would take care of them at the exclusion of all others” and that “they would be financially secure, emotionally secure, and loved” rose to the level of procuring the victims’ commercial sexual services through deception, which constituted fraud.</a:t>
            </a:r>
            <a:endParaRPr lang="en-US" b="0" dirty="0"/>
          </a:p>
        </p:txBody>
      </p:sp>
      <p:sp>
        <p:nvSpPr>
          <p:cNvPr id="4" name="Slide Number Placeholder 3"/>
          <p:cNvSpPr>
            <a:spLocks noGrp="1"/>
          </p:cNvSpPr>
          <p:nvPr>
            <p:ph type="sldNum" sz="quarter" idx="10"/>
          </p:nvPr>
        </p:nvSpPr>
        <p:spPr/>
        <p:txBody>
          <a:bodyPr/>
          <a:lstStyle/>
          <a:p>
            <a:fld id="{8CDFA6A5-F25C-6249-9896-3681F312A36C}" type="slidenum">
              <a:rPr lang="en-US" smtClean="0"/>
              <a:t>31</a:t>
            </a:fld>
            <a:endParaRPr lang="en-US"/>
          </a:p>
        </p:txBody>
      </p:sp>
    </p:spTree>
    <p:extLst>
      <p:ext uri="{BB962C8B-B14F-4D97-AF65-F5344CB8AC3E}">
        <p14:creationId xmlns:p14="http://schemas.microsoft.com/office/powerpoint/2010/main" val="378797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19734C-A983-43DA-A0AD-16EFCE5A5D6A}" type="slidenum">
              <a:rPr lang="en-US" smtClean="0"/>
              <a:pPr/>
              <a:t>32</a:t>
            </a:fld>
            <a:endParaRPr lang="en-US"/>
          </a:p>
        </p:txBody>
      </p:sp>
    </p:spTree>
    <p:extLst>
      <p:ext uri="{BB962C8B-B14F-4D97-AF65-F5344CB8AC3E}">
        <p14:creationId xmlns:p14="http://schemas.microsoft.com/office/powerpoint/2010/main" val="253696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105 also breaks</a:t>
            </a:r>
            <a:r>
              <a:rPr lang="en-US" baseline="0" dirty="0" smtClean="0"/>
              <a:t> down sex and labor trafficking into an act, means, and purpose.</a:t>
            </a:r>
          </a:p>
        </p:txBody>
      </p:sp>
      <p:sp>
        <p:nvSpPr>
          <p:cNvPr id="4" name="Slide Number Placeholder 3"/>
          <p:cNvSpPr>
            <a:spLocks noGrp="1"/>
          </p:cNvSpPr>
          <p:nvPr>
            <p:ph type="sldNum" sz="quarter" idx="10"/>
          </p:nvPr>
        </p:nvSpPr>
        <p:spPr/>
        <p:txBody>
          <a:bodyPr/>
          <a:lstStyle/>
          <a:p>
            <a:fld id="{964ABA25-14E0-4FDB-AB3C-1BC9712B087D}" type="slidenum">
              <a:rPr lang="en-US" smtClean="0"/>
              <a:pPr/>
              <a:t>33</a:t>
            </a:fld>
            <a:endParaRPr lang="en-US"/>
          </a:p>
        </p:txBody>
      </p:sp>
    </p:spTree>
    <p:extLst>
      <p:ext uri="{BB962C8B-B14F-4D97-AF65-F5344CB8AC3E}">
        <p14:creationId xmlns:p14="http://schemas.microsoft.com/office/powerpoint/2010/main" val="344600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9734C-A983-43DA-A0AD-16EFCE5A5D6A}" type="slidenum">
              <a:rPr lang="en-US" smtClean="0"/>
              <a:pPr/>
              <a:t>34</a:t>
            </a:fld>
            <a:endParaRPr lang="en-US"/>
          </a:p>
        </p:txBody>
      </p:sp>
    </p:spTree>
    <p:extLst>
      <p:ext uri="{BB962C8B-B14F-4D97-AF65-F5344CB8AC3E}">
        <p14:creationId xmlns:p14="http://schemas.microsoft.com/office/powerpoint/2010/main" val="232275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 potentially imposes criminal liability</a:t>
            </a:r>
            <a:r>
              <a:rPr lang="en-US" baseline="0" dirty="0" smtClean="0"/>
              <a:t> on hotels.</a:t>
            </a:r>
            <a:endParaRPr lang="en-US" dirty="0"/>
          </a:p>
        </p:txBody>
      </p:sp>
      <p:sp>
        <p:nvSpPr>
          <p:cNvPr id="4" name="Slide Number Placeholder 3"/>
          <p:cNvSpPr>
            <a:spLocks noGrp="1"/>
          </p:cNvSpPr>
          <p:nvPr>
            <p:ph type="sldNum" sz="quarter" idx="10"/>
          </p:nvPr>
        </p:nvSpPr>
        <p:spPr/>
        <p:txBody>
          <a:bodyPr/>
          <a:lstStyle/>
          <a:p>
            <a:fld id="{964ABA25-14E0-4FDB-AB3C-1BC9712B087D}" type="slidenum">
              <a:rPr lang="en-US" smtClean="0"/>
              <a:pPr/>
              <a:t>37</a:t>
            </a:fld>
            <a:endParaRPr lang="en-US"/>
          </a:p>
        </p:txBody>
      </p:sp>
    </p:spTree>
    <p:extLst>
      <p:ext uri="{BB962C8B-B14F-4D97-AF65-F5344CB8AC3E}">
        <p14:creationId xmlns:p14="http://schemas.microsoft.com/office/powerpoint/2010/main" val="30857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fraud:</a:t>
            </a:r>
          </a:p>
          <a:p>
            <a:pPr marL="0" indent="0" fontAlgn="base">
              <a:spcBef>
                <a:spcPts val="0"/>
              </a:spcBef>
              <a:buNone/>
            </a:pPr>
            <a:r>
              <a:rPr lang="en-US" sz="1200" dirty="0" smtClean="0"/>
              <a:t>False promises</a:t>
            </a:r>
          </a:p>
          <a:p>
            <a:pPr marL="0" indent="0" fontAlgn="base">
              <a:spcBef>
                <a:spcPts val="0"/>
              </a:spcBef>
              <a:buNone/>
            </a:pPr>
            <a:r>
              <a:rPr lang="en-US" sz="1200" dirty="0" smtClean="0"/>
              <a:t>Deceitful enticing and affectionate behavior</a:t>
            </a:r>
          </a:p>
          <a:p>
            <a:pPr marL="0" indent="0" fontAlgn="base">
              <a:spcBef>
                <a:spcPts val="0"/>
              </a:spcBef>
              <a:buNone/>
            </a:pPr>
            <a:r>
              <a:rPr lang="en-US" sz="1200" dirty="0" smtClean="0"/>
              <a:t>Lying about working conditions</a:t>
            </a:r>
          </a:p>
          <a:p>
            <a:pPr marL="0" indent="0" fontAlgn="base">
              <a:spcBef>
                <a:spcPts val="0"/>
              </a:spcBef>
              <a:buNone/>
            </a:pPr>
            <a:r>
              <a:rPr lang="en-US" sz="1200" dirty="0" smtClean="0"/>
              <a:t>Lying about the promise of a better life, “selling a dream”</a:t>
            </a:r>
          </a:p>
          <a:p>
            <a:endParaRPr lang="en-US" dirty="0"/>
          </a:p>
        </p:txBody>
      </p:sp>
      <p:sp>
        <p:nvSpPr>
          <p:cNvPr id="4" name="Slide Number Placeholder 3"/>
          <p:cNvSpPr>
            <a:spLocks noGrp="1"/>
          </p:cNvSpPr>
          <p:nvPr>
            <p:ph type="sldNum" sz="quarter" idx="10"/>
          </p:nvPr>
        </p:nvSpPr>
        <p:spPr/>
        <p:txBody>
          <a:bodyPr/>
          <a:lstStyle/>
          <a:p>
            <a:fld id="{964ABA25-14E0-4FDB-AB3C-1BC9712B087D}" type="slidenum">
              <a:rPr lang="en-US" smtClean="0"/>
              <a:pPr/>
              <a:t>40</a:t>
            </a:fld>
            <a:endParaRPr lang="en-US"/>
          </a:p>
        </p:txBody>
      </p:sp>
    </p:spTree>
    <p:extLst>
      <p:ext uri="{BB962C8B-B14F-4D97-AF65-F5344CB8AC3E}">
        <p14:creationId xmlns:p14="http://schemas.microsoft.com/office/powerpoint/2010/main" val="3548013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Immunity 3/9: Connecticut,</a:t>
            </a:r>
            <a:r>
              <a:rPr lang="en-US" baseline="0" dirty="0" smtClean="0"/>
              <a:t> New Hampshire, Vermont </a:t>
            </a:r>
          </a:p>
          <a:p>
            <a:r>
              <a:rPr lang="en-US" dirty="0" smtClean="0"/>
              <a:t>Diversion 2/9: Mass, New</a:t>
            </a:r>
            <a:r>
              <a:rPr lang="en-US" baseline="0" dirty="0" smtClean="0"/>
              <a:t> Jersey</a:t>
            </a:r>
          </a:p>
          <a:p>
            <a:r>
              <a:rPr lang="en-US" baseline="0" dirty="0" smtClean="0"/>
              <a:t>Hybrid 1/3: New York (under 16 presumed victim: immune, 16-17 diversion) </a:t>
            </a:r>
          </a:p>
          <a:p>
            <a:r>
              <a:rPr lang="en-US" baseline="0" dirty="0" smtClean="0"/>
              <a:t>None 3/9: Maine, Pennsylvania, Rhode Island </a:t>
            </a:r>
            <a:endParaRPr lang="en-US" dirty="0"/>
          </a:p>
        </p:txBody>
      </p:sp>
      <p:sp>
        <p:nvSpPr>
          <p:cNvPr id="4" name="Slide Number Placeholder 3"/>
          <p:cNvSpPr>
            <a:spLocks noGrp="1"/>
          </p:cNvSpPr>
          <p:nvPr>
            <p:ph type="sldNum" sz="quarter" idx="10"/>
          </p:nvPr>
        </p:nvSpPr>
        <p:spPr/>
        <p:txBody>
          <a:bodyPr/>
          <a:lstStyle/>
          <a:p>
            <a:fld id="{8CDFA6A5-F25C-6249-9896-3681F312A36C}" type="slidenum">
              <a:rPr lang="en-US" smtClean="0"/>
              <a:t>52</a:t>
            </a:fld>
            <a:endParaRPr lang="en-US"/>
          </a:p>
        </p:txBody>
      </p:sp>
    </p:spTree>
    <p:extLst>
      <p:ext uri="{BB962C8B-B14F-4D97-AF65-F5344CB8AC3E}">
        <p14:creationId xmlns:p14="http://schemas.microsoft.com/office/powerpoint/2010/main" val="23936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F29BC9-08CF-42C8-8405-8E9541EAEDDC}" type="slidenum">
              <a:rPr lang="en-US" altLang="en-US" smtClean="0"/>
              <a:pPr eaLnBrk="1" hangingPunct="1"/>
              <a:t>6</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FA6A5-F25C-6249-9896-3681F312A36C}" type="slidenum">
              <a:rPr lang="en-US" smtClean="0"/>
              <a:t>54</a:t>
            </a:fld>
            <a:endParaRPr lang="en-US"/>
          </a:p>
        </p:txBody>
      </p:sp>
    </p:spTree>
    <p:extLst>
      <p:ext uri="{BB962C8B-B14F-4D97-AF65-F5344CB8AC3E}">
        <p14:creationId xmlns:p14="http://schemas.microsoft.com/office/powerpoint/2010/main" val="239360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FA6A5-F25C-6249-9896-3681F312A36C}" type="slidenum">
              <a:rPr lang="en-US" smtClean="0"/>
              <a:t>55</a:t>
            </a:fld>
            <a:endParaRPr lang="en-US"/>
          </a:p>
        </p:txBody>
      </p:sp>
    </p:spTree>
    <p:extLst>
      <p:ext uri="{BB962C8B-B14F-4D97-AF65-F5344CB8AC3E}">
        <p14:creationId xmlns:p14="http://schemas.microsoft.com/office/powerpoint/2010/main" val="239360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36A00F-692C-400D-9932-9B6D5D510258}" type="slidenum">
              <a:rPr lang="en-US" altLang="en-US" smtClean="0"/>
              <a:pPr eaLnBrk="1" hangingPunct="1"/>
              <a:t>7</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DFAB6C-BC5E-41B8-8443-A9A6E9249FAF}" type="slidenum">
              <a:rPr lang="en-US" altLang="en-US" smtClean="0"/>
              <a:pPr eaLnBrk="1" hangingPunct="1"/>
              <a:t>8</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12212-98B1-469D-BA92-985A1042173E}" type="slidenum">
              <a:rPr lang="en-US" altLang="en-US" smtClean="0"/>
              <a:pPr eaLnBrk="1" hangingPunct="1"/>
              <a:t>9</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CE27E4-837F-490B-B09B-7EB13486AF1D}" type="slidenum">
              <a:rPr lang="en-US" altLang="en-US" smtClean="0"/>
              <a:pPr eaLnBrk="1" hangingPunct="1"/>
              <a:t>10</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0EC471-FA69-4725-8B2D-3E281F78B024}" type="slidenum">
              <a:rPr lang="en-US" altLang="en-US" smtClean="0"/>
              <a:pPr eaLnBrk="1" hangingPunct="1"/>
              <a:t>11</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839F6F-A03F-41BD-9A32-36E95C4FC7FF}" type="slidenum">
              <a:rPr lang="en-US" altLang="en-US" smtClean="0"/>
              <a:pPr eaLnBrk="1" hangingPunct="1"/>
              <a:t>12</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D5E02F-3AC2-4831-A3D0-CC9BA59E5935}" type="slidenum">
              <a:rPr lang="en-US" altLang="en-US" smtClean="0"/>
              <a:pPr eaLnBrk="1" hangingPunct="1"/>
              <a:t>13</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7E070-3FFA-4B86-BCB0-A3358C5A5824}"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A610-F1A2-44D3-A367-9E587BDB73F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A610-F1A2-44D3-A367-9E587BDB73F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7E070-3FFA-4B86-BCB0-A3358C5A5824}"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EA7E070-3FFA-4B86-BCB0-A3358C5A5824}"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EA7E070-3FFA-4B86-BCB0-A3358C5A5824}" type="datetimeFigureOut">
              <a:rPr lang="en-US" smtClean="0"/>
              <a:pPr/>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EA7E070-3FFA-4B86-BCB0-A3358C5A5824}" type="datetimeFigureOut">
              <a:rPr lang="en-US" smtClean="0"/>
              <a:pPr/>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7E070-3FFA-4B86-BCB0-A3358C5A5824}" type="datetimeFigureOut">
              <a:rPr lang="en-US" smtClean="0"/>
              <a:pPr/>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7E070-3FFA-4B86-BCB0-A3358C5A5824}"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A610-F1A2-44D3-A367-9E587BDB73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EA7E070-3FFA-4B86-BCB0-A3358C5A5824}" type="datetimeFigureOut">
              <a:rPr lang="en-US" smtClean="0"/>
              <a:pPr/>
              <a:t>1/15/17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518A610-F1A2-44D3-A367-9E587BDB73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uckersagainsttrafficking.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friendsfw.org" TargetMode="External"/><Relationship Id="rId4" Type="http://schemas.openxmlformats.org/officeDocument/2006/relationships/hyperlink" Target="http://cseinstitute.org" TargetMode="External"/><Relationship Id="rId5" Type="http://schemas.openxmlformats.org/officeDocument/2006/relationships/hyperlink" Target="http://www.educateandadvocate-paath.com" TargetMode="External"/><Relationship Id="rId6" Type="http://schemas.openxmlformats.org/officeDocument/2006/relationships/hyperlink" Target="http://www.pcadv.org" TargetMode="External"/><Relationship Id="rId7" Type="http://schemas.openxmlformats.org/officeDocument/2006/relationships/hyperlink" Target="http://www.pcar.org" TargetMode="External"/><Relationship Id="rId8" Type="http://schemas.openxmlformats.org/officeDocument/2006/relationships/hyperlink" Target="http://www.pccd.pa.gov/Victim-Services/Pages/default.aspx%23.V1dD62PvHsE" TargetMode="External"/><Relationship Id="rId1" Type="http://schemas.openxmlformats.org/officeDocument/2006/relationships/slideLayout" Target="../slideLayouts/slideLayout2.xml"/><Relationship Id="rId2" Type="http://schemas.openxmlformats.org/officeDocument/2006/relationships/hyperlink" Target="http://www.dhs.pa.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hea.rhodes@law.villanova.edu" TargetMode="External"/><Relationship Id="rId3" Type="http://schemas.openxmlformats.org/officeDocument/2006/relationships/hyperlink" Target="http://www.cseinstitut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ctrTitle"/>
          </p:nvPr>
        </p:nvSpPr>
        <p:spPr>
          <a:xfrm>
            <a:off x="1219200" y="2209800"/>
            <a:ext cx="6762751" cy="1470025"/>
          </a:xfrm>
          <a:prstGeom prst="rect">
            <a:avLst/>
          </a:prstGeom>
        </p:spPr>
        <p:txBody>
          <a:bodyPr/>
          <a:lstStyle/>
          <a:p>
            <a:r>
              <a:rPr lang="en-US" sz="4400" b="1" dirty="0" smtClean="0">
                <a:solidFill>
                  <a:schemeClr val="bg2">
                    <a:lumMod val="50000"/>
                  </a:schemeClr>
                </a:solidFill>
              </a:rPr>
              <a:t/>
            </a:r>
            <a:br>
              <a:rPr lang="en-US" sz="4400" b="1" dirty="0" smtClean="0">
                <a:solidFill>
                  <a:schemeClr val="bg2">
                    <a:lumMod val="50000"/>
                  </a:schemeClr>
                </a:solidFill>
              </a:rPr>
            </a:br>
            <a:r>
              <a:rPr lang="en-US" sz="4400" b="1" dirty="0">
                <a:solidFill>
                  <a:schemeClr val="bg2">
                    <a:lumMod val="50000"/>
                  </a:schemeClr>
                </a:solidFill>
              </a:rPr>
              <a:t/>
            </a:r>
            <a:br>
              <a:rPr lang="en-US" sz="4400" b="1" dirty="0">
                <a:solidFill>
                  <a:schemeClr val="bg2">
                    <a:lumMod val="50000"/>
                  </a:schemeClr>
                </a:solidFill>
              </a:rPr>
            </a:br>
            <a:r>
              <a:rPr lang="en-US" sz="4400" b="1" dirty="0" smtClean="0">
                <a:solidFill>
                  <a:schemeClr val="bg2">
                    <a:lumMod val="50000"/>
                  </a:schemeClr>
                </a:solidFill>
              </a:rPr>
              <a:t/>
            </a:r>
            <a:br>
              <a:rPr lang="en-US" sz="4400" b="1" dirty="0" smtClean="0">
                <a:solidFill>
                  <a:schemeClr val="bg2">
                    <a:lumMod val="50000"/>
                  </a:schemeClr>
                </a:solidFill>
              </a:rPr>
            </a:br>
            <a:r>
              <a:rPr lang="en-US" sz="4400" b="1" dirty="0">
                <a:solidFill>
                  <a:schemeClr val="bg2">
                    <a:lumMod val="50000"/>
                  </a:schemeClr>
                </a:solidFill>
              </a:rPr>
              <a:t/>
            </a:r>
            <a:br>
              <a:rPr lang="en-US" sz="4400" b="1" dirty="0">
                <a:solidFill>
                  <a:schemeClr val="bg2">
                    <a:lumMod val="50000"/>
                  </a:schemeClr>
                </a:solidFill>
              </a:rPr>
            </a:br>
            <a:r>
              <a:rPr sz="4400" b="1" dirty="0" smtClean="0">
                <a:solidFill>
                  <a:schemeClr val="bg2">
                    <a:lumMod val="50000"/>
                  </a:schemeClr>
                </a:solidFill>
              </a:rPr>
              <a:t>Human Trafficking</a:t>
            </a:r>
            <a:r>
              <a:rPr lang="en-US" sz="4400" b="1" dirty="0">
                <a:solidFill>
                  <a:schemeClr val="bg2">
                    <a:lumMod val="50000"/>
                  </a:schemeClr>
                </a:solidFill>
              </a:rPr>
              <a:t>:</a:t>
            </a:r>
            <a:r>
              <a:rPr sz="4400" b="1" dirty="0" smtClean="0">
                <a:solidFill>
                  <a:schemeClr val="bg2">
                    <a:lumMod val="50000"/>
                  </a:schemeClr>
                </a:solidFill>
              </a:rPr>
              <a:t> </a:t>
            </a:r>
            <a:r>
              <a:rPr lang="en-US" sz="4400" b="1" dirty="0">
                <a:solidFill>
                  <a:schemeClr val="bg2">
                    <a:lumMod val="50000"/>
                  </a:schemeClr>
                </a:solidFill>
              </a:rPr>
              <a:t/>
            </a:r>
            <a:br>
              <a:rPr lang="en-US" sz="4400" b="1" dirty="0">
                <a:solidFill>
                  <a:schemeClr val="bg2">
                    <a:lumMod val="50000"/>
                  </a:schemeClr>
                </a:solidFill>
              </a:rPr>
            </a:br>
            <a:r>
              <a:rPr lang="en-US" sz="4400" b="1" dirty="0" smtClean="0">
                <a:solidFill>
                  <a:schemeClr val="bg2">
                    <a:lumMod val="50000"/>
                  </a:schemeClr>
                </a:solidFill>
              </a:rPr>
              <a:t>The Legal Perspective</a:t>
            </a:r>
            <a:endParaRPr sz="4400" b="1" dirty="0">
              <a:solidFill>
                <a:schemeClr val="bg2">
                  <a:lumMod val="50000"/>
                </a:schemeClr>
              </a:solidFill>
            </a:endParaRPr>
          </a:p>
        </p:txBody>
      </p:sp>
      <p:sp>
        <p:nvSpPr>
          <p:cNvPr id="178" name="Shape 178"/>
          <p:cNvSpPr>
            <a:spLocks noGrp="1"/>
          </p:cNvSpPr>
          <p:nvPr>
            <p:ph type="subTitle" idx="1"/>
          </p:nvPr>
        </p:nvSpPr>
        <p:spPr>
          <a:xfrm>
            <a:off x="1320010" y="3966880"/>
            <a:ext cx="7061990" cy="1900519"/>
          </a:xfrm>
          <a:prstGeom prst="rect">
            <a:avLst/>
          </a:prstGeom>
        </p:spPr>
        <p:txBody>
          <a:bodyPr>
            <a:normAutofit lnSpcReduction="10000"/>
          </a:bodyPr>
          <a:lstStyle/>
          <a:p>
            <a:pPr algn="r"/>
            <a:endParaRPr lang="en-US" dirty="0" smtClean="0">
              <a:solidFill>
                <a:schemeClr val="tx1"/>
              </a:solidFill>
            </a:endParaRPr>
          </a:p>
          <a:p>
            <a:pPr algn="r"/>
            <a:endParaRPr lang="en-US" dirty="0">
              <a:solidFill>
                <a:schemeClr val="tx1"/>
              </a:solidFill>
            </a:endParaRPr>
          </a:p>
          <a:p>
            <a:pPr algn="r"/>
            <a:r>
              <a:rPr dirty="0" smtClean="0">
                <a:solidFill>
                  <a:schemeClr val="tx1"/>
                </a:solidFill>
              </a:rPr>
              <a:t>Presented </a:t>
            </a:r>
            <a:r>
              <a:rPr dirty="0">
                <a:solidFill>
                  <a:schemeClr val="tx1"/>
                </a:solidFill>
              </a:rPr>
              <a:t>by Shea Rhodes, Esq.</a:t>
            </a:r>
          </a:p>
          <a:p>
            <a:pPr algn="r"/>
            <a:r>
              <a:rPr dirty="0">
                <a:solidFill>
                  <a:schemeClr val="tx1"/>
                </a:solidFill>
              </a:rPr>
              <a:t>Director </a:t>
            </a:r>
            <a:r>
              <a:rPr lang="en-US" dirty="0" smtClean="0">
                <a:solidFill>
                  <a:schemeClr val="tx1"/>
                </a:solidFill>
              </a:rPr>
              <a:t>and Co-Founder</a:t>
            </a:r>
          </a:p>
          <a:p>
            <a:pPr algn="r"/>
            <a:r>
              <a:rPr lang="en-US" dirty="0">
                <a:solidFill>
                  <a:schemeClr val="tx1"/>
                </a:solidFill>
              </a:rPr>
              <a:t>T</a:t>
            </a:r>
            <a:r>
              <a:rPr dirty="0" smtClean="0">
                <a:solidFill>
                  <a:schemeClr val="tx1"/>
                </a:solidFill>
              </a:rPr>
              <a:t>he Institute </a:t>
            </a:r>
            <a:r>
              <a:rPr dirty="0">
                <a:solidFill>
                  <a:schemeClr val="tx1"/>
                </a:solidFill>
              </a:rPr>
              <a:t>to Address Commercial Sexual </a:t>
            </a:r>
            <a:r>
              <a:rPr dirty="0" smtClean="0">
                <a:solidFill>
                  <a:schemeClr val="tx1"/>
                </a:solidFill>
              </a:rPr>
              <a:t>Exploitation</a:t>
            </a:r>
            <a:endParaRPr lang="en-US" dirty="0" smtClean="0">
              <a:solidFill>
                <a:schemeClr val="tx1"/>
              </a:solidFill>
            </a:endParaRPr>
          </a:p>
          <a:p>
            <a:pPr algn="r"/>
            <a:r>
              <a:rPr lang="en-US" dirty="0" smtClean="0">
                <a:solidFill>
                  <a:schemeClr val="tx1"/>
                </a:solidFill>
              </a:rPr>
              <a:t>Villanova </a:t>
            </a:r>
            <a:r>
              <a:rPr lang="en-US" dirty="0">
                <a:solidFill>
                  <a:schemeClr val="tx1"/>
                </a:solidFill>
              </a:rPr>
              <a:t>University Charles </a:t>
            </a:r>
            <a:r>
              <a:rPr lang="en-US" dirty="0" err="1">
                <a:solidFill>
                  <a:schemeClr val="tx1"/>
                </a:solidFill>
              </a:rPr>
              <a:t>Widger</a:t>
            </a:r>
            <a:r>
              <a:rPr lang="en-US" dirty="0">
                <a:solidFill>
                  <a:schemeClr val="tx1"/>
                </a:solidFill>
              </a:rPr>
              <a:t> School of Law </a:t>
            </a:r>
            <a:endParaRPr dirty="0">
              <a:solidFill>
                <a:schemeClr val="tx1"/>
              </a:solidFill>
            </a:endParaRPr>
          </a:p>
        </p:txBody>
      </p:sp>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34566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828800"/>
            <a:ext cx="5791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962400"/>
            <a:ext cx="57912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86796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2057400"/>
            <a:ext cx="57435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886200"/>
            <a:ext cx="57816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0967" name="Rectangle 7"/>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99241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828800"/>
            <a:ext cx="57150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733800"/>
            <a:ext cx="57150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991" name="Rectangle 7"/>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80113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905000"/>
            <a:ext cx="5791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657600"/>
            <a:ext cx="5791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39741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2057400"/>
            <a:ext cx="60198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7800" y="3886200"/>
            <a:ext cx="60198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9" name="Rectangle 7"/>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61569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828800"/>
            <a:ext cx="5715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657600"/>
            <a:ext cx="57150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5063" name="Rectangle 7"/>
          <p:cNvSpPr>
            <a:spLocks noChangeArrowheads="1"/>
          </p:cNvSpPr>
          <p:nvPr/>
        </p:nvSpPr>
        <p:spPr bwMode="auto">
          <a:xfrm>
            <a:off x="0" y="174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74191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9200" y="1371600"/>
            <a:ext cx="6943259" cy="4819852"/>
          </a:xfrm>
          <a:prstGeom prst="rect">
            <a:avLst/>
          </a:prstGeom>
        </p:spPr>
      </p:pic>
      <p:sp>
        <p:nvSpPr>
          <p:cNvPr id="6" name="TextBox 5"/>
          <p:cNvSpPr txBox="1"/>
          <p:nvPr/>
        </p:nvSpPr>
        <p:spPr>
          <a:xfrm>
            <a:off x="1143000" y="152400"/>
            <a:ext cx="6874933" cy="1169551"/>
          </a:xfrm>
          <a:prstGeom prst="rect">
            <a:avLst/>
          </a:prstGeom>
          <a:noFill/>
        </p:spPr>
        <p:txBody>
          <a:bodyPr wrap="square" rtlCol="0">
            <a:spAutoFit/>
          </a:bodyPr>
          <a:lstStyle/>
          <a:p>
            <a:pPr algn="ctr"/>
            <a:r>
              <a:rPr lang="en-US" sz="3500" b="1" dirty="0" smtClean="0">
                <a:solidFill>
                  <a:schemeClr val="bg2">
                    <a:lumMod val="50000"/>
                  </a:schemeClr>
                </a:solidFill>
                <a:latin typeface="Helvetica"/>
                <a:cs typeface="Helvetica"/>
              </a:rPr>
              <a:t>Detective Arrested in Denver </a:t>
            </a:r>
          </a:p>
          <a:p>
            <a:pPr algn="ctr"/>
            <a:r>
              <a:rPr lang="en-US" sz="3500" b="1" dirty="0" smtClean="0">
                <a:solidFill>
                  <a:schemeClr val="bg2">
                    <a:lumMod val="50000"/>
                  </a:schemeClr>
                </a:solidFill>
                <a:latin typeface="Helvetica"/>
                <a:cs typeface="Helvetica"/>
              </a:rPr>
              <a:t>“With Pants Down”</a:t>
            </a:r>
            <a:endParaRPr lang="en-US" sz="3500" b="1" dirty="0">
              <a:solidFill>
                <a:schemeClr val="bg2">
                  <a:lumMod val="50000"/>
                </a:schemeClr>
              </a:solidFill>
              <a:latin typeface="Helvetica"/>
              <a:cs typeface="Helvetica"/>
            </a:endParaRPr>
          </a:p>
        </p:txBody>
      </p:sp>
      <p:sp>
        <p:nvSpPr>
          <p:cNvPr id="7"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498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2">
                    <a:lumMod val="50000"/>
                  </a:schemeClr>
                </a:solidFill>
                <a:latin typeface="Helvetica" panose="020B0604020202020204" pitchFamily="34" charset="0"/>
                <a:cs typeface="Helvetica" panose="020B0604020202020204" pitchFamily="34" charset="0"/>
              </a:rPr>
              <a:t>Who Are the Victims?</a:t>
            </a:r>
            <a:endParaRPr lang="en-US" sz="4800" b="1" dirty="0">
              <a:solidFill>
                <a:schemeClr val="bg2">
                  <a:lumMod val="50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i="1" dirty="0" smtClean="0">
              <a:latin typeface="Helvetica" panose="020B0604020202020204" pitchFamily="34" charset="0"/>
              <a:cs typeface="Helvetica" panose="020B0604020202020204" pitchFamily="34" charset="0"/>
            </a:endParaRPr>
          </a:p>
          <a:p>
            <a:pPr marL="0" indent="0" algn="ctr">
              <a:buNone/>
            </a:pPr>
            <a:endParaRPr lang="en-US" sz="3600" i="1" dirty="0" smtClean="0">
              <a:latin typeface="Helvetica" panose="020B0604020202020204" pitchFamily="34" charset="0"/>
              <a:cs typeface="Helvetica" panose="020B0604020202020204" pitchFamily="34" charset="0"/>
            </a:endParaRPr>
          </a:p>
          <a:p>
            <a:pPr marL="0" indent="0" algn="ctr">
              <a:buNone/>
            </a:pPr>
            <a:r>
              <a:rPr lang="en-US" sz="3600" i="1" dirty="0" smtClean="0">
                <a:latin typeface="Helvetica" panose="020B0604020202020204" pitchFamily="34" charset="0"/>
                <a:cs typeface="Helvetica" panose="020B0604020202020204" pitchFamily="34" charset="0"/>
              </a:rPr>
              <a:t>Anyone who has a vulnerability and can be exploited </a:t>
            </a:r>
            <a:endParaRPr lang="en-US" sz="3600" i="1" dirty="0">
              <a:latin typeface="Helvetica" panose="020B0604020202020204" pitchFamily="34" charset="0"/>
              <a:cs typeface="Helvetica" panose="020B0604020202020204" pitchFamily="34" charset="0"/>
            </a:endParaRPr>
          </a:p>
        </p:txBody>
      </p:sp>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8233453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466C5"/>
                </a:solidFill>
                <a:latin typeface="Helvetica"/>
                <a:cs typeface="Helvetica"/>
              </a:rPr>
              <a:t>Do you know the signs?</a:t>
            </a:r>
            <a:endParaRPr lang="en-US" b="1" dirty="0">
              <a:solidFill>
                <a:srgbClr val="1466C5"/>
              </a:solidFill>
              <a:latin typeface="Helvetica"/>
              <a:cs typeface="Helvetica"/>
            </a:endParaRPr>
          </a:p>
        </p:txBody>
      </p:sp>
      <p:sp>
        <p:nvSpPr>
          <p:cNvPr id="3" name="Content Placeholder 2"/>
          <p:cNvSpPr>
            <a:spLocks noGrp="1"/>
          </p:cNvSpPr>
          <p:nvPr>
            <p:ph idx="1"/>
          </p:nvPr>
        </p:nvSpPr>
        <p:spPr>
          <a:xfrm>
            <a:off x="533400" y="1371600"/>
            <a:ext cx="8229600" cy="4068763"/>
          </a:xfrm>
        </p:spPr>
        <p:txBody>
          <a:bodyPr/>
          <a:lstStyle/>
          <a:p>
            <a:pPr marL="0" indent="0" algn="ctr">
              <a:buNone/>
            </a:pPr>
            <a:endParaRPr lang="en-US" dirty="0" smtClean="0"/>
          </a:p>
          <a:p>
            <a:pPr marL="0" indent="0" algn="ctr">
              <a:buNone/>
            </a:pPr>
            <a:r>
              <a:rPr lang="en-US" dirty="0" smtClean="0"/>
              <a:t>Victims rarely self identify as victims</a:t>
            </a:r>
          </a:p>
          <a:p>
            <a:pPr marL="0" indent="0" algn="ctr">
              <a:buNone/>
            </a:pPr>
            <a:endParaRPr lang="en-US" dirty="0" smtClean="0"/>
          </a:p>
          <a:p>
            <a:pPr marL="0" indent="0" algn="ctr">
              <a:buNone/>
            </a:pPr>
            <a:r>
              <a:rPr lang="en-US" dirty="0" smtClean="0"/>
              <a:t>Traffickers use of control causes can make victims reluctant to escape due to fear and dependency</a:t>
            </a:r>
            <a:endParaRPr lang="en-US" dirty="0"/>
          </a:p>
        </p:txBody>
      </p:sp>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41799878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latin typeface="Helvetica" panose="020B0604020202020204" pitchFamily="34" charset="0"/>
                <a:cs typeface="Helvetica" panose="020B0604020202020204" pitchFamily="34" charset="0"/>
              </a:rPr>
              <a:t>Characteristics of Potential Victims:</a:t>
            </a:r>
            <a:endParaRPr lang="en-US" b="1" dirty="0">
              <a:solidFill>
                <a:schemeClr val="bg2">
                  <a:lumMod val="50000"/>
                </a:schemeClr>
              </a:solidFill>
              <a:latin typeface="Helvetica" panose="020B0604020202020204" pitchFamily="34" charset="0"/>
              <a:cs typeface="Helvetica" panose="020B0604020202020204" pitchFamily="34" charset="0"/>
            </a:endParaRPr>
          </a:p>
        </p:txBody>
      </p:sp>
      <p:sp>
        <p:nvSpPr>
          <p:cNvPr id="4" name="Rectangle 3"/>
          <p:cNvSpPr/>
          <p:nvPr/>
        </p:nvSpPr>
        <p:spPr>
          <a:xfrm>
            <a:off x="685800" y="1800285"/>
            <a:ext cx="7848600" cy="4524315"/>
          </a:xfrm>
          <a:prstGeom prst="rect">
            <a:avLst/>
          </a:prstGeom>
        </p:spPr>
        <p:txBody>
          <a:bodyPr wrap="square">
            <a:spAutoFit/>
          </a:bodyPr>
          <a:lstStyle/>
          <a:p>
            <a:pPr algn="ctr"/>
            <a:r>
              <a:rPr lang="en-US" sz="3600" dirty="0">
                <a:latin typeface="Helvetica" panose="020B0604020202020204" pitchFamily="34" charset="0"/>
                <a:cs typeface="Helvetica" panose="020B0604020202020204" pitchFamily="34" charset="0"/>
              </a:rPr>
              <a:t>Broken Homes</a:t>
            </a:r>
          </a:p>
          <a:p>
            <a:pPr algn="ctr"/>
            <a:r>
              <a:rPr lang="en-US" sz="3600" dirty="0" smtClean="0">
                <a:latin typeface="Helvetica" panose="020B0604020202020204" pitchFamily="34" charset="0"/>
                <a:cs typeface="Helvetica" panose="020B0604020202020204" pitchFamily="34" charset="0"/>
              </a:rPr>
              <a:t>Abused</a:t>
            </a:r>
            <a:endParaRPr lang="en-US" sz="3600" dirty="0">
              <a:latin typeface="Helvetica" panose="020B0604020202020204" pitchFamily="34" charset="0"/>
              <a:cs typeface="Helvetica" panose="020B0604020202020204" pitchFamily="34" charset="0"/>
            </a:endParaRPr>
          </a:p>
          <a:p>
            <a:pPr algn="ctr"/>
            <a:r>
              <a:rPr lang="en-US" sz="3600" dirty="0">
                <a:latin typeface="Helvetica" panose="020B0604020202020204" pitchFamily="34" charset="0"/>
                <a:cs typeface="Helvetica" panose="020B0604020202020204" pitchFamily="34" charset="0"/>
              </a:rPr>
              <a:t>Unpopular</a:t>
            </a:r>
          </a:p>
          <a:p>
            <a:pPr algn="ctr"/>
            <a:r>
              <a:rPr lang="en-US" sz="3600" dirty="0">
                <a:latin typeface="Helvetica" panose="020B0604020202020204" pitchFamily="34" charset="0"/>
                <a:cs typeface="Helvetica" panose="020B0604020202020204" pitchFamily="34" charset="0"/>
              </a:rPr>
              <a:t>Substance </a:t>
            </a:r>
            <a:r>
              <a:rPr lang="en-US" sz="3600" dirty="0" smtClean="0">
                <a:latin typeface="Helvetica" panose="020B0604020202020204" pitchFamily="34" charset="0"/>
                <a:cs typeface="Helvetica" panose="020B0604020202020204" pitchFamily="34" charset="0"/>
              </a:rPr>
              <a:t>Abusers</a:t>
            </a:r>
          </a:p>
          <a:p>
            <a:pPr algn="ctr"/>
            <a:r>
              <a:rPr lang="en-US" sz="3600" dirty="0" smtClean="0">
                <a:latin typeface="Helvetica" panose="020B0604020202020204" pitchFamily="34" charset="0"/>
                <a:cs typeface="Helvetica" panose="020B0604020202020204" pitchFamily="34" charset="0"/>
              </a:rPr>
              <a:t>Runaways</a:t>
            </a:r>
            <a:endParaRPr lang="en-US" sz="3600" dirty="0">
              <a:latin typeface="Helvetica" panose="020B0604020202020204" pitchFamily="34" charset="0"/>
              <a:cs typeface="Helvetica" panose="020B0604020202020204" pitchFamily="34" charset="0"/>
            </a:endParaRPr>
          </a:p>
          <a:p>
            <a:pPr algn="ctr"/>
            <a:r>
              <a:rPr lang="en-US" sz="3600" dirty="0">
                <a:latin typeface="Helvetica" panose="020B0604020202020204" pitchFamily="34" charset="0"/>
                <a:cs typeface="Helvetica" panose="020B0604020202020204" pitchFamily="34" charset="0"/>
              </a:rPr>
              <a:t>Dreamers </a:t>
            </a:r>
          </a:p>
          <a:p>
            <a:pPr algn="ctr"/>
            <a:r>
              <a:rPr lang="en-US" sz="3600" dirty="0" smtClean="0">
                <a:latin typeface="Helvetica" panose="020B0604020202020204" pitchFamily="34" charset="0"/>
                <a:cs typeface="Helvetica" panose="020B0604020202020204" pitchFamily="34" charset="0"/>
              </a:rPr>
              <a:t>Developmentally Disabled</a:t>
            </a:r>
            <a:endParaRPr lang="en-US" sz="3600" dirty="0">
              <a:latin typeface="Helvetica" panose="020B0604020202020204" pitchFamily="34" charset="0"/>
              <a:cs typeface="Helvetica" panose="020B0604020202020204" pitchFamily="34" charset="0"/>
            </a:endParaRPr>
          </a:p>
          <a:p>
            <a:pPr algn="ctr"/>
            <a:r>
              <a:rPr lang="en-US" sz="3600" dirty="0">
                <a:latin typeface="Helvetica" panose="020B0604020202020204" pitchFamily="34" charset="0"/>
                <a:cs typeface="Helvetica" panose="020B0604020202020204" pitchFamily="34" charset="0"/>
              </a:rPr>
              <a:t>No English or </a:t>
            </a:r>
            <a:r>
              <a:rPr lang="en-US" sz="3600" dirty="0" smtClean="0">
                <a:latin typeface="Helvetica" panose="020B0604020202020204" pitchFamily="34" charset="0"/>
                <a:cs typeface="Helvetica" panose="020B0604020202020204" pitchFamily="34" charset="0"/>
              </a:rPr>
              <a:t>ESL Skills</a:t>
            </a:r>
            <a:endParaRPr lang="en-US" sz="3600" dirty="0">
              <a:latin typeface="Helvetica" panose="020B0604020202020204" pitchFamily="34" charset="0"/>
              <a:cs typeface="Helvetica" panose="020B0604020202020204" pitchFamily="34" charset="0"/>
            </a:endParaRPr>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619785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762000"/>
            <a:ext cx="8915400" cy="1470025"/>
          </a:xfrm>
        </p:spPr>
        <p:txBody>
          <a:bodyPr>
            <a:noAutofit/>
          </a:bodyPr>
          <a:lstStyle/>
          <a:p>
            <a:r>
              <a:rPr lang="en-US" sz="4800" b="1" dirty="0" smtClean="0">
                <a:solidFill>
                  <a:schemeClr val="bg2">
                    <a:lumMod val="50000"/>
                  </a:schemeClr>
                </a:solidFill>
                <a:latin typeface="Helvetica" panose="020B0604020202020204" pitchFamily="34" charset="0"/>
                <a:cs typeface="Helvetica" panose="020B0604020202020204" pitchFamily="34" charset="0"/>
              </a:rPr>
              <a:t>Human Trafficking</a:t>
            </a:r>
            <a:endParaRPr lang="en-US" sz="4800" b="1" dirty="0">
              <a:solidFill>
                <a:schemeClr val="bg2">
                  <a:lumMod val="50000"/>
                </a:schemeClr>
              </a:solidFill>
              <a:latin typeface="Helvetica" panose="020B0604020202020204" pitchFamily="34" charset="0"/>
              <a:cs typeface="Helvetica" panose="020B0604020202020204" pitchFamily="34" charset="0"/>
            </a:endParaRPr>
          </a:p>
        </p:txBody>
      </p:sp>
      <p:sp>
        <p:nvSpPr>
          <p:cNvPr id="4" name="TextBox 3"/>
          <p:cNvSpPr txBox="1"/>
          <p:nvPr/>
        </p:nvSpPr>
        <p:spPr>
          <a:xfrm>
            <a:off x="1600200" y="2514600"/>
            <a:ext cx="6096000" cy="2308324"/>
          </a:xfrm>
          <a:prstGeom prst="rect">
            <a:avLst/>
          </a:prstGeom>
          <a:solidFill>
            <a:schemeClr val="tx1"/>
          </a:solidFill>
          <a:ln w="76200">
            <a:solidFill>
              <a:schemeClr val="bg1">
                <a:lumMod val="95000"/>
                <a:lumOff val="5000"/>
              </a:schemeClr>
            </a:solidFill>
          </a:ln>
        </p:spPr>
        <p:txBody>
          <a:bodyPr wrap="square" rtlCol="0">
            <a:spAutoFit/>
          </a:bodyPr>
          <a:lstStyle/>
          <a:p>
            <a:pPr algn="ctr"/>
            <a:r>
              <a:rPr lang="en-US" sz="2000" dirty="0"/>
              <a:t> </a:t>
            </a:r>
            <a:r>
              <a:rPr lang="en-US" sz="3600" dirty="0" smtClean="0">
                <a:solidFill>
                  <a:schemeClr val="bg1"/>
                </a:solidFill>
              </a:rPr>
              <a:t>The illegal trade of human beings for the purpose of </a:t>
            </a:r>
            <a:r>
              <a:rPr lang="en-US" sz="3600" b="1" u="sng" dirty="0" smtClean="0">
                <a:solidFill>
                  <a:srgbClr val="1466C5"/>
                </a:solidFill>
              </a:rPr>
              <a:t>sexual exploitation </a:t>
            </a:r>
            <a:r>
              <a:rPr lang="en-US" sz="3600" dirty="0" smtClean="0">
                <a:solidFill>
                  <a:schemeClr val="bg1"/>
                </a:solidFill>
              </a:rPr>
              <a:t>or</a:t>
            </a:r>
            <a:r>
              <a:rPr lang="en-US" sz="3600" dirty="0" smtClean="0"/>
              <a:t> </a:t>
            </a:r>
            <a:r>
              <a:rPr lang="en-US" sz="3600" b="1" u="sng" dirty="0" smtClean="0">
                <a:solidFill>
                  <a:srgbClr val="1466C5"/>
                </a:solidFill>
              </a:rPr>
              <a:t>forced labor</a:t>
            </a:r>
            <a:endParaRPr lang="en-US" sz="3600" b="1" u="sng" dirty="0">
              <a:solidFill>
                <a:srgbClr val="1466C5"/>
              </a:solidFill>
            </a:endParaRPr>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416295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50000"/>
                  </a:schemeClr>
                </a:solidFill>
                <a:latin typeface="Helvetica"/>
                <a:cs typeface="Helvetica"/>
              </a:rPr>
              <a:t>Youth Risk Factors for CSE </a:t>
            </a:r>
            <a:endParaRPr lang="en-US" b="1" dirty="0">
              <a:solidFill>
                <a:schemeClr val="bg2">
                  <a:lumMod val="50000"/>
                </a:schemeClr>
              </a:solidFill>
              <a:latin typeface="Helvetica"/>
              <a:cs typeface="Helvetica"/>
            </a:endParaRPr>
          </a:p>
        </p:txBody>
      </p:sp>
      <p:sp>
        <p:nvSpPr>
          <p:cNvPr id="3" name="Content Placeholder 2"/>
          <p:cNvSpPr>
            <a:spLocks noGrp="1"/>
          </p:cNvSpPr>
          <p:nvPr>
            <p:ph idx="1"/>
          </p:nvPr>
        </p:nvSpPr>
        <p:spPr/>
        <p:txBody>
          <a:bodyPr/>
          <a:lstStyle/>
          <a:p>
            <a:r>
              <a:rPr lang="en-US" dirty="0" smtClean="0"/>
              <a:t>Runs away three or more times </a:t>
            </a:r>
          </a:p>
          <a:p>
            <a:r>
              <a:rPr lang="en-US" dirty="0" smtClean="0"/>
              <a:t>Lack of family stability or no “father figure” </a:t>
            </a:r>
          </a:p>
          <a:p>
            <a:r>
              <a:rPr lang="en-US" dirty="0" smtClean="0"/>
              <a:t>Prior involvement with DHS or Children and Youth, possibly an open case </a:t>
            </a:r>
          </a:p>
          <a:p>
            <a:r>
              <a:rPr lang="en-US" dirty="0" smtClean="0"/>
              <a:t>Prior sexual abuse </a:t>
            </a:r>
          </a:p>
          <a:p>
            <a:r>
              <a:rPr lang="en-US" dirty="0" smtClean="0"/>
              <a:t>Hyper sexualized behavior, unhealthy relationships</a:t>
            </a:r>
          </a:p>
          <a:p>
            <a:r>
              <a:rPr lang="en-US" dirty="0" smtClean="0"/>
              <a:t>Addicted to or using drugs </a:t>
            </a: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291920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1466C5"/>
                </a:solidFill>
                <a:latin typeface="Helvetica"/>
                <a:cs typeface="Helvetica"/>
              </a:rPr>
              <a:t>Conditioning a Victim </a:t>
            </a:r>
            <a:endParaRPr lang="en-US" b="1" dirty="0">
              <a:solidFill>
                <a:srgbClr val="1466C5"/>
              </a:solidFill>
              <a:latin typeface="Helvetica"/>
              <a:cs typeface="Helvetica"/>
            </a:endParaRPr>
          </a:p>
        </p:txBody>
      </p:sp>
      <p:sp>
        <p:nvSpPr>
          <p:cNvPr id="3" name="Content Placeholder 2"/>
          <p:cNvSpPr>
            <a:spLocks noGrp="1"/>
          </p:cNvSpPr>
          <p:nvPr>
            <p:ph sz="half" idx="1"/>
          </p:nvPr>
        </p:nvSpPr>
        <p:spPr/>
        <p:txBody>
          <a:bodyPr/>
          <a:lstStyle/>
          <a:p>
            <a:r>
              <a:rPr lang="en-US" dirty="0" smtClean="0"/>
              <a:t>Starvation</a:t>
            </a:r>
          </a:p>
          <a:p>
            <a:r>
              <a:rPr lang="en-US" dirty="0" smtClean="0"/>
              <a:t>Confinement</a:t>
            </a:r>
          </a:p>
          <a:p>
            <a:r>
              <a:rPr lang="en-US" dirty="0" smtClean="0"/>
              <a:t>Isolation</a:t>
            </a:r>
          </a:p>
          <a:p>
            <a:r>
              <a:rPr lang="en-US" dirty="0" smtClean="0"/>
              <a:t>Physical abuse </a:t>
            </a:r>
          </a:p>
          <a:p>
            <a:r>
              <a:rPr lang="en-US" dirty="0" smtClean="0"/>
              <a:t>Torture</a:t>
            </a:r>
          </a:p>
          <a:p>
            <a:r>
              <a:rPr lang="en-US" dirty="0" smtClean="0"/>
              <a:t>Rape </a:t>
            </a:r>
          </a:p>
          <a:p>
            <a:r>
              <a:rPr lang="en-US" dirty="0" smtClean="0"/>
              <a:t>Threats of violence to victim’s family members </a:t>
            </a:r>
            <a:endParaRPr lang="en-US" dirty="0"/>
          </a:p>
        </p:txBody>
      </p:sp>
      <p:sp>
        <p:nvSpPr>
          <p:cNvPr id="4" name="Content Placeholder 3"/>
          <p:cNvSpPr>
            <a:spLocks noGrp="1"/>
          </p:cNvSpPr>
          <p:nvPr>
            <p:ph sz="half" idx="2"/>
          </p:nvPr>
        </p:nvSpPr>
        <p:spPr/>
        <p:txBody>
          <a:bodyPr/>
          <a:lstStyle/>
          <a:p>
            <a:r>
              <a:rPr lang="en-US" dirty="0" smtClean="0"/>
              <a:t>Denial of medical care or medications </a:t>
            </a:r>
          </a:p>
          <a:p>
            <a:r>
              <a:rPr lang="en-US" dirty="0" smtClean="0"/>
              <a:t>Perceived inability to escape</a:t>
            </a:r>
          </a:p>
          <a:p>
            <a:r>
              <a:rPr lang="en-US" dirty="0" smtClean="0"/>
              <a:t>Forced to give up custody of her children </a:t>
            </a:r>
          </a:p>
          <a:p>
            <a:r>
              <a:rPr lang="en-US" dirty="0" smtClean="0"/>
              <a:t>Forced to participate in acts of violence against other victims </a:t>
            </a:r>
          </a:p>
          <a:p>
            <a:r>
              <a:rPr lang="en-US" dirty="0" smtClean="0"/>
              <a:t>Humiliation </a:t>
            </a: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47958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1466C5"/>
                </a:solidFill>
                <a:latin typeface="Helvetica"/>
                <a:cs typeface="Helvetica"/>
              </a:rPr>
              <a:t>Effects of Victimization </a:t>
            </a:r>
            <a:endParaRPr lang="en-US" b="1" dirty="0">
              <a:solidFill>
                <a:srgbClr val="1466C5"/>
              </a:solidFill>
              <a:latin typeface="Helvetica"/>
              <a:cs typeface="Helvetica"/>
            </a:endParaRPr>
          </a:p>
        </p:txBody>
      </p:sp>
      <p:sp>
        <p:nvSpPr>
          <p:cNvPr id="3" name="Content Placeholder 2"/>
          <p:cNvSpPr>
            <a:spLocks noGrp="1"/>
          </p:cNvSpPr>
          <p:nvPr>
            <p:ph idx="1"/>
          </p:nvPr>
        </p:nvSpPr>
        <p:spPr/>
        <p:txBody>
          <a:bodyPr/>
          <a:lstStyle/>
          <a:p>
            <a:r>
              <a:rPr lang="en-US" dirty="0" smtClean="0"/>
              <a:t>The American Journal of Epidemiology found that the leading causes of death among one cohort of prostituted women in America were: </a:t>
            </a:r>
          </a:p>
          <a:p>
            <a:pPr marL="739775" lvl="1" indent="-457200">
              <a:buAutoNum type="arabicPeriod"/>
            </a:pPr>
            <a:r>
              <a:rPr lang="en-US" dirty="0" smtClean="0"/>
              <a:t>Homicide</a:t>
            </a:r>
          </a:p>
          <a:p>
            <a:pPr marL="739775" lvl="1" indent="-457200">
              <a:buAutoNum type="arabicPeriod"/>
            </a:pPr>
            <a:r>
              <a:rPr lang="en-US" dirty="0" smtClean="0"/>
              <a:t>Drug Use </a:t>
            </a:r>
          </a:p>
          <a:p>
            <a:pPr marL="0" indent="-12700">
              <a:buNone/>
            </a:pPr>
            <a:r>
              <a:rPr lang="en-US" dirty="0" smtClean="0"/>
              <a:t>“To our knowledge, no population of women studies previously has had a crude mortality rate, standardized mortality ratio, or percentage of deaths due to murder even approximating [prostituted persons]”. </a:t>
            </a:r>
          </a:p>
        </p:txBody>
      </p:sp>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232892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955956"/>
          </a:xfrm>
        </p:spPr>
        <p:txBody>
          <a:bodyPr/>
          <a:lstStyle/>
          <a:p>
            <a:r>
              <a:rPr lang="en-US" b="1" dirty="0" smtClean="0">
                <a:solidFill>
                  <a:schemeClr val="bg2">
                    <a:lumMod val="50000"/>
                  </a:schemeClr>
                </a:solidFill>
                <a:latin typeface="Helvetica"/>
                <a:cs typeface="Helvetica"/>
              </a:rPr>
              <a:t>Do you know the signs?</a:t>
            </a:r>
            <a:endParaRPr lang="en-US" b="1" dirty="0">
              <a:solidFill>
                <a:schemeClr val="bg2">
                  <a:lumMod val="50000"/>
                </a:schemeClr>
              </a:solidFill>
              <a:latin typeface="Helvetica"/>
              <a:cs typeface="Helvetica"/>
            </a:endParaRPr>
          </a:p>
        </p:txBody>
      </p:sp>
      <p:sp>
        <p:nvSpPr>
          <p:cNvPr id="3" name="Content Placeholder 2"/>
          <p:cNvSpPr>
            <a:spLocks noGrp="1"/>
          </p:cNvSpPr>
          <p:nvPr>
            <p:ph idx="1"/>
          </p:nvPr>
        </p:nvSpPr>
        <p:spPr>
          <a:xfrm>
            <a:off x="399933" y="2514600"/>
            <a:ext cx="8229600" cy="4068763"/>
          </a:xfrm>
        </p:spPr>
        <p:txBody>
          <a:bodyPr>
            <a:normAutofit fontScale="92500" lnSpcReduction="20000"/>
          </a:bodyPr>
          <a:lstStyle/>
          <a:p>
            <a:pPr marL="0" indent="0">
              <a:buNone/>
            </a:pPr>
            <a:r>
              <a:rPr lang="en-US" b="1" dirty="0" smtClean="0"/>
              <a:t>LABOR OR SERVICE INDICATORS</a:t>
            </a:r>
          </a:p>
          <a:p>
            <a:pPr marL="0" indent="0">
              <a:buNone/>
            </a:pPr>
            <a:r>
              <a:rPr lang="en-US" dirty="0" smtClean="0"/>
              <a:t>Was the person recruited for one purpose and forced to engage in some other job?</a:t>
            </a:r>
          </a:p>
          <a:p>
            <a:pPr marL="0" indent="0">
              <a:buNone/>
            </a:pPr>
            <a:r>
              <a:rPr lang="en-US" dirty="0" smtClean="0"/>
              <a:t>Is the person’s salary being garnished to pay off alleged debts?</a:t>
            </a:r>
          </a:p>
          <a:p>
            <a:pPr marL="0" indent="0">
              <a:buNone/>
            </a:pPr>
            <a:r>
              <a:rPr lang="en-US" dirty="0" smtClean="0"/>
              <a:t>Was the person forced to do sexual acts?</a:t>
            </a:r>
          </a:p>
          <a:p>
            <a:pPr marL="0" indent="0">
              <a:buNone/>
            </a:pPr>
            <a:r>
              <a:rPr lang="en-US" dirty="0" smtClean="0"/>
              <a:t>Does the person work excessively long or unusual hours?</a:t>
            </a:r>
          </a:p>
          <a:p>
            <a:pPr marL="0" indent="0">
              <a:buNone/>
            </a:pPr>
            <a:r>
              <a:rPr lang="en-US" dirty="0" smtClean="0"/>
              <a:t>Is the person inadequately dressed for the situation or work they do?</a:t>
            </a:r>
          </a:p>
        </p:txBody>
      </p:sp>
      <p:sp>
        <p:nvSpPr>
          <p:cNvPr id="6" name="Flowchart: Data 5"/>
          <p:cNvSpPr/>
          <p:nvPr/>
        </p:nvSpPr>
        <p:spPr>
          <a:xfrm>
            <a:off x="3505200" y="1143000"/>
            <a:ext cx="2171466" cy="923330"/>
          </a:xfrm>
          <a:prstGeom prst="flowChartInputOutpu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Ask</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4050311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933" y="1981200"/>
            <a:ext cx="8229600" cy="4602163"/>
          </a:xfrm>
        </p:spPr>
        <p:txBody>
          <a:bodyPr>
            <a:normAutofit fontScale="62500" lnSpcReduction="20000"/>
          </a:bodyPr>
          <a:lstStyle/>
          <a:p>
            <a:pPr marL="0" indent="0">
              <a:buNone/>
            </a:pPr>
            <a:r>
              <a:rPr lang="en-US" b="1" dirty="0" smtClean="0"/>
              <a:t>CONTROL INDICATORS</a:t>
            </a:r>
          </a:p>
          <a:p>
            <a:pPr marL="0" indent="0">
              <a:buNone/>
            </a:pPr>
            <a:r>
              <a:rPr lang="en-US" dirty="0" smtClean="0"/>
              <a:t>Is the person in possession of her identification and travel documents? If not, who is?</a:t>
            </a:r>
          </a:p>
          <a:p>
            <a:pPr marL="0" indent="0">
              <a:buNone/>
            </a:pPr>
            <a:r>
              <a:rPr lang="en-US" dirty="0" smtClean="0"/>
              <a:t>Does the person appear to be coached on what to say? </a:t>
            </a:r>
          </a:p>
          <a:p>
            <a:pPr marL="0" indent="0">
              <a:buNone/>
            </a:pPr>
            <a:r>
              <a:rPr lang="en-US" dirty="0" smtClean="0"/>
              <a:t>Does someone appear to be controlling the person’s situation?</a:t>
            </a:r>
          </a:p>
          <a:p>
            <a:pPr marL="0" indent="0">
              <a:buNone/>
            </a:pPr>
            <a:r>
              <a:rPr lang="en-US" dirty="0" smtClean="0"/>
              <a:t>Has the person, or their family, been threatened with harm?</a:t>
            </a:r>
          </a:p>
          <a:p>
            <a:pPr marL="0" indent="0">
              <a:buNone/>
            </a:pPr>
            <a:r>
              <a:rPr lang="en-US" dirty="0" smtClean="0"/>
              <a:t>Is the person fearful, timid or submissive?</a:t>
            </a:r>
          </a:p>
          <a:p>
            <a:pPr marL="0" indent="0">
              <a:buNone/>
            </a:pPr>
            <a:r>
              <a:rPr lang="en-US" dirty="0" smtClean="0"/>
              <a:t>Has the person been threatened with deportation or law enforcement action?</a:t>
            </a:r>
          </a:p>
          <a:p>
            <a:pPr marL="0" indent="0">
              <a:buNone/>
            </a:pPr>
            <a:r>
              <a:rPr lang="en-US" dirty="0" smtClean="0"/>
              <a:t>Is the person confused, afraid, or do they show signs of physical or mental abuse?</a:t>
            </a:r>
          </a:p>
          <a:p>
            <a:pPr marL="0" indent="0">
              <a:buNone/>
            </a:pPr>
            <a:r>
              <a:rPr lang="en-US" dirty="0" smtClean="0"/>
              <a:t>Can the person contact family and friends freely?</a:t>
            </a:r>
          </a:p>
          <a:p>
            <a:pPr marL="0" indent="0">
              <a:buNone/>
            </a:pPr>
            <a:r>
              <a:rPr lang="en-US" dirty="0" smtClean="0"/>
              <a:t>Is the person allowed to freely socialize or attend religious services?</a:t>
            </a:r>
          </a:p>
          <a:p>
            <a:pPr marL="0" indent="0">
              <a:buNone/>
            </a:pPr>
            <a:endParaRPr lang="en-US" dirty="0"/>
          </a:p>
        </p:txBody>
      </p:sp>
      <p:sp>
        <p:nvSpPr>
          <p:cNvPr id="7" name="Title 1"/>
          <p:cNvSpPr>
            <a:spLocks noGrp="1"/>
          </p:cNvSpPr>
          <p:nvPr>
            <p:ph type="title"/>
          </p:nvPr>
        </p:nvSpPr>
        <p:spPr>
          <a:xfrm>
            <a:off x="533400" y="228600"/>
            <a:ext cx="8042276" cy="955956"/>
          </a:xfrm>
        </p:spPr>
        <p:txBody>
          <a:bodyPr/>
          <a:lstStyle/>
          <a:p>
            <a:r>
              <a:rPr lang="en-US" b="1" dirty="0" smtClean="0">
                <a:solidFill>
                  <a:schemeClr val="bg2">
                    <a:lumMod val="50000"/>
                  </a:schemeClr>
                </a:solidFill>
                <a:latin typeface="Helvetica"/>
                <a:cs typeface="Helvetica"/>
              </a:rPr>
              <a:t>Do you know the signs?</a:t>
            </a:r>
            <a:endParaRPr lang="en-US" b="1" dirty="0">
              <a:solidFill>
                <a:schemeClr val="bg2">
                  <a:lumMod val="50000"/>
                </a:schemeClr>
              </a:solidFill>
              <a:latin typeface="Helvetica"/>
              <a:cs typeface="Helvetica"/>
            </a:endParaRPr>
          </a:p>
        </p:txBody>
      </p:sp>
      <p:sp>
        <p:nvSpPr>
          <p:cNvPr id="8" name="Flowchart: Data 5"/>
          <p:cNvSpPr/>
          <p:nvPr/>
        </p:nvSpPr>
        <p:spPr>
          <a:xfrm>
            <a:off x="3505200" y="1143000"/>
            <a:ext cx="2171466" cy="923330"/>
          </a:xfrm>
          <a:prstGeom prst="flowChartInputOutpu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Ask</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9747641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933" y="2514600"/>
            <a:ext cx="8229600" cy="4068763"/>
          </a:xfrm>
        </p:spPr>
        <p:txBody>
          <a:bodyPr/>
          <a:lstStyle/>
          <a:p>
            <a:pPr marL="0" indent="0">
              <a:buNone/>
            </a:pPr>
            <a:r>
              <a:rPr lang="en-US" b="1" dirty="0" smtClean="0"/>
              <a:t>MEDICAL INDICATORS</a:t>
            </a:r>
          </a:p>
          <a:p>
            <a:pPr marL="0" indent="0">
              <a:buNone/>
            </a:pPr>
            <a:r>
              <a:rPr lang="en-US" dirty="0" smtClean="0"/>
              <a:t>Does the person have scars, burns, mutilations, or infections?</a:t>
            </a:r>
          </a:p>
          <a:p>
            <a:pPr marL="0" indent="0">
              <a:buNone/>
            </a:pPr>
            <a:r>
              <a:rPr lang="en-US" dirty="0" smtClean="0"/>
              <a:t>Is the person being prevented from or limited in providing her medical history?</a:t>
            </a:r>
          </a:p>
        </p:txBody>
      </p:sp>
      <p:sp>
        <p:nvSpPr>
          <p:cNvPr id="7" name="Title 1"/>
          <p:cNvSpPr>
            <a:spLocks noGrp="1"/>
          </p:cNvSpPr>
          <p:nvPr>
            <p:ph type="title"/>
          </p:nvPr>
        </p:nvSpPr>
        <p:spPr>
          <a:xfrm>
            <a:off x="533400" y="228600"/>
            <a:ext cx="8042276" cy="955956"/>
          </a:xfrm>
        </p:spPr>
        <p:txBody>
          <a:bodyPr/>
          <a:lstStyle/>
          <a:p>
            <a:r>
              <a:rPr lang="en-US" b="1" dirty="0" smtClean="0">
                <a:solidFill>
                  <a:schemeClr val="bg2">
                    <a:lumMod val="50000"/>
                  </a:schemeClr>
                </a:solidFill>
                <a:latin typeface="Helvetica"/>
                <a:cs typeface="Helvetica"/>
              </a:rPr>
              <a:t>Do you know the signs?</a:t>
            </a:r>
            <a:endParaRPr lang="en-US" b="1" dirty="0">
              <a:solidFill>
                <a:schemeClr val="bg2">
                  <a:lumMod val="50000"/>
                </a:schemeClr>
              </a:solidFill>
              <a:latin typeface="Helvetica"/>
              <a:cs typeface="Helvetica"/>
            </a:endParaRPr>
          </a:p>
        </p:txBody>
      </p:sp>
      <p:sp>
        <p:nvSpPr>
          <p:cNvPr id="8" name="Flowchart: Data 5"/>
          <p:cNvSpPr/>
          <p:nvPr/>
        </p:nvSpPr>
        <p:spPr>
          <a:xfrm>
            <a:off x="3505200" y="1143000"/>
            <a:ext cx="2171466" cy="923330"/>
          </a:xfrm>
          <a:prstGeom prst="flowChartInputOutpu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Ask</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5625804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SE-PA-Map__1000x58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6970" y="765165"/>
            <a:ext cx="8626939" cy="5064013"/>
          </a:xfrm>
          <a:prstGeom prst="rect">
            <a:avLst/>
          </a:prstGeom>
        </p:spPr>
      </p:pic>
      <p:sp>
        <p:nvSpPr>
          <p:cNvPr id="2" name="TextBox 1"/>
          <p:cNvSpPr txBox="1"/>
          <p:nvPr/>
        </p:nvSpPr>
        <p:spPr>
          <a:xfrm>
            <a:off x="6400800" y="6324600"/>
            <a:ext cx="2362200" cy="369332"/>
          </a:xfrm>
          <a:prstGeom prst="rect">
            <a:avLst/>
          </a:prstGeom>
          <a:noFill/>
        </p:spPr>
        <p:txBody>
          <a:bodyPr wrap="square" rtlCol="0">
            <a:spAutoFit/>
          </a:bodyPr>
          <a:lstStyle/>
          <a:p>
            <a:r>
              <a:rPr lang="en-US" dirty="0" smtClean="0">
                <a:solidFill>
                  <a:srgbClr val="000000"/>
                </a:solidFill>
              </a:rPr>
              <a:t>APOC 2014-2015</a:t>
            </a:r>
            <a:endParaRPr lang="en-US" dirty="0">
              <a:solidFill>
                <a:srgbClr val="000000"/>
              </a:solidFill>
            </a:endParaRPr>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3104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9933" y="627529"/>
            <a:ext cx="3951941" cy="5604437"/>
          </a:xfrm>
          <a:prstGeom prst="rect">
            <a:avLst/>
          </a:prstGeom>
        </p:spPr>
      </p:pic>
      <p:pic>
        <p:nvPicPr>
          <p:cNvPr id="5" name="Picture 4"/>
          <p:cNvPicPr>
            <a:picLocks noChangeAspect="1"/>
          </p:cNvPicPr>
          <p:nvPr/>
        </p:nvPicPr>
        <p:blipFill>
          <a:blip r:embed="rId4"/>
          <a:stretch>
            <a:fillRect/>
          </a:stretch>
        </p:blipFill>
        <p:spPr>
          <a:xfrm>
            <a:off x="4611874" y="911411"/>
            <a:ext cx="3720353" cy="5320555"/>
          </a:xfrm>
          <a:prstGeom prst="rect">
            <a:avLst/>
          </a:prstGeom>
        </p:spPr>
      </p:pic>
      <p:sp>
        <p:nvSpPr>
          <p:cNvPr id="8" name="TextBox 7"/>
          <p:cNvSpPr txBox="1"/>
          <p:nvPr/>
        </p:nvSpPr>
        <p:spPr>
          <a:xfrm>
            <a:off x="6400800" y="6324600"/>
            <a:ext cx="2362200" cy="369332"/>
          </a:xfrm>
          <a:prstGeom prst="rect">
            <a:avLst/>
          </a:prstGeom>
          <a:noFill/>
        </p:spPr>
        <p:txBody>
          <a:bodyPr wrap="square" rtlCol="0">
            <a:spAutoFit/>
          </a:bodyPr>
          <a:lstStyle/>
          <a:p>
            <a:r>
              <a:rPr lang="en-US" dirty="0" smtClean="0">
                <a:solidFill>
                  <a:srgbClr val="000000"/>
                </a:solidFill>
              </a:rPr>
              <a:t>APOC 2014-2015</a:t>
            </a:r>
            <a:endParaRPr lang="en-US" dirty="0">
              <a:solidFill>
                <a:srgbClr val="000000"/>
              </a:solidFill>
            </a:endParaRPr>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4484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SE-PA-Counties-Blurb__1000x37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908" y="3107883"/>
            <a:ext cx="7929006" cy="2973377"/>
          </a:xfrm>
          <a:prstGeom prst="rect">
            <a:avLst/>
          </a:prstGeom>
        </p:spPr>
      </p:pic>
      <p:pic>
        <p:nvPicPr>
          <p:cNvPr id="6" name="Picture 5" descr="CSE-PA-Pie-Chart__1000x10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419" y="194934"/>
            <a:ext cx="3582417" cy="3582417"/>
          </a:xfrm>
          <a:prstGeom prst="rect">
            <a:avLst/>
          </a:prstGeom>
        </p:spPr>
      </p:pic>
      <p:sp>
        <p:nvSpPr>
          <p:cNvPr id="7" name="TextBox 6"/>
          <p:cNvSpPr txBox="1"/>
          <p:nvPr/>
        </p:nvSpPr>
        <p:spPr>
          <a:xfrm>
            <a:off x="304800" y="457200"/>
            <a:ext cx="4800600"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smtClean="0">
                <a:solidFill>
                  <a:srgbClr val="0E58C4"/>
                </a:solidFill>
                <a:latin typeface="Helvetica"/>
                <a:cs typeface="Helvetica"/>
              </a:rPr>
              <a:t>Criminalizing</a:t>
            </a:r>
            <a:r>
              <a:rPr lang="en-US" sz="3600" b="1" dirty="0" smtClean="0">
                <a:solidFill>
                  <a:srgbClr val="FFFFFF"/>
                </a:solidFill>
                <a:latin typeface="Helvetica"/>
                <a:cs typeface="Helvetica"/>
              </a:rPr>
              <a:t> </a:t>
            </a:r>
            <a:r>
              <a:rPr lang="en-US" sz="3600" b="1" dirty="0" smtClean="0">
                <a:solidFill>
                  <a:srgbClr val="0E58C4"/>
                </a:solidFill>
                <a:latin typeface="Helvetica"/>
                <a:cs typeface="Helvetica"/>
              </a:rPr>
              <a:t>Victims of Commercial Sexual Exploitation  </a:t>
            </a:r>
            <a:endParaRPr kumimoji="0" lang="en-US" sz="3600" b="1" i="0" u="none" strike="noStrike" cap="none" spc="0" normalizeH="0" baseline="0" dirty="0">
              <a:ln>
                <a:noFill/>
              </a:ln>
              <a:solidFill>
                <a:srgbClr val="0E58C4"/>
              </a:solidFill>
              <a:effectLst/>
              <a:uFillTx/>
              <a:latin typeface="Helvetica"/>
              <a:cs typeface="Helvetica"/>
              <a:sym typeface="Helvetica"/>
            </a:endParaRPr>
          </a:p>
        </p:txBody>
      </p:sp>
      <p:sp>
        <p:nvSpPr>
          <p:cNvPr id="10" name="TextBox 9"/>
          <p:cNvSpPr txBox="1"/>
          <p:nvPr/>
        </p:nvSpPr>
        <p:spPr>
          <a:xfrm>
            <a:off x="6400800" y="6324600"/>
            <a:ext cx="2362200" cy="369332"/>
          </a:xfrm>
          <a:prstGeom prst="rect">
            <a:avLst/>
          </a:prstGeom>
          <a:noFill/>
        </p:spPr>
        <p:txBody>
          <a:bodyPr wrap="square" rtlCol="0">
            <a:spAutoFit/>
          </a:bodyPr>
          <a:lstStyle/>
          <a:p>
            <a:r>
              <a:rPr lang="en-US" dirty="0" smtClean="0">
                <a:solidFill>
                  <a:srgbClr val="000000"/>
                </a:solidFill>
              </a:rPr>
              <a:t>APOC 2014-2015</a:t>
            </a:r>
            <a:endParaRPr lang="en-US" dirty="0">
              <a:solidFill>
                <a:srgbClr val="000000"/>
              </a:solidFill>
            </a:endParaRPr>
          </a:p>
        </p:txBody>
      </p:sp>
      <p:sp>
        <p:nvSpPr>
          <p:cNvPr id="8"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45218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xfrm>
            <a:off x="533400" y="304800"/>
            <a:ext cx="8042276" cy="1336956"/>
          </a:xfrm>
          <a:prstGeom prst="rect">
            <a:avLst/>
          </a:prstGeom>
        </p:spPr>
        <p:txBody>
          <a:bodyPr/>
          <a:lstStyle>
            <a:lvl1pPr algn="ctr"/>
          </a:lstStyle>
          <a:p>
            <a:r>
              <a:rPr lang="en-US" sz="2800" b="1" dirty="0" smtClean="0">
                <a:solidFill>
                  <a:schemeClr val="bg2">
                    <a:lumMod val="50000"/>
                  </a:schemeClr>
                </a:solidFill>
                <a:latin typeface="Helvetica"/>
                <a:cs typeface="Helvetica"/>
              </a:rPr>
              <a:t>Federal </a:t>
            </a:r>
            <a:r>
              <a:rPr lang="en-US" sz="2800" b="1" dirty="0">
                <a:solidFill>
                  <a:schemeClr val="bg2">
                    <a:lumMod val="50000"/>
                  </a:schemeClr>
                </a:solidFill>
                <a:latin typeface="Helvetica"/>
                <a:cs typeface="Helvetica"/>
              </a:rPr>
              <a:t>Law: 18 U.S. Code § 1591</a:t>
            </a:r>
            <a:br>
              <a:rPr lang="en-US" sz="2800" b="1" dirty="0">
                <a:solidFill>
                  <a:schemeClr val="bg2">
                    <a:lumMod val="50000"/>
                  </a:schemeClr>
                </a:solidFill>
                <a:latin typeface="Helvetica"/>
                <a:cs typeface="Helvetica"/>
              </a:rPr>
            </a:br>
            <a:r>
              <a:rPr lang="en-US" sz="2800" b="1" dirty="0">
                <a:solidFill>
                  <a:schemeClr val="bg2">
                    <a:lumMod val="50000"/>
                  </a:schemeClr>
                </a:solidFill>
                <a:latin typeface="Helvetica"/>
                <a:cs typeface="Helvetica"/>
              </a:rPr>
              <a:t>Sex Trafficking of children or by force, fraud, or coercion</a:t>
            </a:r>
            <a:endParaRPr sz="2800" dirty="0">
              <a:solidFill>
                <a:schemeClr val="bg2">
                  <a:lumMod val="50000"/>
                </a:schemeClr>
              </a:solidFill>
              <a:latin typeface="Helvetica"/>
              <a:cs typeface="Helvetica"/>
            </a:endParaRPr>
          </a:p>
        </p:txBody>
      </p:sp>
      <p:sp>
        <p:nvSpPr>
          <p:cNvPr id="233" name="Shape 233"/>
          <p:cNvSpPr>
            <a:spLocks noGrp="1"/>
          </p:cNvSpPr>
          <p:nvPr>
            <p:ph idx="1"/>
          </p:nvPr>
        </p:nvSpPr>
        <p:spPr>
          <a:xfrm>
            <a:off x="779463" y="1637030"/>
            <a:ext cx="7583486" cy="4612342"/>
          </a:xfrm>
          <a:prstGeom prst="rect">
            <a:avLst/>
          </a:prstGeom>
        </p:spPr>
        <p:txBody>
          <a:bodyPr>
            <a:normAutofit/>
          </a:bodyPr>
          <a:lstStyle/>
          <a:p>
            <a:pPr marL="0" indent="0">
              <a:buNone/>
            </a:pPr>
            <a:r>
              <a:rPr lang="en-US" dirty="0"/>
              <a:t>T</a:t>
            </a:r>
            <a:r>
              <a:rPr dirty="0" smtClean="0"/>
              <a:t>he </a:t>
            </a:r>
            <a:r>
              <a:rPr dirty="0"/>
              <a:t>government must prove </a:t>
            </a:r>
            <a:r>
              <a:rPr dirty="0" smtClean="0"/>
              <a:t>th</a:t>
            </a:r>
            <a:r>
              <a:rPr lang="en-US" dirty="0" smtClean="0"/>
              <a:t>ree </a:t>
            </a:r>
            <a:r>
              <a:rPr dirty="0" smtClean="0"/>
              <a:t>elements</a:t>
            </a:r>
            <a:r>
              <a:rPr dirty="0"/>
              <a:t>: </a:t>
            </a:r>
            <a:endParaRPr sz="500" dirty="0"/>
          </a:p>
          <a:p>
            <a:pPr marL="893693" lvl="2" indent="-295275">
              <a:spcBef>
                <a:spcPts val="600"/>
              </a:spcBef>
              <a:defRPr sz="2000" b="1" u="sng"/>
            </a:pPr>
            <a:r>
              <a:rPr sz="2000" dirty="0" smtClean="0">
                <a:solidFill>
                  <a:srgbClr val="0E58C4"/>
                </a:solidFill>
              </a:rPr>
              <a:t>Act</a:t>
            </a:r>
            <a:r>
              <a:rPr sz="2400" b="0" u="none" dirty="0" smtClean="0">
                <a:solidFill>
                  <a:srgbClr val="0E58C4"/>
                </a:solidFill>
              </a:rPr>
              <a:t> </a:t>
            </a:r>
            <a:r>
              <a:rPr b="0" u="none" dirty="0"/>
              <a:t>- recruits, entices, harbors, transports, provides, obtains, </a:t>
            </a:r>
            <a:r>
              <a:rPr b="1" u="none" dirty="0"/>
              <a:t>advertises</a:t>
            </a:r>
            <a:r>
              <a:rPr b="0" u="none" dirty="0"/>
              <a:t>, maintains, </a:t>
            </a:r>
            <a:r>
              <a:rPr b="1" u="none" dirty="0"/>
              <a:t>patronizes</a:t>
            </a:r>
            <a:r>
              <a:rPr b="0" u="none" dirty="0"/>
              <a:t>, solicits OR knowingly benefits from participation in such </a:t>
            </a:r>
            <a:r>
              <a:rPr b="0" u="none" dirty="0" smtClean="0"/>
              <a:t>acts</a:t>
            </a:r>
            <a:endParaRPr lang="en-US" b="0" u="none" dirty="0" smtClean="0"/>
          </a:p>
          <a:p>
            <a:pPr marL="598418" lvl="2" indent="0">
              <a:spcBef>
                <a:spcPts val="600"/>
              </a:spcBef>
              <a:buNone/>
              <a:defRPr sz="2000" b="1" u="sng"/>
            </a:pPr>
            <a:endParaRPr sz="1000" b="0" u="none" dirty="0"/>
          </a:p>
          <a:p>
            <a:pPr marL="893693" lvl="2" indent="-295275">
              <a:spcBef>
                <a:spcPts val="600"/>
              </a:spcBef>
              <a:defRPr sz="2000" b="1" u="sng"/>
            </a:pPr>
            <a:r>
              <a:rPr sz="2000" dirty="0" smtClean="0">
                <a:solidFill>
                  <a:schemeClr val="bg2">
                    <a:lumMod val="50000"/>
                  </a:schemeClr>
                </a:solidFill>
              </a:rPr>
              <a:t>Means</a:t>
            </a:r>
            <a:r>
              <a:rPr b="0" u="none" dirty="0" smtClean="0">
                <a:solidFill>
                  <a:srgbClr val="7AC6DC"/>
                </a:solidFill>
              </a:rPr>
              <a:t> </a:t>
            </a:r>
            <a:r>
              <a:rPr b="0" u="none" dirty="0"/>
              <a:t>– by force, threat of </a:t>
            </a:r>
            <a:r>
              <a:rPr b="1" u="none" dirty="0">
                <a:solidFill>
                  <a:srgbClr val="0E58C4"/>
                </a:solidFill>
              </a:rPr>
              <a:t>force, fraud, or coercion </a:t>
            </a:r>
            <a:r>
              <a:rPr b="0" u="none" dirty="0"/>
              <a:t>OR if the victim has not yet attained 18 years of age </a:t>
            </a:r>
            <a:r>
              <a:rPr lang="en-US" b="0" u="none" dirty="0" smtClean="0"/>
              <a:t>	(Sex Trafficking of Children or by Force Fraud or Coercion- 18 U.S.C. § 1591) </a:t>
            </a:r>
          </a:p>
          <a:p>
            <a:pPr marL="598418" lvl="2" indent="0">
              <a:spcBef>
                <a:spcPts val="600"/>
              </a:spcBef>
              <a:buNone/>
              <a:defRPr sz="2000" b="1" u="sng"/>
            </a:pPr>
            <a:endParaRPr sz="1000" b="0" u="none" dirty="0"/>
          </a:p>
          <a:p>
            <a:pPr marL="893693" lvl="2" indent="-295275">
              <a:spcBef>
                <a:spcPts val="600"/>
              </a:spcBef>
              <a:defRPr sz="2000" b="1" u="sng"/>
            </a:pPr>
            <a:r>
              <a:rPr sz="2000" dirty="0" smtClean="0">
                <a:solidFill>
                  <a:srgbClr val="0E58C4"/>
                </a:solidFill>
              </a:rPr>
              <a:t>Purpo</a:t>
            </a:r>
            <a:r>
              <a:rPr lang="en-US" sz="2000" dirty="0" smtClean="0">
                <a:solidFill>
                  <a:srgbClr val="0E58C4"/>
                </a:solidFill>
              </a:rPr>
              <a:t>s</a:t>
            </a:r>
            <a:r>
              <a:rPr sz="2000" dirty="0" smtClean="0">
                <a:solidFill>
                  <a:srgbClr val="0E58C4"/>
                </a:solidFill>
              </a:rPr>
              <a:t>e</a:t>
            </a:r>
            <a:r>
              <a:rPr sz="2000" b="0" u="none" dirty="0" smtClean="0">
                <a:solidFill>
                  <a:srgbClr val="0E58C4"/>
                </a:solidFill>
              </a:rPr>
              <a:t> </a:t>
            </a:r>
            <a:r>
              <a:rPr b="0" u="none" dirty="0"/>
              <a:t>– a commercial sex act OR to subject the victim to involuntary servitude, peonage, debt bondage, or slavery </a:t>
            </a:r>
            <a:endParaRPr lang="en-US" b="0" u="none" dirty="0" smtClean="0"/>
          </a:p>
          <a:p>
            <a:pPr marL="253049" indent="-295275">
              <a:spcBef>
                <a:spcPts val="600"/>
              </a:spcBef>
              <a:defRPr sz="2000" b="1" u="sng"/>
            </a:pPr>
            <a:endParaRPr b="0" u="none" dirty="0"/>
          </a:p>
        </p:txBody>
      </p:sp>
      <p:sp>
        <p:nvSpPr>
          <p:cNvPr id="2" name="Slide Number Placeholder 1"/>
          <p:cNvSpPr>
            <a:spLocks noGrp="1"/>
          </p:cNvSpPr>
          <p:nvPr>
            <p:ph type="sldNum" sz="quarter" idx="12"/>
          </p:nvPr>
        </p:nvSpPr>
        <p:spPr>
          <a:xfrm>
            <a:off x="8633491" y="267578"/>
            <a:ext cx="263980" cy="269239"/>
          </a:xfrm>
          <a:prstGeom prst="rect">
            <a:avLst/>
          </a:prstGeom>
        </p:spPr>
        <p:txBody>
          <a:bodyPr/>
          <a:lstStyle/>
          <a:p>
            <a:fld id="{86CB4B4D-7CA3-9044-876B-883B54F8677D}" type="slidenum">
              <a:rPr lang="en-US" smtClean="0"/>
              <a:t>29</a:t>
            </a:fld>
            <a:endParaRPr lang="en-US"/>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3513926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1/17/3quarter_globe.jpg/640px-3quarter_globe.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9000"/>
                    </a14:imgEffect>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33400" y="1856768"/>
            <a:ext cx="3566160" cy="4315432"/>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191000" y="1828800"/>
            <a:ext cx="4800600" cy="5663089"/>
          </a:xfrm>
          <a:prstGeom prst="rect">
            <a:avLst/>
          </a:prstGeom>
        </p:spPr>
        <p:txBody>
          <a:bodyPr wrap="square">
            <a:spAutoFit/>
          </a:bodyPr>
          <a:lstStyle/>
          <a:p>
            <a:pPr algn="ctr"/>
            <a:r>
              <a:rPr lang="en-US" sz="4000" i="1" spc="-150" dirty="0">
                <a:latin typeface="Helvetica" panose="020B0604020202020204" pitchFamily="34" charset="0"/>
                <a:cs typeface="Helvetica" panose="020B0604020202020204" pitchFamily="34" charset="0"/>
              </a:rPr>
              <a:t>Human Trafficking is a $32 Billion World-Wide Industry </a:t>
            </a:r>
          </a:p>
          <a:p>
            <a:pPr algn="ctr"/>
            <a:endParaRPr lang="en-US" sz="4000" i="1" spc="-150" dirty="0" smtClean="0">
              <a:latin typeface="Helvetica" panose="020B0604020202020204" pitchFamily="34" charset="0"/>
              <a:cs typeface="Helvetica" panose="020B0604020202020204" pitchFamily="34" charset="0"/>
            </a:endParaRPr>
          </a:p>
          <a:p>
            <a:pPr algn="r"/>
            <a:endParaRPr lang="en-US" spc="-150" dirty="0" smtClean="0">
              <a:latin typeface="Helvetica" panose="020B0604020202020204" pitchFamily="34" charset="0"/>
              <a:cs typeface="Helvetica" panose="020B0604020202020204" pitchFamily="34" charset="0"/>
            </a:endParaRPr>
          </a:p>
          <a:p>
            <a:pPr algn="r"/>
            <a:endParaRPr lang="en-US" spc="-150" dirty="0" smtClean="0">
              <a:latin typeface="Helvetica" panose="020B0604020202020204" pitchFamily="34" charset="0"/>
              <a:cs typeface="Helvetica" panose="020B0604020202020204" pitchFamily="34" charset="0"/>
            </a:endParaRPr>
          </a:p>
          <a:p>
            <a:pPr algn="r"/>
            <a:endParaRPr lang="en-US" spc="-150" dirty="0">
              <a:latin typeface="Helvetica" panose="020B0604020202020204" pitchFamily="34" charset="0"/>
              <a:cs typeface="Helvetica" panose="020B0604020202020204" pitchFamily="34" charset="0"/>
            </a:endParaRPr>
          </a:p>
          <a:p>
            <a:pPr algn="r"/>
            <a:endParaRPr lang="en-US" dirty="0" smtClean="0">
              <a:latin typeface="Helvetica" panose="020B0604020202020204" pitchFamily="34" charset="0"/>
              <a:cs typeface="Helvetica" panose="020B0604020202020204" pitchFamily="34" charset="0"/>
            </a:endParaRPr>
          </a:p>
          <a:p>
            <a:pPr algn="r"/>
            <a:endParaRPr lang="en-US" dirty="0" smtClean="0">
              <a:latin typeface="Helvetica" panose="020B0604020202020204" pitchFamily="34" charset="0"/>
              <a:cs typeface="Helvetica" panose="020B0604020202020204" pitchFamily="34" charset="0"/>
            </a:endParaRPr>
          </a:p>
          <a:p>
            <a:pPr algn="r"/>
            <a:endParaRPr lang="en-US" dirty="0">
              <a:latin typeface="Helvetica" panose="020B0604020202020204" pitchFamily="34" charset="0"/>
              <a:cs typeface="Helvetica" panose="020B0604020202020204" pitchFamily="34" charset="0"/>
            </a:endParaRPr>
          </a:p>
          <a:p>
            <a:pPr algn="r"/>
            <a:endParaRPr lang="en-US" dirty="0" smtClean="0">
              <a:latin typeface="Helvetica" panose="020B0604020202020204" pitchFamily="34" charset="0"/>
              <a:cs typeface="Helvetica" panose="020B0604020202020204" pitchFamily="34" charset="0"/>
            </a:endParaRPr>
          </a:p>
          <a:p>
            <a:pPr algn="r"/>
            <a:r>
              <a:rPr lang="en-US" dirty="0" smtClean="0">
                <a:latin typeface="Helvetica" panose="020B0604020202020204" pitchFamily="34" charset="0"/>
                <a:cs typeface="Helvetica" panose="020B0604020202020204" pitchFamily="34" charset="0"/>
              </a:rPr>
              <a:t>Polaris Project – For A World Without Slavery </a:t>
            </a:r>
          </a:p>
          <a:p>
            <a:pPr algn="ctr"/>
            <a:endParaRPr lang="en-US" b="1" i="1" spc="-150" dirty="0">
              <a:latin typeface="Helvetica" panose="020B0604020202020204" pitchFamily="34" charset="0"/>
              <a:cs typeface="Helvetica" panose="020B0604020202020204" pitchFamily="34" charset="0"/>
            </a:endParaRPr>
          </a:p>
          <a:p>
            <a:pPr algn="ctr"/>
            <a:r>
              <a:rPr lang="en-US" sz="4000" b="1" spc="-150" dirty="0" smtClean="0">
                <a:latin typeface="Helvetica" panose="020B0604020202020204" pitchFamily="34" charset="0"/>
                <a:cs typeface="Helvetica" panose="020B0604020202020204" pitchFamily="34" charset="0"/>
              </a:rPr>
              <a:t> </a:t>
            </a:r>
            <a:endParaRPr lang="en-US" sz="4000" b="1" spc="-150" dirty="0">
              <a:latin typeface="Helvetica" panose="020B0604020202020204" pitchFamily="34" charset="0"/>
              <a:cs typeface="Helvetica" panose="020B0604020202020204" pitchFamily="34" charset="0"/>
            </a:endParaRPr>
          </a:p>
        </p:txBody>
      </p:sp>
      <p:sp>
        <p:nvSpPr>
          <p:cNvPr id="7" name="Rectangle 6"/>
          <p:cNvSpPr/>
          <p:nvPr/>
        </p:nvSpPr>
        <p:spPr>
          <a:xfrm>
            <a:off x="533400" y="152400"/>
            <a:ext cx="7985760" cy="1569660"/>
          </a:xfrm>
          <a:prstGeom prst="rect">
            <a:avLst/>
          </a:prstGeom>
        </p:spPr>
        <p:txBody>
          <a:bodyPr wrap="square">
            <a:spAutoFit/>
          </a:bodyPr>
          <a:lstStyle/>
          <a:p>
            <a:pPr algn="ctr"/>
            <a:r>
              <a:rPr lang="en-US" sz="4800" b="1" dirty="0" smtClean="0">
                <a:solidFill>
                  <a:schemeClr val="bg2">
                    <a:lumMod val="50000"/>
                  </a:schemeClr>
                </a:solidFill>
                <a:latin typeface="Helvetica" panose="020B0604020202020204" pitchFamily="34" charset="0"/>
                <a:cs typeface="Helvetica" panose="020B0604020202020204" pitchFamily="34" charset="0"/>
              </a:rPr>
              <a:t>The Cost of Human Trafficking:</a:t>
            </a:r>
            <a:endParaRPr lang="en-US" sz="4800" b="1" dirty="0">
              <a:solidFill>
                <a:schemeClr val="bg2">
                  <a:lumMod val="50000"/>
                </a:schemeClr>
              </a:solidFill>
              <a:latin typeface="Helvetica" panose="020B0604020202020204" pitchFamily="34" charset="0"/>
              <a:cs typeface="Helvetica" panose="020B0604020202020204" pitchFamily="34" charset="0"/>
            </a:endParaRPr>
          </a:p>
        </p:txBody>
      </p:sp>
      <p:sp>
        <p:nvSpPr>
          <p:cNvPr id="6" name="TextBox 5"/>
          <p:cNvSpPr txBox="1"/>
          <p:nvPr/>
        </p:nvSpPr>
        <p:spPr>
          <a:xfrm>
            <a:off x="533400" y="5943600"/>
            <a:ext cx="2505814" cy="276999"/>
          </a:xfrm>
          <a:prstGeom prst="rect">
            <a:avLst/>
          </a:prstGeom>
          <a:noFill/>
        </p:spPr>
        <p:txBody>
          <a:bodyPr wrap="none" rtlCol="0">
            <a:spAutoFit/>
          </a:bodyPr>
          <a:lstStyle/>
          <a:p>
            <a:r>
              <a:rPr lang="en-US" sz="1200" dirty="0" smtClean="0">
                <a:latin typeface="Helvetica" panose="020B0604020202020204" pitchFamily="34" charset="0"/>
                <a:cs typeface="Helvetica" panose="020B0604020202020204" pitchFamily="34" charset="0"/>
              </a:rPr>
              <a:t>Courtesy of Wikimedia Commons</a:t>
            </a:r>
            <a:endParaRPr lang="en-US" sz="1200" dirty="0">
              <a:latin typeface="Helvetica" panose="020B0604020202020204" pitchFamily="34" charset="0"/>
              <a:cs typeface="Helvetica" panose="020B0604020202020204" pitchFamily="34" charset="0"/>
            </a:endParaRPr>
          </a:p>
        </p:txBody>
      </p:sp>
      <p:sp>
        <p:nvSpPr>
          <p:cNvPr id="8"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51104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37714195"/>
              </p:ext>
            </p:extLst>
          </p:nvPr>
        </p:nvGraphicFramePr>
        <p:xfrm>
          <a:off x="398080" y="360200"/>
          <a:ext cx="8145285" cy="597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24492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dirty="0" smtClean="0">
                <a:solidFill>
                  <a:srgbClr val="1466C5"/>
                </a:solidFill>
              </a:rPr>
              <a:t>Aligned with federal law, Pennsylvania </a:t>
            </a:r>
            <a:r>
              <a:rPr lang="en-US" sz="2700" u="sng" dirty="0">
                <a:solidFill>
                  <a:srgbClr val="1466C5"/>
                </a:solidFill>
              </a:rPr>
              <a:t>does not require proof </a:t>
            </a:r>
            <a:r>
              <a:rPr lang="en-US" sz="2400" dirty="0" smtClean="0">
                <a:solidFill>
                  <a:srgbClr val="1466C5"/>
                </a:solidFill>
              </a:rPr>
              <a:t>of force, fraud, or coercion in a case where the victim is a minor. </a:t>
            </a:r>
          </a:p>
          <a:p>
            <a:r>
              <a:rPr lang="en-US" sz="2400" u="sng" dirty="0" smtClean="0">
                <a:solidFill>
                  <a:srgbClr val="1466C5"/>
                </a:solidFill>
              </a:rPr>
              <a:t>United States v. </a:t>
            </a:r>
            <a:r>
              <a:rPr lang="en-US" sz="2400" u="sng" dirty="0" err="1" smtClean="0">
                <a:solidFill>
                  <a:srgbClr val="1466C5"/>
                </a:solidFill>
              </a:rPr>
              <a:t>Jungers</a:t>
            </a:r>
            <a:r>
              <a:rPr lang="en-US" sz="2400" i="1" dirty="0" smtClean="0">
                <a:solidFill>
                  <a:srgbClr val="1466C5"/>
                </a:solidFill>
              </a:rPr>
              <a:t>, </a:t>
            </a:r>
            <a:r>
              <a:rPr lang="en-US" sz="2400" dirty="0" smtClean="0">
                <a:solidFill>
                  <a:srgbClr val="1466C5"/>
                </a:solidFill>
              </a:rPr>
              <a:t>702 F. 3d 1066 (8</a:t>
            </a:r>
            <a:r>
              <a:rPr lang="en-US" sz="2400" baseline="30000" dirty="0" smtClean="0">
                <a:solidFill>
                  <a:srgbClr val="1466C5"/>
                </a:solidFill>
              </a:rPr>
              <a:t>th</a:t>
            </a:r>
            <a:r>
              <a:rPr lang="en-US" sz="2400" dirty="0" smtClean="0">
                <a:solidFill>
                  <a:srgbClr val="1466C5"/>
                </a:solidFill>
              </a:rPr>
              <a:t> Cir. 2013)</a:t>
            </a:r>
          </a:p>
          <a:p>
            <a:pPr lvl="1"/>
            <a:r>
              <a:rPr lang="en-US" sz="2000" dirty="0" smtClean="0">
                <a:solidFill>
                  <a:srgbClr val="1466C5"/>
                </a:solidFill>
              </a:rPr>
              <a:t>“</a:t>
            </a:r>
            <a:r>
              <a:rPr lang="en-US" sz="2000" u="sng" dirty="0">
                <a:solidFill>
                  <a:srgbClr val="1466C5"/>
                </a:solidFill>
              </a:rPr>
              <a:t>Obtains</a:t>
            </a:r>
            <a:r>
              <a:rPr lang="en-US" sz="2000" dirty="0" smtClean="0">
                <a:solidFill>
                  <a:srgbClr val="1466C5"/>
                </a:solidFill>
              </a:rPr>
              <a:t>” is broad enough to apply to both pimps (suppliers) and purchasers of sex (John’s or the Demand)</a:t>
            </a:r>
          </a:p>
          <a:p>
            <a:r>
              <a:rPr lang="en-US" sz="2400" u="sng" dirty="0">
                <a:solidFill>
                  <a:srgbClr val="1466C5"/>
                </a:solidFill>
              </a:rPr>
              <a:t>United States v. Bell</a:t>
            </a:r>
            <a:r>
              <a:rPr lang="en-US" sz="2400" dirty="0">
                <a:solidFill>
                  <a:srgbClr val="1466C5"/>
                </a:solidFill>
              </a:rPr>
              <a:t>, 761 F.3d 900, 908 </a:t>
            </a:r>
            <a:r>
              <a:rPr lang="en-US" sz="2400" dirty="0" smtClean="0">
                <a:solidFill>
                  <a:srgbClr val="1466C5"/>
                </a:solidFill>
              </a:rPr>
              <a:t>(8</a:t>
            </a:r>
            <a:r>
              <a:rPr lang="en-US" sz="2400" baseline="30000" dirty="0" smtClean="0">
                <a:solidFill>
                  <a:srgbClr val="1466C5"/>
                </a:solidFill>
              </a:rPr>
              <a:t>th</a:t>
            </a:r>
            <a:r>
              <a:rPr lang="en-US" sz="2400" dirty="0" smtClean="0">
                <a:solidFill>
                  <a:srgbClr val="1466C5"/>
                </a:solidFill>
              </a:rPr>
              <a:t> Cir</a:t>
            </a:r>
            <a:r>
              <a:rPr lang="en-US" sz="2400" dirty="0">
                <a:solidFill>
                  <a:srgbClr val="1466C5"/>
                </a:solidFill>
              </a:rPr>
              <a:t>. 2014</a:t>
            </a:r>
            <a:r>
              <a:rPr lang="en-US" sz="2400" dirty="0" smtClean="0">
                <a:solidFill>
                  <a:srgbClr val="1466C5"/>
                </a:solidFill>
              </a:rPr>
              <a:t>)</a:t>
            </a:r>
          </a:p>
          <a:p>
            <a:pPr lvl="1"/>
            <a:r>
              <a:rPr lang="en-US" sz="2000" dirty="0" smtClean="0">
                <a:solidFill>
                  <a:srgbClr val="1466C5"/>
                </a:solidFill>
              </a:rPr>
              <a:t>“</a:t>
            </a:r>
            <a:r>
              <a:rPr lang="en-US" sz="2000" u="sng" dirty="0">
                <a:solidFill>
                  <a:srgbClr val="1466C5"/>
                </a:solidFill>
              </a:rPr>
              <a:t>Boyfriend behavior</a:t>
            </a:r>
            <a:r>
              <a:rPr lang="en-US" sz="2000" dirty="0" smtClean="0">
                <a:solidFill>
                  <a:srgbClr val="1466C5"/>
                </a:solidFill>
              </a:rPr>
              <a:t>” = fraud.  The use of deception about marital status and his “pattern of convincing [the] women that he loved them and would take care of them at the exclusion of all others” and that “they would be financially secure, emotionally secure, and loved” rose to the level of deception – which constituted fraud. </a:t>
            </a:r>
          </a:p>
          <a:p>
            <a:endParaRPr lang="en-US" i="1" dirty="0">
              <a:solidFill>
                <a:srgbClr val="1466C5"/>
              </a:solidFill>
            </a:endParaRPr>
          </a:p>
        </p:txBody>
      </p:sp>
      <p:sp>
        <p:nvSpPr>
          <p:cNvPr id="3" name="Title 2"/>
          <p:cNvSpPr>
            <a:spLocks noGrp="1"/>
          </p:cNvSpPr>
          <p:nvPr>
            <p:ph type="title"/>
          </p:nvPr>
        </p:nvSpPr>
        <p:spPr/>
        <p:txBody>
          <a:bodyPr/>
          <a:lstStyle/>
          <a:p>
            <a:r>
              <a:rPr lang="en-US" b="1" dirty="0" smtClean="0">
                <a:solidFill>
                  <a:srgbClr val="1466C5"/>
                </a:solidFill>
                <a:latin typeface="Helvetica"/>
                <a:cs typeface="Helvetica"/>
              </a:rPr>
              <a:t>Force, Fraud, and Coercion</a:t>
            </a:r>
            <a:endParaRPr lang="en-US" b="1" dirty="0">
              <a:solidFill>
                <a:srgbClr val="1466C5"/>
              </a:solidFill>
              <a:latin typeface="Helvetica"/>
              <a:cs typeface="Helvetica"/>
            </a:endParaRPr>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15811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solidFill>
                  <a:schemeClr val="bg2">
                    <a:lumMod val="50000"/>
                  </a:schemeClr>
                </a:solidFill>
                <a:latin typeface="Helvetica"/>
                <a:cs typeface="Helvetica"/>
              </a:rPr>
              <a:t>What is Act 105?</a:t>
            </a:r>
            <a:br>
              <a:rPr lang="en-US" sz="4600" b="1" dirty="0" smtClean="0">
                <a:solidFill>
                  <a:schemeClr val="bg2">
                    <a:lumMod val="50000"/>
                  </a:schemeClr>
                </a:solidFill>
                <a:latin typeface="Helvetica"/>
                <a:cs typeface="Helvetica"/>
              </a:rPr>
            </a:br>
            <a:r>
              <a:rPr lang="en-US" sz="2800" b="1" dirty="0" smtClean="0">
                <a:solidFill>
                  <a:schemeClr val="bg2">
                    <a:lumMod val="50000"/>
                  </a:schemeClr>
                </a:solidFill>
                <a:latin typeface="Helvetica"/>
                <a:cs typeface="Helvetica"/>
              </a:rPr>
              <a:t>(2014)</a:t>
            </a:r>
            <a:endParaRPr lang="en-US" sz="2800" b="1" dirty="0">
              <a:solidFill>
                <a:schemeClr val="bg2">
                  <a:lumMod val="50000"/>
                </a:schemeClr>
              </a:solidFill>
              <a:latin typeface="Helvetica"/>
              <a:cs typeface="Helvetica"/>
            </a:endParaRPr>
          </a:p>
        </p:txBody>
      </p:sp>
      <p:sp>
        <p:nvSpPr>
          <p:cNvPr id="4" name="Content Placeholder 3"/>
          <p:cNvSpPr>
            <a:spLocks noGrp="1"/>
          </p:cNvSpPr>
          <p:nvPr>
            <p:ph idx="1"/>
          </p:nvPr>
        </p:nvSpPr>
        <p:spPr/>
        <p:txBody>
          <a:bodyPr/>
          <a:lstStyle/>
          <a:p>
            <a:pPr algn="ctr">
              <a:buNone/>
            </a:pPr>
            <a:r>
              <a:rPr lang="en-US" dirty="0" smtClean="0"/>
              <a:t>Act 105 addresses three primary areas:</a:t>
            </a:r>
          </a:p>
          <a:p>
            <a:pPr>
              <a:buNone/>
            </a:pPr>
            <a:endParaRPr lang="en-US" dirty="0" smtClean="0"/>
          </a:p>
          <a:p>
            <a:pPr marL="457200" lvl="1" indent="0" algn="ctr">
              <a:buNone/>
            </a:pPr>
            <a:r>
              <a:rPr lang="en-US" sz="3200" dirty="0" smtClean="0">
                <a:solidFill>
                  <a:srgbClr val="1466C5"/>
                </a:solidFill>
              </a:rPr>
              <a:t>Prosecution</a:t>
            </a:r>
            <a:r>
              <a:rPr lang="en-US" sz="3200" dirty="0" smtClean="0">
                <a:solidFill>
                  <a:srgbClr val="41E6FF"/>
                </a:solidFill>
              </a:rPr>
              <a:t> </a:t>
            </a:r>
            <a:r>
              <a:rPr lang="en-US" sz="3200" dirty="0" smtClean="0"/>
              <a:t>of human trafficking;</a:t>
            </a:r>
          </a:p>
          <a:p>
            <a:pPr marL="457200" lvl="1" indent="0" algn="ctr">
              <a:buNone/>
            </a:pPr>
            <a:r>
              <a:rPr lang="en-US" sz="3200" dirty="0" smtClean="0">
                <a:solidFill>
                  <a:srgbClr val="1466C5"/>
                </a:solidFill>
              </a:rPr>
              <a:t>Prevention </a:t>
            </a:r>
            <a:r>
              <a:rPr lang="en-US" sz="3200" dirty="0" smtClean="0"/>
              <a:t>of human trafficking; and</a:t>
            </a:r>
          </a:p>
          <a:p>
            <a:pPr marL="457200" lvl="1" indent="0" algn="ctr">
              <a:buNone/>
            </a:pPr>
            <a:r>
              <a:rPr lang="en-US" sz="3200" dirty="0" smtClean="0">
                <a:solidFill>
                  <a:srgbClr val="1466C5"/>
                </a:solidFill>
              </a:rPr>
              <a:t>Protection </a:t>
            </a:r>
            <a:r>
              <a:rPr lang="en-US" sz="3200" dirty="0" smtClean="0"/>
              <a:t>for victims/survivors</a:t>
            </a:r>
          </a:p>
          <a:p>
            <a:pPr lvl="1">
              <a:buNone/>
            </a:pPr>
            <a:endParaRPr lang="en-US" dirty="0" smtClean="0"/>
          </a:p>
          <a:p>
            <a:pPr marL="457200" lvl="1" indent="0" algn="ctr">
              <a:buNone/>
            </a:pPr>
            <a:r>
              <a:rPr lang="en-US" dirty="0" smtClean="0"/>
              <a:t>18 Pa. C.S.A. §§3001 et. </a:t>
            </a:r>
            <a:r>
              <a:rPr lang="en-US" dirty="0"/>
              <a:t>s</a:t>
            </a:r>
            <a:r>
              <a:rPr lang="en-US" dirty="0" smtClean="0"/>
              <a:t>eq.</a:t>
            </a:r>
            <a:endParaRPr lang="en-US" dirty="0"/>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9669362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00" b="1" dirty="0" smtClean="0">
                <a:solidFill>
                  <a:schemeClr val="bg2">
                    <a:lumMod val="50000"/>
                  </a:schemeClr>
                </a:solidFill>
                <a:latin typeface="Helvetica"/>
                <a:cs typeface="Helvetica"/>
              </a:rPr>
              <a:t>Act 105: Act, Means, Purpose</a:t>
            </a:r>
            <a:endParaRPr lang="en-US" sz="4600" b="1" dirty="0">
              <a:solidFill>
                <a:schemeClr val="bg2">
                  <a:lumMod val="50000"/>
                </a:schemeClr>
              </a:solidFill>
              <a:latin typeface="Helvetica"/>
              <a:cs typeface="Helvetica"/>
            </a:endParaRPr>
          </a:p>
        </p:txBody>
      </p:sp>
      <p:sp>
        <p:nvSpPr>
          <p:cNvPr id="3" name="Content Placeholder 2"/>
          <p:cNvSpPr>
            <a:spLocks noGrp="1"/>
          </p:cNvSpPr>
          <p:nvPr>
            <p:ph idx="1"/>
          </p:nvPr>
        </p:nvSpPr>
        <p:spPr/>
        <p:txBody>
          <a:bodyPr/>
          <a:lstStyle/>
          <a:p>
            <a:pPr marL="0" indent="0">
              <a:buNone/>
            </a:pPr>
            <a:r>
              <a:rPr lang="en-US" dirty="0" smtClean="0">
                <a:solidFill>
                  <a:srgbClr val="0E58C4"/>
                </a:solidFill>
              </a:rPr>
              <a:t>ACT</a:t>
            </a:r>
            <a:r>
              <a:rPr lang="en-US" dirty="0" smtClean="0"/>
              <a:t>: § </a:t>
            </a:r>
            <a:r>
              <a:rPr lang="en-US" dirty="0"/>
              <a:t>3011 Trafficking in </a:t>
            </a:r>
            <a:r>
              <a:rPr lang="en-US" dirty="0" smtClean="0"/>
              <a:t>Individuals</a:t>
            </a:r>
          </a:p>
          <a:p>
            <a:pPr marL="0" indent="0">
              <a:buNone/>
            </a:pPr>
            <a:r>
              <a:rPr lang="en-US" dirty="0" smtClean="0">
                <a:solidFill>
                  <a:srgbClr val="0E58C4"/>
                </a:solidFill>
              </a:rPr>
              <a:t>MEANS</a:t>
            </a:r>
            <a:r>
              <a:rPr lang="en-US" dirty="0" smtClean="0"/>
              <a:t>: § 3012(b) Involuntary Servitude</a:t>
            </a:r>
          </a:p>
          <a:p>
            <a:pPr marL="0" indent="0">
              <a:buNone/>
            </a:pPr>
            <a:r>
              <a:rPr lang="en-US" dirty="0" smtClean="0">
                <a:solidFill>
                  <a:srgbClr val="0E58C4"/>
                </a:solidFill>
              </a:rPr>
              <a:t>PURPOSE</a:t>
            </a:r>
            <a:r>
              <a:rPr lang="en-US" dirty="0" smtClean="0"/>
              <a:t>: subjecting an individual to labor servitude or sexual servitude (18 Pa. C.S.A. § 3012(a))</a:t>
            </a:r>
          </a:p>
          <a:p>
            <a:endParaRPr lang="en-US" dirty="0"/>
          </a:p>
          <a:p>
            <a:pPr marL="0" indent="0">
              <a:buNone/>
            </a:pPr>
            <a:r>
              <a:rPr lang="en-US" dirty="0" smtClean="0"/>
              <a:t>Labor servitude and sexual servitude defined in § 3001 </a:t>
            </a: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25179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4000" b="1" dirty="0" smtClean="0">
                <a:solidFill>
                  <a:srgbClr val="0E58C4"/>
                </a:solidFill>
                <a:latin typeface="Helvetica"/>
                <a:cs typeface="Helvetica"/>
              </a:rPr>
              <a:t>§ 3001 Definitions</a:t>
            </a:r>
            <a:endParaRPr lang="en-US" sz="4000" b="1" dirty="0">
              <a:solidFill>
                <a:srgbClr val="0E58C4"/>
              </a:solidFill>
              <a:latin typeface="Helvetica"/>
              <a:cs typeface="Helvetica"/>
            </a:endParaRPr>
          </a:p>
        </p:txBody>
      </p:sp>
      <p:sp>
        <p:nvSpPr>
          <p:cNvPr id="3" name="Content Placeholder 2"/>
          <p:cNvSpPr>
            <a:spLocks noGrp="1"/>
          </p:cNvSpPr>
          <p:nvPr>
            <p:ph idx="1"/>
          </p:nvPr>
        </p:nvSpPr>
        <p:spPr>
          <a:xfrm>
            <a:off x="533400" y="2438400"/>
            <a:ext cx="8229600" cy="2819400"/>
          </a:xfrm>
        </p:spPr>
        <p:txBody>
          <a:bodyPr>
            <a:normAutofit lnSpcReduction="10000"/>
          </a:bodyPr>
          <a:lstStyle/>
          <a:p>
            <a:pPr marL="137160" indent="0">
              <a:buNone/>
            </a:pPr>
            <a:r>
              <a:rPr lang="en-US" sz="3000" dirty="0"/>
              <a:t>“</a:t>
            </a:r>
            <a:r>
              <a:rPr lang="en-US" sz="3000" dirty="0">
                <a:solidFill>
                  <a:srgbClr val="0E58C4"/>
                </a:solidFill>
              </a:rPr>
              <a:t>Human trafficking</a:t>
            </a:r>
            <a:r>
              <a:rPr lang="en-US" sz="3000" dirty="0"/>
              <a:t>.” Any activity in violation of section 3011 (relating to </a:t>
            </a:r>
            <a:r>
              <a:rPr lang="en-US" sz="3000" dirty="0" smtClean="0"/>
              <a:t>Trafficking </a:t>
            </a:r>
            <a:r>
              <a:rPr lang="en-US" sz="3000" dirty="0"/>
              <a:t>in </a:t>
            </a:r>
            <a:r>
              <a:rPr lang="en-US" sz="3000" dirty="0" smtClean="0"/>
              <a:t>Individuals</a:t>
            </a:r>
            <a:r>
              <a:rPr lang="en-US" sz="3000" dirty="0"/>
              <a:t>) either alone or in conjunction with an activity in violation of section 3012 (relating to I</a:t>
            </a:r>
            <a:r>
              <a:rPr lang="en-US" sz="3000" dirty="0" smtClean="0"/>
              <a:t>nvoluntary </a:t>
            </a:r>
            <a:r>
              <a:rPr lang="en-US" sz="3000" dirty="0"/>
              <a:t>S</a:t>
            </a:r>
            <a:r>
              <a:rPr lang="en-US" sz="3000" dirty="0" smtClean="0"/>
              <a:t>ervitude</a:t>
            </a:r>
            <a:r>
              <a:rPr lang="en-US" sz="3000" dirty="0"/>
              <a:t>).</a:t>
            </a:r>
          </a:p>
          <a:p>
            <a:pPr>
              <a:buFont typeface="Wingdings" panose="05000000000000000000" pitchFamily="2" charset="2"/>
              <a:buChar char="q"/>
            </a:pPr>
            <a:endParaRPr lang="en-US" sz="3600"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622822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E58C4"/>
                </a:solidFill>
                <a:latin typeface="Helvetica"/>
                <a:cs typeface="Helvetica"/>
              </a:rPr>
              <a:t>§ 3001 Definitions</a:t>
            </a:r>
          </a:p>
        </p:txBody>
      </p:sp>
      <p:sp>
        <p:nvSpPr>
          <p:cNvPr id="3" name="Content Placeholder 2"/>
          <p:cNvSpPr>
            <a:spLocks noGrp="1"/>
          </p:cNvSpPr>
          <p:nvPr>
            <p:ph idx="1"/>
          </p:nvPr>
        </p:nvSpPr>
        <p:spPr>
          <a:xfrm>
            <a:off x="609600" y="1981200"/>
            <a:ext cx="8042276" cy="4343400"/>
          </a:xfrm>
        </p:spPr>
        <p:txBody>
          <a:bodyPr>
            <a:normAutofit/>
          </a:bodyPr>
          <a:lstStyle/>
          <a:p>
            <a:pPr marL="137160" indent="0">
              <a:buNone/>
            </a:pPr>
            <a:r>
              <a:rPr lang="en-US" dirty="0"/>
              <a:t>“</a:t>
            </a:r>
            <a:r>
              <a:rPr lang="en-US" dirty="0">
                <a:solidFill>
                  <a:srgbClr val="0E58C4"/>
                </a:solidFill>
              </a:rPr>
              <a:t>Involuntary servitude</a:t>
            </a:r>
            <a:r>
              <a:rPr lang="en-US" dirty="0"/>
              <a:t>.” Labor servitude or sexual servitude</a:t>
            </a:r>
            <a:r>
              <a:rPr lang="en-US" dirty="0" smtClean="0"/>
              <a:t>.</a:t>
            </a:r>
          </a:p>
          <a:p>
            <a:pPr marL="137160" indent="0">
              <a:buNone/>
            </a:pPr>
            <a:endParaRPr lang="en-US" dirty="0"/>
          </a:p>
          <a:p>
            <a:pPr marL="137160" indent="0">
              <a:buNone/>
            </a:pPr>
            <a:r>
              <a:rPr lang="en-US" dirty="0"/>
              <a:t>“</a:t>
            </a:r>
            <a:r>
              <a:rPr lang="en-US" dirty="0">
                <a:solidFill>
                  <a:srgbClr val="0E58C4"/>
                </a:solidFill>
              </a:rPr>
              <a:t>Labor servitude</a:t>
            </a:r>
            <a:r>
              <a:rPr lang="en-US" dirty="0"/>
              <a:t>.” Labor which is performed or provided by another individual and is induced or obtained by any of the means set forth in section 3012(b) (relating to involuntary servitude).</a:t>
            </a:r>
          </a:p>
          <a:p>
            <a:pPr marL="13716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12187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E58C4"/>
                </a:solidFill>
                <a:latin typeface="Helvetica"/>
                <a:cs typeface="Helvetica"/>
              </a:rPr>
              <a:t>§ 3001 Definitions</a:t>
            </a:r>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pPr marL="137160" indent="0">
              <a:buNone/>
            </a:pPr>
            <a:r>
              <a:rPr lang="en-US" dirty="0" smtClean="0">
                <a:solidFill>
                  <a:srgbClr val="0E58C4"/>
                </a:solidFill>
              </a:rPr>
              <a:t>Pennsylvania now has a clear definition </a:t>
            </a:r>
            <a:r>
              <a:rPr lang="en-US" dirty="0">
                <a:solidFill>
                  <a:srgbClr val="0E58C4"/>
                </a:solidFill>
              </a:rPr>
              <a:t>sex trafficking.</a:t>
            </a:r>
          </a:p>
          <a:p>
            <a:pPr marL="114300" indent="0">
              <a:buNone/>
            </a:pPr>
            <a:endParaRPr lang="en-US" dirty="0"/>
          </a:p>
          <a:p>
            <a:pPr marL="137160" indent="0">
              <a:buNone/>
            </a:pPr>
            <a:r>
              <a:rPr lang="en-US" dirty="0"/>
              <a:t>“</a:t>
            </a:r>
            <a:r>
              <a:rPr lang="en-US" dirty="0">
                <a:solidFill>
                  <a:srgbClr val="0E58C4"/>
                </a:solidFill>
              </a:rPr>
              <a:t>Sexual Servitude</a:t>
            </a:r>
            <a:r>
              <a:rPr lang="en-US" dirty="0"/>
              <a:t>” Any sex act or performance involving a sex act for which anything of value is directly or indirectly given, promised to or received by any individual or which is performed or provided by any individual, and is induced or obtained from </a:t>
            </a:r>
          </a:p>
          <a:p>
            <a:pPr marL="137160" indent="0">
              <a:buNone/>
            </a:pPr>
            <a:r>
              <a:rPr lang="en-US" dirty="0"/>
              <a:t> 	(1) a </a:t>
            </a:r>
            <a:r>
              <a:rPr lang="en-US" dirty="0" smtClean="0"/>
              <a:t>minor</a:t>
            </a:r>
          </a:p>
          <a:p>
            <a:pPr marL="137160" indent="0">
              <a:buNone/>
            </a:pPr>
            <a:r>
              <a:rPr lang="en-US" dirty="0" smtClean="0"/>
              <a:t>	(</a:t>
            </a:r>
            <a:r>
              <a:rPr lang="en-US" dirty="0"/>
              <a:t>2) Any other individual by any of the means set forth </a:t>
            </a:r>
            <a:r>
              <a:rPr lang="en-US" dirty="0" smtClean="0"/>
              <a:t>	in </a:t>
            </a:r>
            <a:r>
              <a:rPr lang="en-US" dirty="0"/>
              <a:t>section 3012(b)(relating to involuntary </a:t>
            </a:r>
            <a:r>
              <a:rPr lang="en-US" dirty="0" smtClean="0"/>
              <a:t>	servitude</a:t>
            </a:r>
            <a:r>
              <a:rPr lang="en-US" dirty="0"/>
              <a:t>)</a:t>
            </a:r>
            <a:r>
              <a:rPr lang="en-US" dirty="0" smtClean="0"/>
              <a:t>.</a:t>
            </a:r>
          </a:p>
          <a:p>
            <a:pPr marL="137160" indent="0">
              <a:buNone/>
            </a:pPr>
            <a:r>
              <a:rPr lang="en-US" dirty="0" smtClean="0"/>
              <a:t>“</a:t>
            </a:r>
            <a:r>
              <a:rPr lang="en-US" dirty="0" smtClean="0">
                <a:solidFill>
                  <a:srgbClr val="0E58C4"/>
                </a:solidFill>
              </a:rPr>
              <a:t>Minor</a:t>
            </a:r>
            <a:r>
              <a:rPr lang="en-US" dirty="0" smtClean="0"/>
              <a:t>” An individual who is less than 18 years of age.</a:t>
            </a:r>
            <a:endParaRPr lang="en-US" dirty="0"/>
          </a:p>
          <a:p>
            <a:pPr marL="585216" lvl="1" indent="0">
              <a:buNone/>
            </a:pPr>
            <a:endParaRPr lang="en-US" baseline="30000" dirty="0"/>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52668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E58C4"/>
                </a:solidFill>
                <a:latin typeface="Helvetica"/>
                <a:cs typeface="Helvetica"/>
              </a:rPr>
              <a:t>§ </a:t>
            </a:r>
            <a:r>
              <a:rPr lang="en-US" sz="4000" b="1" dirty="0" smtClean="0">
                <a:solidFill>
                  <a:srgbClr val="0E58C4"/>
                </a:solidFill>
                <a:latin typeface="Helvetica"/>
                <a:cs typeface="Helvetica"/>
              </a:rPr>
              <a:t>3011 </a:t>
            </a:r>
            <a:br>
              <a:rPr lang="en-US" sz="4000" b="1" dirty="0" smtClean="0">
                <a:solidFill>
                  <a:srgbClr val="0E58C4"/>
                </a:solidFill>
                <a:latin typeface="Helvetica"/>
                <a:cs typeface="Helvetica"/>
              </a:rPr>
            </a:br>
            <a:r>
              <a:rPr lang="en-US" sz="4000" b="1" dirty="0" smtClean="0">
                <a:solidFill>
                  <a:srgbClr val="0E58C4"/>
                </a:solidFill>
                <a:latin typeface="Helvetica"/>
                <a:cs typeface="Helvetica"/>
              </a:rPr>
              <a:t>Trafficking in Individuals (“Act”)</a:t>
            </a:r>
            <a:endParaRPr lang="en-US" sz="4000" b="1" dirty="0">
              <a:solidFill>
                <a:srgbClr val="0E58C4"/>
              </a:solidFill>
              <a:latin typeface="Helvetica"/>
              <a:cs typeface="Helvetica"/>
            </a:endParaRPr>
          </a:p>
        </p:txBody>
      </p:sp>
      <p:sp>
        <p:nvSpPr>
          <p:cNvPr id="3" name="Content Placeholder 2"/>
          <p:cNvSpPr>
            <a:spLocks noGrp="1"/>
          </p:cNvSpPr>
          <p:nvPr>
            <p:ph idx="1"/>
          </p:nvPr>
        </p:nvSpPr>
        <p:spPr>
          <a:xfrm>
            <a:off x="457200" y="1951037"/>
            <a:ext cx="8229600" cy="4525963"/>
          </a:xfrm>
        </p:spPr>
        <p:txBody>
          <a:bodyPr>
            <a:normAutofit/>
          </a:bodyPr>
          <a:lstStyle/>
          <a:p>
            <a:pPr marL="137160" indent="0">
              <a:buNone/>
            </a:pPr>
            <a:r>
              <a:rPr lang="en-US" dirty="0"/>
              <a:t>(a) </a:t>
            </a:r>
            <a:r>
              <a:rPr lang="en-US" b="1" dirty="0"/>
              <a:t>Offense defined.—</a:t>
            </a:r>
            <a:r>
              <a:rPr lang="en-US" dirty="0"/>
              <a:t>A person commits a felony of the second degree if the person:</a:t>
            </a:r>
          </a:p>
          <a:p>
            <a:pPr marL="137160" indent="0">
              <a:buNone/>
            </a:pPr>
            <a:r>
              <a:rPr lang="en-US" dirty="0"/>
              <a:t>(1) </a:t>
            </a:r>
            <a:r>
              <a:rPr lang="en-US" dirty="0">
                <a:solidFill>
                  <a:srgbClr val="0E58C4"/>
                </a:solidFill>
              </a:rPr>
              <a:t>recruits</a:t>
            </a:r>
            <a:r>
              <a:rPr lang="en-US" dirty="0"/>
              <a:t>, </a:t>
            </a:r>
            <a:r>
              <a:rPr lang="en-US" u="sng" dirty="0">
                <a:solidFill>
                  <a:srgbClr val="0E58C4"/>
                </a:solidFill>
              </a:rPr>
              <a:t>entices</a:t>
            </a:r>
            <a:r>
              <a:rPr lang="en-US" dirty="0"/>
              <a:t>, </a:t>
            </a:r>
            <a:r>
              <a:rPr lang="en-US" u="sng" dirty="0">
                <a:solidFill>
                  <a:srgbClr val="0E58C4"/>
                </a:solidFill>
              </a:rPr>
              <a:t>solicits</a:t>
            </a:r>
            <a:r>
              <a:rPr lang="en-US" dirty="0"/>
              <a:t>, </a:t>
            </a:r>
            <a:r>
              <a:rPr lang="en-US" dirty="0">
                <a:solidFill>
                  <a:srgbClr val="0E58C4"/>
                </a:solidFill>
              </a:rPr>
              <a:t>harbors</a:t>
            </a:r>
            <a:r>
              <a:rPr lang="en-US" dirty="0"/>
              <a:t>, </a:t>
            </a:r>
            <a:r>
              <a:rPr lang="en-US" dirty="0">
                <a:solidFill>
                  <a:srgbClr val="0E58C4"/>
                </a:solidFill>
              </a:rPr>
              <a:t>transports</a:t>
            </a:r>
            <a:r>
              <a:rPr lang="en-US" dirty="0"/>
              <a:t>, </a:t>
            </a:r>
            <a:r>
              <a:rPr lang="en-US" dirty="0">
                <a:solidFill>
                  <a:srgbClr val="0E58C4"/>
                </a:solidFill>
              </a:rPr>
              <a:t>provides</a:t>
            </a:r>
            <a:r>
              <a:rPr lang="en-US" dirty="0"/>
              <a:t>, </a:t>
            </a:r>
            <a:r>
              <a:rPr lang="en-US" dirty="0">
                <a:solidFill>
                  <a:srgbClr val="0E58C4"/>
                </a:solidFill>
              </a:rPr>
              <a:t>obtains </a:t>
            </a:r>
            <a:r>
              <a:rPr lang="en-US" dirty="0"/>
              <a:t>or </a:t>
            </a:r>
            <a:r>
              <a:rPr lang="en-US" u="sng" dirty="0">
                <a:solidFill>
                  <a:srgbClr val="0E58C4"/>
                </a:solidFill>
              </a:rPr>
              <a:t>maintains</a:t>
            </a:r>
            <a:r>
              <a:rPr lang="en-US" dirty="0">
                <a:solidFill>
                  <a:srgbClr val="0E58C4"/>
                </a:solidFill>
              </a:rPr>
              <a:t> </a:t>
            </a:r>
            <a:r>
              <a:rPr lang="en-US" dirty="0"/>
              <a:t>an individual if the person knows or recklessly disregards that the individual will be subject to involuntary servitude; or</a:t>
            </a:r>
          </a:p>
          <a:p>
            <a:pPr marL="137160" indent="0">
              <a:buNone/>
            </a:pPr>
            <a:r>
              <a:rPr lang="en-US" dirty="0"/>
              <a:t>(2) knowingly benefits financially or receives anything of value from any act that facilitates any activity described in paragraph (1).</a:t>
            </a:r>
          </a:p>
          <a:p>
            <a:pPr marL="13716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71972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dirty="0">
                <a:solidFill>
                  <a:srgbClr val="0E58C4"/>
                </a:solidFill>
                <a:latin typeface="Helvetica"/>
                <a:cs typeface="Helvetica"/>
              </a:rPr>
              <a:t>§ 3011 Trafficking in </a:t>
            </a:r>
            <a:r>
              <a:rPr lang="en-US" sz="4000" b="1" dirty="0" smtClean="0">
                <a:solidFill>
                  <a:srgbClr val="0E58C4"/>
                </a:solidFill>
                <a:latin typeface="Helvetica"/>
                <a:cs typeface="Helvetica"/>
              </a:rPr>
              <a:t>Minors (“Act”)</a:t>
            </a:r>
            <a:endParaRPr lang="en-US" sz="4000" b="1" dirty="0">
              <a:solidFill>
                <a:srgbClr val="0E58C4"/>
              </a:solidFill>
              <a:latin typeface="Helvetica"/>
              <a:cs typeface="Helvetica"/>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cs typeface="Helvetica" panose="020B0604020202020204" pitchFamily="34" charset="0"/>
              </a:rPr>
              <a:t>(</a:t>
            </a:r>
            <a:r>
              <a:rPr lang="en-US" dirty="0">
                <a:cs typeface="Helvetica" panose="020B0604020202020204" pitchFamily="34" charset="0"/>
              </a:rPr>
              <a:t>b) A person commits a </a:t>
            </a:r>
            <a:r>
              <a:rPr lang="en-US" dirty="0">
                <a:solidFill>
                  <a:srgbClr val="0E58C4"/>
                </a:solidFill>
                <a:cs typeface="Helvetica" panose="020B0604020202020204" pitchFamily="34" charset="0"/>
              </a:rPr>
              <a:t>felony of the first degree </a:t>
            </a:r>
            <a:r>
              <a:rPr lang="en-US" dirty="0">
                <a:cs typeface="Helvetica" panose="020B0604020202020204" pitchFamily="34" charset="0"/>
              </a:rPr>
              <a:t>if the person engages in any activity listed in subsection (a) that results in a minor’s being subjected to sexual servitude</a:t>
            </a:r>
            <a:r>
              <a:rPr lang="en-US" dirty="0" smtClean="0">
                <a:cs typeface="Helvetica" panose="020B0604020202020204" pitchFamily="34" charset="0"/>
              </a:rPr>
              <a:t>.</a:t>
            </a:r>
          </a:p>
          <a:p>
            <a:pPr marL="0" indent="0">
              <a:buNone/>
            </a:pPr>
            <a:endParaRPr lang="en-US" dirty="0">
              <a:cs typeface="Helvetica" panose="020B0604020202020204" pitchFamily="34" charset="0"/>
            </a:endParaRPr>
          </a:p>
          <a:p>
            <a:pPr marL="0" indent="0" algn="ctr">
              <a:buNone/>
            </a:pPr>
            <a:r>
              <a:rPr lang="en-US" dirty="0" smtClean="0">
                <a:solidFill>
                  <a:srgbClr val="0E58C4"/>
                </a:solidFill>
                <a:cs typeface="Helvetica" panose="020B0604020202020204" pitchFamily="34" charset="0"/>
              </a:rPr>
              <a:t>*Now also a Megan’s Law Offense!</a:t>
            </a:r>
          </a:p>
          <a:p>
            <a:pPr marL="0" indent="0" algn="ctr">
              <a:buNone/>
            </a:pPr>
            <a:r>
              <a:rPr lang="en-US" sz="2400" dirty="0" smtClean="0">
                <a:solidFill>
                  <a:srgbClr val="0E58C4"/>
                </a:solidFill>
                <a:cs typeface="Helvetica" panose="020B0604020202020204" pitchFamily="34" charset="0"/>
              </a:rPr>
              <a:t>(</a:t>
            </a:r>
            <a:r>
              <a:rPr lang="en-US" sz="2400" b="1" dirty="0">
                <a:solidFill>
                  <a:srgbClr val="0E58C4"/>
                </a:solidFill>
              </a:rPr>
              <a:t>§ 9799.14 Sexual offenses and tier </a:t>
            </a:r>
            <a:r>
              <a:rPr lang="en-US" sz="2400" b="1" dirty="0" smtClean="0">
                <a:solidFill>
                  <a:srgbClr val="0E58C4"/>
                </a:solidFill>
              </a:rPr>
              <a:t>system)</a:t>
            </a:r>
            <a:endParaRPr lang="en-US" sz="2400" dirty="0">
              <a:solidFill>
                <a:srgbClr val="0E58C4"/>
              </a:solidFill>
            </a:endParaRPr>
          </a:p>
          <a:p>
            <a:pPr marL="0" indent="0" algn="ctr">
              <a:buNone/>
            </a:pPr>
            <a:endParaRPr lang="en-US" dirty="0">
              <a:solidFill>
                <a:srgbClr val="FF0000"/>
              </a:solidFill>
              <a:cs typeface="Helvetica" panose="020B0604020202020204" pitchFamily="34" charset="0"/>
            </a:endParaRPr>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92647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a:solidFill>
                  <a:srgbClr val="0E58C4"/>
                </a:solidFill>
                <a:latin typeface="Helvetica"/>
                <a:cs typeface="Helvetica"/>
              </a:rPr>
              <a:t>§ </a:t>
            </a:r>
            <a:r>
              <a:rPr lang="en-US" sz="4000" b="1" dirty="0" smtClean="0">
                <a:solidFill>
                  <a:srgbClr val="0E58C4"/>
                </a:solidFill>
                <a:latin typeface="Helvetica"/>
                <a:cs typeface="Helvetica"/>
              </a:rPr>
              <a:t>3012 Involuntary Servitude (“Purpose”)</a:t>
            </a:r>
            <a:endParaRPr lang="en-US" sz="4000" b="1" dirty="0">
              <a:solidFill>
                <a:srgbClr val="0E58C4"/>
              </a:solidFill>
              <a:latin typeface="Helvetica"/>
              <a:cs typeface="Helvetica"/>
            </a:endParaRPr>
          </a:p>
        </p:txBody>
      </p:sp>
      <p:sp>
        <p:nvSpPr>
          <p:cNvPr id="3" name="Content Placeholder 2"/>
          <p:cNvSpPr>
            <a:spLocks noGrp="1"/>
          </p:cNvSpPr>
          <p:nvPr>
            <p:ph idx="1"/>
          </p:nvPr>
        </p:nvSpPr>
        <p:spPr/>
        <p:txBody>
          <a:bodyPr>
            <a:normAutofit/>
          </a:bodyPr>
          <a:lstStyle/>
          <a:p>
            <a:pPr marL="137160" indent="0">
              <a:buNone/>
            </a:pPr>
            <a:endParaRPr lang="en-US" dirty="0"/>
          </a:p>
          <a:p>
            <a:pPr marL="137160" indent="0">
              <a:buNone/>
            </a:pPr>
            <a:r>
              <a:rPr lang="en-US" dirty="0" smtClean="0"/>
              <a:t>(</a:t>
            </a:r>
            <a:r>
              <a:rPr lang="en-US" dirty="0"/>
              <a:t>a) </a:t>
            </a:r>
            <a:r>
              <a:rPr lang="en-US" b="1" dirty="0"/>
              <a:t>Offense defined.—</a:t>
            </a:r>
            <a:r>
              <a:rPr lang="en-US" dirty="0"/>
              <a:t>A person commits a felony of the first degree if the person knowingly, through </a:t>
            </a:r>
            <a:r>
              <a:rPr lang="en-US" dirty="0">
                <a:solidFill>
                  <a:srgbClr val="0E58C4"/>
                </a:solidFill>
              </a:rPr>
              <a:t>any of the means </a:t>
            </a:r>
            <a:r>
              <a:rPr lang="en-US" dirty="0"/>
              <a:t>described in subsection (b), </a:t>
            </a:r>
            <a:r>
              <a:rPr lang="en-US" dirty="0">
                <a:solidFill>
                  <a:srgbClr val="0E58C4"/>
                </a:solidFill>
              </a:rPr>
              <a:t>subjects an individual to labor servitude or sexual servitude</a:t>
            </a:r>
            <a:r>
              <a:rPr lang="en-US" dirty="0"/>
              <a:t>, except where the conduct is permissible under Federal or State law other than this chapter.</a:t>
            </a:r>
          </a:p>
          <a:p>
            <a:pPr marL="13716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25903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33"/>
            <a:ext cx="8229600" cy="5029200"/>
          </a:xfrm>
        </p:spPr>
        <p:txBody>
          <a:bodyPr/>
          <a:lstStyle/>
          <a:p>
            <a:pPr algn="ctr"/>
            <a:endParaRPr lang="en-US" b="1" dirty="0" smtClean="0">
              <a:solidFill>
                <a:srgbClr val="1466C5"/>
              </a:solidFill>
              <a:latin typeface="Helvetica"/>
              <a:cs typeface="Helvetica"/>
            </a:endParaRPr>
          </a:p>
          <a:p>
            <a:pPr marL="0" indent="0" algn="ctr">
              <a:buNone/>
            </a:pPr>
            <a:endParaRPr lang="en-US" b="1" dirty="0">
              <a:solidFill>
                <a:srgbClr val="1466C5"/>
              </a:solidFill>
              <a:latin typeface="Helvetica"/>
              <a:cs typeface="Helvetica"/>
            </a:endParaRPr>
          </a:p>
          <a:p>
            <a:pPr marL="0" indent="0" algn="ctr">
              <a:buNone/>
            </a:pPr>
            <a:endParaRPr lang="en-US" sz="6000" b="1" dirty="0" smtClean="0">
              <a:solidFill>
                <a:srgbClr val="1466C5"/>
              </a:solidFill>
              <a:latin typeface="Helvetica"/>
              <a:cs typeface="Helvetica"/>
            </a:endParaRPr>
          </a:p>
          <a:p>
            <a:pPr marL="0" indent="0" algn="ctr">
              <a:buNone/>
            </a:pPr>
            <a:r>
              <a:rPr lang="en-US" sz="6000" b="1" dirty="0" smtClean="0">
                <a:solidFill>
                  <a:srgbClr val="1466C5"/>
                </a:solidFill>
                <a:latin typeface="Helvetica"/>
                <a:cs typeface="Helvetica"/>
              </a:rPr>
              <a:t>PROSTITUTE</a:t>
            </a:r>
            <a:endParaRPr lang="en-US" sz="6000" b="1" dirty="0">
              <a:solidFill>
                <a:srgbClr val="1466C5"/>
              </a:solidFill>
              <a:latin typeface="Helvetica"/>
              <a:cs typeface="Helvetica"/>
            </a:endParaRPr>
          </a:p>
        </p:txBody>
      </p:sp>
      <p:sp>
        <p:nvSpPr>
          <p:cNvPr id="4"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21815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b="1" dirty="0">
                <a:solidFill>
                  <a:srgbClr val="0E58C4"/>
                </a:solidFill>
                <a:latin typeface="Helvetica"/>
                <a:cs typeface="Helvetica"/>
              </a:rPr>
              <a:t>§ </a:t>
            </a:r>
            <a:r>
              <a:rPr lang="en-US" sz="4000" b="1" dirty="0" smtClean="0">
                <a:solidFill>
                  <a:srgbClr val="0E58C4"/>
                </a:solidFill>
                <a:latin typeface="Helvetica"/>
                <a:cs typeface="Helvetica"/>
              </a:rPr>
              <a:t>3012 </a:t>
            </a:r>
            <a:r>
              <a:rPr lang="en-US" sz="4000" b="1" dirty="0">
                <a:solidFill>
                  <a:srgbClr val="0E58C4"/>
                </a:solidFill>
                <a:latin typeface="Helvetica"/>
                <a:cs typeface="Helvetica"/>
              </a:rPr>
              <a:t/>
            </a:r>
            <a:br>
              <a:rPr lang="en-US" sz="4000" b="1" dirty="0">
                <a:solidFill>
                  <a:srgbClr val="0E58C4"/>
                </a:solidFill>
                <a:latin typeface="Helvetica"/>
                <a:cs typeface="Helvetica"/>
              </a:rPr>
            </a:br>
            <a:r>
              <a:rPr lang="en-US" sz="4000" b="1" dirty="0">
                <a:solidFill>
                  <a:srgbClr val="0E58C4"/>
                </a:solidFill>
                <a:latin typeface="Helvetica"/>
                <a:cs typeface="Helvetica"/>
              </a:rPr>
              <a:t>Involuntary </a:t>
            </a:r>
            <a:r>
              <a:rPr lang="en-US" sz="4000" b="1" dirty="0" smtClean="0">
                <a:solidFill>
                  <a:srgbClr val="0E58C4"/>
                </a:solidFill>
                <a:latin typeface="Helvetica"/>
                <a:cs typeface="Helvetica"/>
              </a:rPr>
              <a:t>Servitude (“Means”)</a:t>
            </a:r>
            <a:endParaRPr lang="en-US" sz="4000" b="1" dirty="0">
              <a:solidFill>
                <a:srgbClr val="0E58C4"/>
              </a:solidFill>
              <a:latin typeface="Helvetica"/>
              <a:cs typeface="Helvetica"/>
            </a:endParaRPr>
          </a:p>
        </p:txBody>
      </p:sp>
      <p:sp>
        <p:nvSpPr>
          <p:cNvPr id="3" name="Content Placeholder 2"/>
          <p:cNvSpPr>
            <a:spLocks noGrp="1"/>
          </p:cNvSpPr>
          <p:nvPr>
            <p:ph idx="1"/>
          </p:nvPr>
        </p:nvSpPr>
        <p:spPr>
          <a:xfrm>
            <a:off x="457200" y="1676400"/>
            <a:ext cx="8229600" cy="5013960"/>
          </a:xfrm>
        </p:spPr>
        <p:txBody>
          <a:bodyPr>
            <a:normAutofit fontScale="77500" lnSpcReduction="20000"/>
          </a:bodyPr>
          <a:lstStyle/>
          <a:p>
            <a:pPr marL="137160" indent="0">
              <a:buNone/>
            </a:pPr>
            <a:r>
              <a:rPr lang="en-US" dirty="0"/>
              <a:t>(b) </a:t>
            </a:r>
            <a:r>
              <a:rPr lang="en-US" b="1" dirty="0"/>
              <a:t>Means of subjecting an individual to involuntary servitude.—</a:t>
            </a:r>
            <a:r>
              <a:rPr lang="en-US" dirty="0"/>
              <a:t>A person may subject an individual to involuntary servitude through any of the following means</a:t>
            </a:r>
            <a:r>
              <a:rPr lang="en-US" dirty="0" smtClean="0">
                <a:solidFill>
                  <a:srgbClr val="0E58C4"/>
                </a:solidFill>
              </a:rPr>
              <a:t>:  (This is FORCE FRAUD OR COERCION)</a:t>
            </a:r>
            <a:endParaRPr lang="en-US" dirty="0" smtClean="0"/>
          </a:p>
          <a:p>
            <a:pPr marL="137160" indent="0">
              <a:buNone/>
            </a:pPr>
            <a:r>
              <a:rPr lang="en-US" dirty="0" smtClean="0">
                <a:solidFill>
                  <a:srgbClr val="0E58C4"/>
                </a:solidFill>
              </a:rPr>
              <a:t>FORCE</a:t>
            </a:r>
            <a:r>
              <a:rPr lang="en-US" dirty="0" smtClean="0">
                <a:solidFill>
                  <a:srgbClr val="5EF0F7"/>
                </a:solidFill>
              </a:rPr>
              <a:t>:</a:t>
            </a:r>
            <a:endParaRPr lang="en-US" dirty="0">
              <a:solidFill>
                <a:srgbClr val="5EF0F7"/>
              </a:solidFill>
            </a:endParaRPr>
          </a:p>
          <a:p>
            <a:pPr marL="137160" indent="0">
              <a:buNone/>
            </a:pPr>
            <a:r>
              <a:rPr lang="en-US" dirty="0"/>
              <a:t>(1) Causing or threatening to cause serious harm to any individual.</a:t>
            </a:r>
          </a:p>
          <a:p>
            <a:pPr marL="137160" indent="0">
              <a:buNone/>
            </a:pPr>
            <a:r>
              <a:rPr lang="en-US" dirty="0"/>
              <a:t>(2) Physically restraining or threatening to physically restrain another individual.</a:t>
            </a:r>
          </a:p>
          <a:p>
            <a:pPr marL="137160" indent="0">
              <a:buNone/>
            </a:pPr>
            <a:r>
              <a:rPr lang="en-US" dirty="0"/>
              <a:t>(3) Kidnapping or attempting to kidnap any individual</a:t>
            </a:r>
            <a:r>
              <a:rPr lang="en-US" dirty="0" smtClean="0"/>
              <a:t>.</a:t>
            </a:r>
          </a:p>
          <a:p>
            <a:pPr marL="0" indent="0">
              <a:buNone/>
            </a:pPr>
            <a:r>
              <a:rPr lang="en-US" dirty="0">
                <a:solidFill>
                  <a:srgbClr val="5EF0F7"/>
                </a:solidFill>
              </a:rPr>
              <a:t> </a:t>
            </a:r>
            <a:r>
              <a:rPr lang="en-US" dirty="0" smtClean="0">
                <a:solidFill>
                  <a:srgbClr val="5EF0F7"/>
                </a:solidFill>
              </a:rPr>
              <a:t> </a:t>
            </a:r>
          </a:p>
          <a:p>
            <a:pPr marL="0" indent="0">
              <a:buNone/>
            </a:pPr>
            <a:r>
              <a:rPr lang="en-US" dirty="0">
                <a:solidFill>
                  <a:srgbClr val="5EF0F7"/>
                </a:solidFill>
              </a:rPr>
              <a:t> </a:t>
            </a:r>
            <a:r>
              <a:rPr lang="en-US" dirty="0" smtClean="0">
                <a:solidFill>
                  <a:srgbClr val="5EF0F7"/>
                </a:solidFill>
              </a:rPr>
              <a:t> </a:t>
            </a:r>
            <a:r>
              <a:rPr lang="en-US" dirty="0" smtClean="0">
                <a:solidFill>
                  <a:srgbClr val="0E58C4"/>
                </a:solidFill>
              </a:rPr>
              <a:t>FRAUD</a:t>
            </a:r>
            <a:r>
              <a:rPr lang="en-US" dirty="0" smtClean="0">
                <a:solidFill>
                  <a:srgbClr val="5EF0F7"/>
                </a:solidFill>
              </a:rPr>
              <a:t>:</a:t>
            </a:r>
            <a:endParaRPr lang="en-US" dirty="0">
              <a:solidFill>
                <a:srgbClr val="5EF0F7"/>
              </a:solidFill>
            </a:endParaRPr>
          </a:p>
          <a:p>
            <a:pPr marL="0" indent="0">
              <a:buNone/>
            </a:pPr>
            <a:r>
              <a:rPr lang="en-US" dirty="0" smtClean="0"/>
              <a:t>  (</a:t>
            </a:r>
            <a:r>
              <a:rPr lang="en-US" dirty="0"/>
              <a:t>8) Fraud.</a:t>
            </a:r>
          </a:p>
          <a:p>
            <a:pPr marL="137160" indent="0">
              <a:buNone/>
            </a:pPr>
            <a:endParaRPr lang="en-US" dirty="0"/>
          </a:p>
          <a:p>
            <a:pPr marL="13716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55515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E58C4"/>
                </a:solidFill>
                <a:latin typeface="Helvetica"/>
                <a:cs typeface="Helvetica"/>
              </a:rPr>
              <a:t>§ </a:t>
            </a:r>
            <a:r>
              <a:rPr lang="en-US" sz="4000" b="1" dirty="0" smtClean="0">
                <a:solidFill>
                  <a:srgbClr val="0E58C4"/>
                </a:solidFill>
                <a:latin typeface="Helvetica"/>
                <a:cs typeface="Helvetica"/>
              </a:rPr>
              <a:t>3012(b) </a:t>
            </a:r>
            <a:r>
              <a:rPr lang="en-US" sz="4000" b="1" dirty="0">
                <a:solidFill>
                  <a:srgbClr val="0E58C4"/>
                </a:solidFill>
                <a:latin typeface="Helvetica"/>
                <a:cs typeface="Helvetica"/>
              </a:rPr>
              <a:t/>
            </a:r>
            <a:br>
              <a:rPr lang="en-US" sz="4000" b="1" dirty="0">
                <a:solidFill>
                  <a:srgbClr val="0E58C4"/>
                </a:solidFill>
                <a:latin typeface="Helvetica"/>
                <a:cs typeface="Helvetica"/>
              </a:rPr>
            </a:br>
            <a:r>
              <a:rPr lang="en-US" sz="4000" b="1" dirty="0">
                <a:solidFill>
                  <a:srgbClr val="0E58C4"/>
                </a:solidFill>
                <a:latin typeface="Helvetica"/>
                <a:cs typeface="Helvetica"/>
              </a:rPr>
              <a:t>Involuntary Servitude (“Means”)</a:t>
            </a:r>
          </a:p>
        </p:txBody>
      </p:sp>
      <p:sp>
        <p:nvSpPr>
          <p:cNvPr id="3" name="Content Placeholder 2"/>
          <p:cNvSpPr>
            <a:spLocks noGrp="1"/>
          </p:cNvSpPr>
          <p:nvPr>
            <p:ph idx="1"/>
          </p:nvPr>
        </p:nvSpPr>
        <p:spPr>
          <a:xfrm>
            <a:off x="457200" y="2027237"/>
            <a:ext cx="8229600" cy="4525963"/>
          </a:xfrm>
        </p:spPr>
        <p:txBody>
          <a:bodyPr>
            <a:normAutofit/>
          </a:bodyPr>
          <a:lstStyle/>
          <a:p>
            <a:pPr marL="137160" indent="0">
              <a:buNone/>
            </a:pPr>
            <a:r>
              <a:rPr lang="en-US" dirty="0" smtClean="0">
                <a:solidFill>
                  <a:srgbClr val="0E58C4"/>
                </a:solidFill>
              </a:rPr>
              <a:t>COERCION</a:t>
            </a:r>
            <a:r>
              <a:rPr lang="en-US" dirty="0" smtClean="0">
                <a:solidFill>
                  <a:srgbClr val="5EF0F7"/>
                </a:solidFill>
              </a:rPr>
              <a:t>:</a:t>
            </a:r>
            <a:endParaRPr lang="en-US" dirty="0">
              <a:solidFill>
                <a:srgbClr val="5EF0F7"/>
              </a:solidFill>
            </a:endParaRPr>
          </a:p>
          <a:p>
            <a:pPr marL="0" indent="0">
              <a:buNone/>
            </a:pPr>
            <a:r>
              <a:rPr lang="en-US" dirty="0"/>
              <a:t>  (4) Abusing or threatening to abuse the legal process.</a:t>
            </a:r>
          </a:p>
          <a:p>
            <a:pPr marL="137160" indent="0">
              <a:buNone/>
            </a:pPr>
            <a:r>
              <a:rPr lang="en-US" dirty="0"/>
              <a:t>(5) Taking or retaining the individual’s personal property or real property as a means of coercion.</a:t>
            </a:r>
          </a:p>
          <a:p>
            <a:pPr marL="137160" indent="0">
              <a:buNone/>
            </a:pPr>
            <a:r>
              <a:rPr lang="en-US" dirty="0"/>
              <a:t>(6) Engaging in unlawful conduct with respect to documents, as defined in section 3014 (relating to unlawful conduct regarding documents).</a:t>
            </a:r>
          </a:p>
          <a:p>
            <a:pPr marL="137160" indent="0">
              <a:buNone/>
            </a:pPr>
            <a:r>
              <a:rPr lang="en-US" dirty="0"/>
              <a:t>(7) Extortion.</a:t>
            </a:r>
          </a:p>
          <a:p>
            <a:pPr marL="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14101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E58C4"/>
                </a:solidFill>
                <a:latin typeface="Helvetica"/>
                <a:cs typeface="Helvetica"/>
              </a:rPr>
              <a:t>§ </a:t>
            </a:r>
            <a:r>
              <a:rPr lang="en-US" sz="4000" b="1" dirty="0" smtClean="0">
                <a:solidFill>
                  <a:srgbClr val="0E58C4"/>
                </a:solidFill>
                <a:latin typeface="Helvetica"/>
                <a:cs typeface="Helvetica"/>
              </a:rPr>
              <a:t>3012(b) </a:t>
            </a:r>
            <a:r>
              <a:rPr lang="en-US" sz="4000" b="1" dirty="0">
                <a:solidFill>
                  <a:srgbClr val="0E58C4"/>
                </a:solidFill>
                <a:latin typeface="Helvetica"/>
                <a:cs typeface="Helvetica"/>
              </a:rPr>
              <a:t/>
            </a:r>
            <a:br>
              <a:rPr lang="en-US" sz="4000" b="1" dirty="0">
                <a:solidFill>
                  <a:srgbClr val="0E58C4"/>
                </a:solidFill>
                <a:latin typeface="Helvetica"/>
                <a:cs typeface="Helvetica"/>
              </a:rPr>
            </a:br>
            <a:r>
              <a:rPr lang="en-US" sz="4000" b="1" dirty="0">
                <a:solidFill>
                  <a:srgbClr val="0E58C4"/>
                </a:solidFill>
                <a:latin typeface="Helvetica"/>
                <a:cs typeface="Helvetica"/>
              </a:rPr>
              <a:t>Involuntary </a:t>
            </a:r>
            <a:r>
              <a:rPr lang="en-US" sz="4000" b="1" dirty="0" smtClean="0">
                <a:solidFill>
                  <a:srgbClr val="0E58C4"/>
                </a:solidFill>
                <a:latin typeface="Helvetica"/>
                <a:cs typeface="Helvetica"/>
              </a:rPr>
              <a:t>Servitude (“Means”)</a:t>
            </a:r>
            <a:endParaRPr lang="en-US" sz="4000" b="1" dirty="0">
              <a:solidFill>
                <a:srgbClr val="0E58C4"/>
              </a:solidFill>
              <a:latin typeface="Helvetica"/>
              <a:cs typeface="Helvetica"/>
            </a:endParaRPr>
          </a:p>
        </p:txBody>
      </p:sp>
      <p:sp>
        <p:nvSpPr>
          <p:cNvPr id="3" name="Content Placeholder 2"/>
          <p:cNvSpPr>
            <a:spLocks noGrp="1"/>
          </p:cNvSpPr>
          <p:nvPr>
            <p:ph idx="1"/>
          </p:nvPr>
        </p:nvSpPr>
        <p:spPr>
          <a:xfrm>
            <a:off x="533400" y="1600200"/>
            <a:ext cx="8305800" cy="4724400"/>
          </a:xfrm>
        </p:spPr>
        <p:txBody>
          <a:bodyPr>
            <a:normAutofit fontScale="92500" lnSpcReduction="10000"/>
          </a:bodyPr>
          <a:lstStyle/>
          <a:p>
            <a:pPr marL="137160" indent="0">
              <a:buNone/>
            </a:pPr>
            <a:r>
              <a:rPr lang="en-US" dirty="0" smtClean="0">
                <a:solidFill>
                  <a:srgbClr val="0E58C4"/>
                </a:solidFill>
              </a:rPr>
              <a:t>COERCION</a:t>
            </a:r>
            <a:r>
              <a:rPr lang="en-US" dirty="0" smtClean="0">
                <a:solidFill>
                  <a:srgbClr val="5EF0F7"/>
                </a:solidFill>
              </a:rPr>
              <a:t>:</a:t>
            </a:r>
          </a:p>
          <a:p>
            <a:pPr marL="137160" indent="0">
              <a:buNone/>
            </a:pPr>
            <a:r>
              <a:rPr lang="en-US" dirty="0" smtClean="0"/>
              <a:t>(</a:t>
            </a:r>
            <a:r>
              <a:rPr lang="en-US" dirty="0"/>
              <a:t>10) Duress, through the use of or threat to use unlawful force against the person or another.</a:t>
            </a:r>
          </a:p>
          <a:p>
            <a:pPr marL="137160" indent="0">
              <a:buNone/>
            </a:pPr>
            <a:r>
              <a:rPr lang="en-US" dirty="0"/>
              <a:t>(11) Debt coercion.</a:t>
            </a:r>
          </a:p>
          <a:p>
            <a:pPr marL="137160" indent="0">
              <a:buNone/>
            </a:pPr>
            <a:r>
              <a:rPr lang="en-US" dirty="0"/>
              <a:t>(12) Facilitating or controlling the individual’s access to a controlled substance.</a:t>
            </a:r>
          </a:p>
          <a:p>
            <a:pPr marL="137160" indent="0">
              <a:buNone/>
            </a:pPr>
            <a:r>
              <a:rPr lang="en-US" dirty="0"/>
              <a:t>(13) Using any scheme, plan or pattern intended to cause the individual to believe that, if the individual does not perform the labor, services, acts or performances, that individual or another individual will suffer serious harm or physical restraint.</a:t>
            </a:r>
          </a:p>
          <a:p>
            <a:pPr marL="13716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47250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E58C4"/>
                </a:solidFill>
                <a:latin typeface="Helvetica"/>
                <a:cs typeface="Helvetica"/>
              </a:rPr>
              <a:t>§ 3012(b) </a:t>
            </a:r>
            <a:br>
              <a:rPr lang="en-US" sz="4000" b="1" dirty="0">
                <a:solidFill>
                  <a:srgbClr val="0E58C4"/>
                </a:solidFill>
                <a:latin typeface="Helvetica"/>
                <a:cs typeface="Helvetica"/>
              </a:rPr>
            </a:br>
            <a:r>
              <a:rPr lang="en-US" sz="4000" b="1" dirty="0">
                <a:solidFill>
                  <a:srgbClr val="0E58C4"/>
                </a:solidFill>
                <a:latin typeface="Helvetica"/>
                <a:cs typeface="Helvetica"/>
              </a:rPr>
              <a:t>Involuntary Servitude (“Means”)</a:t>
            </a:r>
          </a:p>
        </p:txBody>
      </p:sp>
      <p:sp>
        <p:nvSpPr>
          <p:cNvPr id="3" name="Content Placeholder 2"/>
          <p:cNvSpPr>
            <a:spLocks noGrp="1"/>
          </p:cNvSpPr>
          <p:nvPr>
            <p:ph idx="1"/>
          </p:nvPr>
        </p:nvSpPr>
        <p:spPr>
          <a:xfrm>
            <a:off x="549275" y="1600200"/>
            <a:ext cx="8042276" cy="4724399"/>
          </a:xfrm>
        </p:spPr>
        <p:txBody>
          <a:bodyPr>
            <a:normAutofit fontScale="70000" lnSpcReduction="20000"/>
          </a:bodyPr>
          <a:lstStyle/>
          <a:p>
            <a:pPr marL="0" indent="0">
              <a:buNone/>
            </a:pPr>
            <a:r>
              <a:rPr lang="en-US" dirty="0">
                <a:solidFill>
                  <a:srgbClr val="0E58C4"/>
                </a:solidFill>
              </a:rPr>
              <a:t>COERCION</a:t>
            </a:r>
            <a:r>
              <a:rPr lang="en-US" dirty="0" smtClean="0">
                <a:solidFill>
                  <a:srgbClr val="5EF0F7"/>
                </a:solidFill>
              </a:rPr>
              <a:t>:</a:t>
            </a:r>
          </a:p>
          <a:p>
            <a:pPr marL="0" indent="0">
              <a:buNone/>
            </a:pPr>
            <a:r>
              <a:rPr lang="en-US" dirty="0" smtClean="0"/>
              <a:t>(9) Criminal coercion, as defined in section 2906 (relating to criminal coercion)</a:t>
            </a:r>
          </a:p>
          <a:p>
            <a:pPr marL="0" indent="0">
              <a:buNone/>
            </a:pPr>
            <a:r>
              <a:rPr lang="en-US" dirty="0" smtClean="0">
                <a:solidFill>
                  <a:srgbClr val="0E58C4"/>
                </a:solidFill>
              </a:rPr>
              <a:t>18 Pa. C.S.A. § 2906</a:t>
            </a:r>
          </a:p>
          <a:p>
            <a:pPr marL="514350" indent="-514350">
              <a:buAutoNum type="alphaLcParenBoth"/>
            </a:pPr>
            <a:r>
              <a:rPr lang="en-US" b="1" dirty="0" smtClean="0"/>
              <a:t>Offense </a:t>
            </a:r>
            <a:r>
              <a:rPr lang="en-US" b="1" dirty="0"/>
              <a:t>defined.</a:t>
            </a:r>
            <a:r>
              <a:rPr lang="en-US" dirty="0"/>
              <a:t>--A person is guilty of criminal coercion, if, with intent unlawfully to restrict freedom of action of another to the detriment of the other, he threatens to:</a:t>
            </a:r>
          </a:p>
          <a:p>
            <a:pPr marL="0" indent="0">
              <a:buNone/>
            </a:pPr>
            <a:r>
              <a:rPr lang="en-US" dirty="0"/>
              <a:t>	</a:t>
            </a:r>
            <a:r>
              <a:rPr lang="en-US" dirty="0" smtClean="0"/>
              <a:t>(</a:t>
            </a:r>
            <a:r>
              <a:rPr lang="en-US" dirty="0"/>
              <a:t>1) commit any criminal offense;</a:t>
            </a:r>
          </a:p>
          <a:p>
            <a:pPr marL="0" indent="0">
              <a:buNone/>
            </a:pPr>
            <a:r>
              <a:rPr lang="en-US" dirty="0" smtClean="0"/>
              <a:t>	(</a:t>
            </a:r>
            <a:r>
              <a:rPr lang="en-US" dirty="0"/>
              <a:t>2) accuse anyone of a criminal offense;</a:t>
            </a:r>
          </a:p>
          <a:p>
            <a:pPr marL="0" indent="0">
              <a:buNone/>
            </a:pPr>
            <a:r>
              <a:rPr lang="en-US" dirty="0" smtClean="0"/>
              <a:t>	(</a:t>
            </a:r>
            <a:r>
              <a:rPr lang="en-US" dirty="0"/>
              <a:t>3) expose any secret tending to subject any person to hatred, </a:t>
            </a:r>
            <a:r>
              <a:rPr lang="en-US" dirty="0" smtClean="0"/>
              <a:t>	contempt </a:t>
            </a:r>
            <a:r>
              <a:rPr lang="en-US" dirty="0"/>
              <a:t>or ridicule; or</a:t>
            </a:r>
          </a:p>
          <a:p>
            <a:pPr marL="0" indent="0">
              <a:buNone/>
            </a:pPr>
            <a:r>
              <a:rPr lang="en-US" dirty="0" smtClean="0"/>
              <a:t>	(</a:t>
            </a:r>
            <a:r>
              <a:rPr lang="en-US" dirty="0"/>
              <a:t>4) take or withhold action as an official, or cause an official to </a:t>
            </a:r>
            <a:r>
              <a:rPr lang="en-US" dirty="0" smtClean="0"/>
              <a:t>take </a:t>
            </a:r>
            <a:r>
              <a:rPr lang="en-US" dirty="0"/>
              <a:t>or </a:t>
            </a:r>
            <a:r>
              <a:rPr lang="en-US" dirty="0" smtClean="0"/>
              <a:t>	withhold </a:t>
            </a:r>
            <a:r>
              <a:rPr lang="en-US" dirty="0"/>
              <a:t>action.</a:t>
            </a:r>
            <a:endParaRPr lang="en-US" dirty="0">
              <a:solidFill>
                <a:srgbClr val="FFFFFF"/>
              </a:solidFill>
            </a:endParaRPr>
          </a:p>
          <a:p>
            <a:pPr marL="0" indent="0">
              <a:buNone/>
            </a:pP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35016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1466C5"/>
                </a:solidFill>
                <a:latin typeface="Helvetica"/>
                <a:cs typeface="Helvetica"/>
              </a:rPr>
              <a:t>Protections for Victims</a:t>
            </a:r>
          </a:p>
        </p:txBody>
      </p:sp>
      <p:sp>
        <p:nvSpPr>
          <p:cNvPr id="3" name="Content Placeholder 2"/>
          <p:cNvSpPr>
            <a:spLocks noGrp="1"/>
          </p:cNvSpPr>
          <p:nvPr>
            <p:ph idx="1"/>
          </p:nvPr>
        </p:nvSpPr>
        <p:spPr/>
        <p:txBody>
          <a:bodyPr>
            <a:normAutofit/>
          </a:bodyPr>
          <a:lstStyle/>
          <a:p>
            <a:r>
              <a:rPr lang="en-US" sz="2800" dirty="0" err="1" smtClean="0"/>
              <a:t>Vacatur</a:t>
            </a:r>
            <a:r>
              <a:rPr lang="en-US" sz="2800" dirty="0" smtClean="0"/>
              <a:t> §3019(d)</a:t>
            </a:r>
          </a:p>
          <a:p>
            <a:r>
              <a:rPr lang="en-US" sz="2800" dirty="0" smtClean="0"/>
              <a:t>Civil Causes of Action § 3051</a:t>
            </a:r>
          </a:p>
          <a:p>
            <a:r>
              <a:rPr lang="en-US" sz="2800" dirty="0" smtClean="0"/>
              <a:t>“</a:t>
            </a:r>
            <a:r>
              <a:rPr lang="en-US" sz="2800" dirty="0"/>
              <a:t>Rape shield</a:t>
            </a:r>
            <a:r>
              <a:rPr lang="en-US" sz="2800" dirty="0" smtClean="0"/>
              <a:t>” § 3121 and Mistake of Age § 3018</a:t>
            </a:r>
          </a:p>
          <a:p>
            <a:r>
              <a:rPr lang="en-US" sz="2800" dirty="0" smtClean="0"/>
              <a:t>Crime </a:t>
            </a:r>
            <a:r>
              <a:rPr lang="en-US" sz="2800" dirty="0"/>
              <a:t>Victims Compensation</a:t>
            </a:r>
          </a:p>
          <a:p>
            <a:r>
              <a:rPr lang="en-US" sz="2800" dirty="0" smtClean="0"/>
              <a:t>Restitution</a:t>
            </a:r>
            <a:r>
              <a:rPr lang="en-US" sz="2800" dirty="0"/>
              <a:t>/Asset Forfeiture </a:t>
            </a:r>
          </a:p>
          <a:p>
            <a:endParaRPr lang="en-US" dirty="0"/>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402018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600201" y="3966882"/>
            <a:ext cx="6762749" cy="175260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r">
              <a:buNone/>
            </a:pPr>
            <a:r>
              <a:rPr lang="pt-BR" sz="2800" dirty="0">
                <a:solidFill>
                  <a:srgbClr val="1466C5"/>
                </a:solidFill>
              </a:rPr>
              <a:t>18 Pa. Cons. </a:t>
            </a:r>
            <a:r>
              <a:rPr lang="pt-BR" sz="2800" dirty="0" err="1">
                <a:solidFill>
                  <a:srgbClr val="1466C5"/>
                </a:solidFill>
              </a:rPr>
              <a:t>Stat</a:t>
            </a:r>
            <a:r>
              <a:rPr lang="pt-BR" sz="2800" dirty="0">
                <a:solidFill>
                  <a:srgbClr val="1466C5"/>
                </a:solidFill>
              </a:rPr>
              <a:t>. § 5902 (2012). </a:t>
            </a:r>
            <a:endParaRPr lang="en-US" sz="2800" dirty="0">
              <a:solidFill>
                <a:srgbClr val="1466C5"/>
              </a:solidFill>
            </a:endParaRPr>
          </a:p>
        </p:txBody>
      </p:sp>
      <p:sp>
        <p:nvSpPr>
          <p:cNvPr id="11" name="Title 1"/>
          <p:cNvSpPr txBox="1">
            <a:spLocks/>
          </p:cNvSpPr>
          <p:nvPr/>
        </p:nvSpPr>
        <p:spPr>
          <a:xfrm>
            <a:off x="1295400" y="2514600"/>
            <a:ext cx="6762749" cy="1470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r"/>
            <a:r>
              <a:rPr lang="en-US" b="1" dirty="0">
                <a:solidFill>
                  <a:srgbClr val="1466C5"/>
                </a:solidFill>
                <a:latin typeface="Helvetica"/>
                <a:cs typeface="Helvetica"/>
              </a:rPr>
              <a:t>Prostitution Based </a:t>
            </a:r>
            <a:r>
              <a:rPr lang="en-US" b="1" dirty="0" smtClean="0">
                <a:solidFill>
                  <a:srgbClr val="1466C5"/>
                </a:solidFill>
                <a:latin typeface="Helvetica"/>
                <a:cs typeface="Helvetica"/>
              </a:rPr>
              <a:t>Offenses</a:t>
            </a:r>
            <a:endParaRPr lang="en-US" b="1" dirty="0">
              <a:solidFill>
                <a:srgbClr val="1466C5"/>
              </a:solidFill>
              <a:latin typeface="Helvetica"/>
              <a:cs typeface="Helvetica"/>
            </a:endParaRPr>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49736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34719"/>
            <a:ext cx="7583487" cy="1044388"/>
          </a:xfrm>
        </p:spPr>
        <p:txBody>
          <a:bodyPr/>
          <a:lstStyle/>
          <a:p>
            <a:pPr algn="ctr"/>
            <a:r>
              <a:rPr lang="en-US" b="1" dirty="0" smtClean="0">
                <a:solidFill>
                  <a:srgbClr val="1466C5"/>
                </a:solidFill>
                <a:latin typeface="Helvetica"/>
                <a:cs typeface="Helvetica"/>
              </a:rPr>
              <a:t>18 Pa CS § </a:t>
            </a:r>
            <a:r>
              <a:rPr lang="en-US" b="1" dirty="0">
                <a:solidFill>
                  <a:srgbClr val="1466C5"/>
                </a:solidFill>
                <a:latin typeface="Helvetica"/>
                <a:cs typeface="Helvetica"/>
              </a:rPr>
              <a:t>5902(a) </a:t>
            </a:r>
            <a:r>
              <a:rPr lang="en-US" b="1" dirty="0" smtClean="0">
                <a:solidFill>
                  <a:srgbClr val="1466C5"/>
                </a:solidFill>
                <a:latin typeface="Helvetica"/>
                <a:cs typeface="Helvetica"/>
              </a:rPr>
              <a:t/>
            </a:r>
            <a:br>
              <a:rPr lang="en-US" b="1" dirty="0" smtClean="0">
                <a:solidFill>
                  <a:srgbClr val="1466C5"/>
                </a:solidFill>
                <a:latin typeface="Helvetica"/>
                <a:cs typeface="Helvetica"/>
              </a:rPr>
            </a:br>
            <a:r>
              <a:rPr lang="en-US" b="1" dirty="0" smtClean="0">
                <a:solidFill>
                  <a:srgbClr val="1466C5"/>
                </a:solidFill>
                <a:latin typeface="Helvetica"/>
                <a:cs typeface="Helvetica"/>
              </a:rPr>
              <a:t>Prostitution</a:t>
            </a:r>
            <a:endParaRPr lang="en-US" b="1" dirty="0">
              <a:solidFill>
                <a:srgbClr val="1466C5"/>
              </a:solidFill>
              <a:latin typeface="Helvetica"/>
              <a:cs typeface="Helvetica"/>
            </a:endParaRPr>
          </a:p>
        </p:txBody>
      </p:sp>
      <p:sp>
        <p:nvSpPr>
          <p:cNvPr id="3" name="Content Placeholder 2"/>
          <p:cNvSpPr>
            <a:spLocks noGrp="1"/>
          </p:cNvSpPr>
          <p:nvPr>
            <p:ph idx="1"/>
          </p:nvPr>
        </p:nvSpPr>
        <p:spPr>
          <a:xfrm>
            <a:off x="645586" y="2661433"/>
            <a:ext cx="7984963" cy="2269082"/>
          </a:xfrm>
        </p:spPr>
        <p:txBody>
          <a:bodyPr>
            <a:normAutofit fontScale="92500" lnSpcReduction="10000"/>
          </a:bodyPr>
          <a:lstStyle/>
          <a:p>
            <a:pPr marL="0" indent="0">
              <a:buNone/>
            </a:pPr>
            <a:r>
              <a:rPr lang="en-US" sz="2400" dirty="0" smtClean="0"/>
              <a:t>“A </a:t>
            </a:r>
            <a:r>
              <a:rPr lang="en-US" sz="2400" dirty="0"/>
              <a:t>person is guilty of prostitution if he or she:</a:t>
            </a:r>
          </a:p>
          <a:p>
            <a:r>
              <a:rPr lang="en-US" sz="2400" dirty="0"/>
              <a:t>(1) is an inmate of a house of prostitution or otherwise engages in sexual activity as a business; or</a:t>
            </a:r>
          </a:p>
          <a:p>
            <a:r>
              <a:rPr lang="en-US" sz="2400" dirty="0"/>
              <a:t>(2) loiters in or within view of any public place for the purpose of being hired to engage in sexual activity.</a:t>
            </a:r>
            <a:r>
              <a:rPr lang="en-US" sz="2400" dirty="0" smtClean="0"/>
              <a:t>”</a:t>
            </a:r>
          </a:p>
          <a:p>
            <a:pPr marL="0" indent="0">
              <a:buNone/>
            </a:pPr>
            <a:endParaRPr lang="en-US" sz="1800" dirty="0"/>
          </a:p>
          <a:p>
            <a:pPr marL="0" indent="0">
              <a:buNone/>
            </a:pPr>
            <a:endParaRPr lang="en-US" dirty="0"/>
          </a:p>
          <a:p>
            <a:pPr marL="0" indent="0">
              <a:buNone/>
            </a:pPr>
            <a:endParaRPr lang="en-US" sz="1800" dirty="0" smtClean="0"/>
          </a:p>
          <a:p>
            <a:pPr marL="0" indent="0">
              <a:buNone/>
            </a:pPr>
            <a:endParaRPr lang="en-US" sz="1800" dirty="0"/>
          </a:p>
          <a:p>
            <a:pPr marL="0" indent="0">
              <a:buNone/>
            </a:pPr>
            <a:endParaRPr lang="en-US" sz="1800" dirty="0"/>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2244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1974"/>
            <a:ext cx="7583487" cy="1044388"/>
          </a:xfrm>
        </p:spPr>
        <p:txBody>
          <a:bodyPr/>
          <a:lstStyle/>
          <a:p>
            <a:pPr algn="ctr"/>
            <a:r>
              <a:rPr lang="en-US" b="1" dirty="0" smtClean="0">
                <a:solidFill>
                  <a:srgbClr val="1466C5"/>
                </a:solidFill>
                <a:latin typeface="Helvetica"/>
                <a:cs typeface="Helvetica"/>
              </a:rPr>
              <a:t>18 Pa CS § 5902(b) </a:t>
            </a:r>
            <a:br>
              <a:rPr lang="en-US" b="1" dirty="0" smtClean="0">
                <a:solidFill>
                  <a:srgbClr val="1466C5"/>
                </a:solidFill>
                <a:latin typeface="Helvetica"/>
                <a:cs typeface="Helvetica"/>
              </a:rPr>
            </a:br>
            <a:r>
              <a:rPr lang="en-US" b="1" dirty="0" smtClean="0">
                <a:solidFill>
                  <a:srgbClr val="1466C5"/>
                </a:solidFill>
                <a:latin typeface="Helvetica"/>
                <a:cs typeface="Helvetica"/>
              </a:rPr>
              <a:t>Promoting Prostitution </a:t>
            </a:r>
            <a:endParaRPr lang="en-US" b="1" dirty="0">
              <a:solidFill>
                <a:srgbClr val="1466C5"/>
              </a:solidFill>
              <a:latin typeface="Helvetica"/>
              <a:cs typeface="Helvetica"/>
            </a:endParaRPr>
          </a:p>
        </p:txBody>
      </p:sp>
      <p:sp>
        <p:nvSpPr>
          <p:cNvPr id="3" name="Content Placeholder 2"/>
          <p:cNvSpPr>
            <a:spLocks noGrp="1"/>
          </p:cNvSpPr>
          <p:nvPr>
            <p:ph idx="1"/>
          </p:nvPr>
        </p:nvSpPr>
        <p:spPr>
          <a:xfrm>
            <a:off x="381000" y="1676400"/>
            <a:ext cx="8511352" cy="4800599"/>
          </a:xfrm>
        </p:spPr>
        <p:txBody>
          <a:bodyPr>
            <a:normAutofit fontScale="55000" lnSpcReduction="20000"/>
          </a:bodyPr>
          <a:lstStyle/>
          <a:p>
            <a:pPr marL="0" indent="0">
              <a:lnSpc>
                <a:spcPct val="120000"/>
              </a:lnSpc>
              <a:spcBef>
                <a:spcPts val="0"/>
              </a:spcBef>
              <a:buNone/>
            </a:pPr>
            <a:r>
              <a:rPr lang="en-US" sz="2400" dirty="0"/>
              <a:t>“A person who knowingly promotes prostitution of another commits a misdemeanor or felony as provided in subsection (c) of this section. The following acts shall, without limitation of the foregoing, constitute promoting prostitution</a:t>
            </a:r>
            <a:r>
              <a:rPr lang="en-US" sz="2400" dirty="0" smtClean="0"/>
              <a:t>:</a:t>
            </a:r>
          </a:p>
          <a:p>
            <a:pPr marL="0" indent="0">
              <a:lnSpc>
                <a:spcPct val="120000"/>
              </a:lnSpc>
              <a:spcBef>
                <a:spcPts val="0"/>
              </a:spcBef>
              <a:buNone/>
            </a:pPr>
            <a:endParaRPr lang="en-US" sz="2400" dirty="0" smtClean="0"/>
          </a:p>
          <a:p>
            <a:pPr>
              <a:lnSpc>
                <a:spcPct val="120000"/>
              </a:lnSpc>
              <a:spcBef>
                <a:spcPts val="0"/>
              </a:spcBef>
            </a:pPr>
            <a:r>
              <a:rPr lang="en-US" sz="2400" dirty="0"/>
              <a:t>(1) owning, controlling, managing, supervising or otherwise keeping, alone or in association with others, a house of prostitution or a prostitution business</a:t>
            </a:r>
            <a:r>
              <a:rPr lang="en-US" sz="2400" dirty="0" smtClean="0"/>
              <a:t>;</a:t>
            </a:r>
          </a:p>
          <a:p>
            <a:pPr>
              <a:lnSpc>
                <a:spcPct val="120000"/>
              </a:lnSpc>
              <a:spcBef>
                <a:spcPts val="0"/>
              </a:spcBef>
            </a:pPr>
            <a:r>
              <a:rPr lang="en-US" sz="2400" dirty="0" smtClean="0"/>
              <a:t>(</a:t>
            </a:r>
            <a:r>
              <a:rPr lang="en-US" sz="2400" dirty="0"/>
              <a:t>2) procuring an inmate for a house of prostitution or a place in a house of prostitution for one who would be an inmate;</a:t>
            </a:r>
          </a:p>
          <a:p>
            <a:pPr>
              <a:lnSpc>
                <a:spcPct val="120000"/>
              </a:lnSpc>
              <a:spcBef>
                <a:spcPts val="0"/>
              </a:spcBef>
            </a:pPr>
            <a:r>
              <a:rPr lang="en-US" sz="2400" dirty="0"/>
              <a:t>(3) encouraging, inducing, or otherwise intentionally causing another to become or remain a prostitute;</a:t>
            </a:r>
          </a:p>
          <a:p>
            <a:pPr>
              <a:lnSpc>
                <a:spcPct val="120000"/>
              </a:lnSpc>
              <a:spcBef>
                <a:spcPts val="0"/>
              </a:spcBef>
            </a:pPr>
            <a:r>
              <a:rPr lang="en-US" sz="2400" dirty="0"/>
              <a:t>(4) </a:t>
            </a:r>
            <a:r>
              <a:rPr lang="en-US" sz="2400" dirty="0">
                <a:solidFill>
                  <a:srgbClr val="1466C5"/>
                </a:solidFill>
              </a:rPr>
              <a:t>soliciting </a:t>
            </a:r>
            <a:r>
              <a:rPr lang="en-US" sz="2400" dirty="0"/>
              <a:t>a person to patronize a prostitute;</a:t>
            </a:r>
          </a:p>
          <a:p>
            <a:pPr>
              <a:lnSpc>
                <a:spcPct val="120000"/>
              </a:lnSpc>
              <a:spcBef>
                <a:spcPts val="0"/>
              </a:spcBef>
            </a:pPr>
            <a:r>
              <a:rPr lang="en-US" sz="2400" dirty="0"/>
              <a:t>(5) procuring a prostitute for a patron;</a:t>
            </a:r>
          </a:p>
          <a:p>
            <a:pPr>
              <a:lnSpc>
                <a:spcPct val="120000"/>
              </a:lnSpc>
              <a:spcBef>
                <a:spcPts val="0"/>
              </a:spcBef>
            </a:pPr>
            <a:r>
              <a:rPr lang="en-US" sz="2400" dirty="0"/>
              <a:t>(6) </a:t>
            </a:r>
            <a:r>
              <a:rPr lang="en-US" sz="2400" dirty="0">
                <a:solidFill>
                  <a:srgbClr val="1466C5"/>
                </a:solidFill>
              </a:rPr>
              <a:t>transporting </a:t>
            </a:r>
            <a:r>
              <a:rPr lang="en-US" sz="2400" dirty="0"/>
              <a:t>a person into or within this Commonwealth with intent to promote the engaging in prostitution by that person, or procuring or paying for transportation with that intent;</a:t>
            </a:r>
          </a:p>
          <a:p>
            <a:pPr>
              <a:lnSpc>
                <a:spcPct val="120000"/>
              </a:lnSpc>
              <a:spcBef>
                <a:spcPts val="0"/>
              </a:spcBef>
            </a:pPr>
            <a:r>
              <a:rPr lang="en-US" sz="2400" dirty="0"/>
              <a:t>(7) leasing or otherwise permitting a place controlled by the actor, alone or in association with others, to be regularly used for prostitution or the promotion of prostitution, or failure to make reasonable effort to abate such use by ejecting the tenant, notifying law enforcement authorities, or other legally available means; or</a:t>
            </a:r>
          </a:p>
          <a:p>
            <a:pPr>
              <a:lnSpc>
                <a:spcPct val="120000"/>
              </a:lnSpc>
              <a:spcBef>
                <a:spcPts val="0"/>
              </a:spcBef>
            </a:pPr>
            <a:r>
              <a:rPr lang="en-US" sz="2400" dirty="0"/>
              <a:t>(8) </a:t>
            </a:r>
            <a:r>
              <a:rPr lang="en-US" sz="2400" dirty="0">
                <a:solidFill>
                  <a:srgbClr val="1466C5"/>
                </a:solidFill>
              </a:rPr>
              <a:t>soliciting</a:t>
            </a:r>
            <a:r>
              <a:rPr lang="en-US" sz="2400" dirty="0"/>
              <a:t>, receiving, or agreeing to receive any benefit for doing or agreeing to do anything forbidden by this subsection</a:t>
            </a:r>
            <a:r>
              <a:rPr lang="en-US" sz="2400" dirty="0" smtClean="0"/>
              <a:t>.”</a:t>
            </a:r>
            <a:endParaRPr lang="en-US" sz="2400"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59798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2681"/>
            <a:ext cx="7583487" cy="1044388"/>
          </a:xfrm>
        </p:spPr>
        <p:txBody>
          <a:bodyPr/>
          <a:lstStyle/>
          <a:p>
            <a:pPr algn="ctr"/>
            <a:r>
              <a:rPr lang="en-US" b="1" dirty="0">
                <a:solidFill>
                  <a:srgbClr val="1466C5"/>
                </a:solidFill>
                <a:latin typeface="Helvetica"/>
                <a:cs typeface="Helvetica"/>
              </a:rPr>
              <a:t>§ 5902(b.1) Promoting Prostitution of a Minor </a:t>
            </a:r>
          </a:p>
        </p:txBody>
      </p:sp>
      <p:sp>
        <p:nvSpPr>
          <p:cNvPr id="3" name="Content Placeholder 2"/>
          <p:cNvSpPr>
            <a:spLocks noGrp="1"/>
          </p:cNvSpPr>
          <p:nvPr>
            <p:ph idx="1"/>
          </p:nvPr>
        </p:nvSpPr>
        <p:spPr>
          <a:xfrm>
            <a:off x="407271" y="1828799"/>
            <a:ext cx="8327871" cy="4714083"/>
          </a:xfrm>
        </p:spPr>
        <p:txBody>
          <a:bodyPr>
            <a:normAutofit fontScale="55000" lnSpcReduction="20000"/>
          </a:bodyPr>
          <a:lstStyle/>
          <a:p>
            <a:pPr marL="0" indent="0">
              <a:lnSpc>
                <a:spcPct val="120000"/>
              </a:lnSpc>
              <a:spcBef>
                <a:spcPts val="0"/>
              </a:spcBef>
              <a:buNone/>
            </a:pPr>
            <a:r>
              <a:rPr lang="en-US" dirty="0" smtClean="0"/>
              <a:t>“A </a:t>
            </a:r>
            <a:r>
              <a:rPr lang="en-US" dirty="0"/>
              <a:t>person who knowingly promotes prostitution of a minor commits a felony of the third degree. The following acts shall, without limitation of the foregoing, constitute promoting prostitution of a minor</a:t>
            </a:r>
            <a:r>
              <a:rPr lang="en-US" dirty="0" smtClean="0"/>
              <a:t>:</a:t>
            </a:r>
          </a:p>
          <a:p>
            <a:pPr marL="0" indent="0">
              <a:lnSpc>
                <a:spcPct val="120000"/>
              </a:lnSpc>
              <a:spcBef>
                <a:spcPts val="0"/>
              </a:spcBef>
              <a:buNone/>
            </a:pPr>
            <a:endParaRPr lang="en-US" dirty="0"/>
          </a:p>
          <a:p>
            <a:pPr>
              <a:lnSpc>
                <a:spcPct val="120000"/>
              </a:lnSpc>
              <a:spcBef>
                <a:spcPts val="0"/>
              </a:spcBef>
            </a:pPr>
            <a:r>
              <a:rPr lang="en-US" dirty="0"/>
              <a:t>(1) owning, controlling, managing, supervising or otherwise keeping, alone or in association with others, a house of prostitution or a prostitution business in which a victim is a minor;</a:t>
            </a:r>
          </a:p>
          <a:p>
            <a:pPr>
              <a:lnSpc>
                <a:spcPct val="120000"/>
              </a:lnSpc>
              <a:spcBef>
                <a:spcPts val="0"/>
              </a:spcBef>
            </a:pPr>
            <a:r>
              <a:rPr lang="en-US" dirty="0"/>
              <a:t>(2) procuring an inmate who is a minor for a house of prostitution or a place in a house of prostitution where a minor would be an inmate;</a:t>
            </a:r>
          </a:p>
          <a:p>
            <a:pPr>
              <a:lnSpc>
                <a:spcPct val="120000"/>
              </a:lnSpc>
              <a:spcBef>
                <a:spcPts val="0"/>
              </a:spcBef>
            </a:pPr>
            <a:r>
              <a:rPr lang="en-US" dirty="0"/>
              <a:t>(3) encouraging, inducing or otherwise intentionally causing a minor to become or remain a prostitute;</a:t>
            </a:r>
          </a:p>
          <a:p>
            <a:pPr>
              <a:lnSpc>
                <a:spcPct val="120000"/>
              </a:lnSpc>
              <a:spcBef>
                <a:spcPts val="0"/>
              </a:spcBef>
            </a:pPr>
            <a:r>
              <a:rPr lang="en-US" dirty="0"/>
              <a:t>(4) </a:t>
            </a:r>
            <a:r>
              <a:rPr lang="en-US" dirty="0">
                <a:solidFill>
                  <a:srgbClr val="1466C5"/>
                </a:solidFill>
              </a:rPr>
              <a:t>soliciting </a:t>
            </a:r>
            <a:r>
              <a:rPr lang="en-US" dirty="0"/>
              <a:t>a minor to patronize a prostitute;</a:t>
            </a:r>
          </a:p>
          <a:p>
            <a:pPr>
              <a:lnSpc>
                <a:spcPct val="120000"/>
              </a:lnSpc>
              <a:spcBef>
                <a:spcPts val="0"/>
              </a:spcBef>
            </a:pPr>
            <a:r>
              <a:rPr lang="en-US" dirty="0"/>
              <a:t>(5) procuring a prostitute who is a minor for a patron;</a:t>
            </a:r>
          </a:p>
          <a:p>
            <a:pPr>
              <a:lnSpc>
                <a:spcPct val="120000"/>
              </a:lnSpc>
              <a:spcBef>
                <a:spcPts val="0"/>
              </a:spcBef>
            </a:pPr>
            <a:r>
              <a:rPr lang="en-US" dirty="0"/>
              <a:t>(6) </a:t>
            </a:r>
            <a:r>
              <a:rPr lang="en-US" dirty="0">
                <a:solidFill>
                  <a:srgbClr val="1466C5"/>
                </a:solidFill>
              </a:rPr>
              <a:t>transporting </a:t>
            </a:r>
            <a:r>
              <a:rPr lang="en-US" dirty="0"/>
              <a:t>a minor into or within this Commonwealth with intent to promote the engaging in prostitution by that minor, or procuring or paying for transportation with that intent;</a:t>
            </a:r>
          </a:p>
          <a:p>
            <a:pPr>
              <a:lnSpc>
                <a:spcPct val="120000"/>
              </a:lnSpc>
              <a:spcBef>
                <a:spcPts val="0"/>
              </a:spcBef>
            </a:pPr>
            <a:r>
              <a:rPr lang="en-US" dirty="0"/>
              <a:t>(7) leasing or otherwise permitting a place controlled by the actor, alone or in association with others, to be regularly used for prostitution of a minor or the promotion of prostitution of a minor, or failure to make reasonable effort to abate such use by ejecting the tenant, notifying law enforcement authorities or other legally available means; or</a:t>
            </a:r>
          </a:p>
          <a:p>
            <a:pPr>
              <a:lnSpc>
                <a:spcPct val="120000"/>
              </a:lnSpc>
              <a:spcBef>
                <a:spcPts val="0"/>
              </a:spcBef>
            </a:pPr>
            <a:r>
              <a:rPr lang="en-US" dirty="0"/>
              <a:t>(8) </a:t>
            </a:r>
            <a:r>
              <a:rPr lang="en-US" dirty="0">
                <a:solidFill>
                  <a:srgbClr val="1466C5"/>
                </a:solidFill>
              </a:rPr>
              <a:t>soliciting</a:t>
            </a:r>
            <a:r>
              <a:rPr lang="en-US" dirty="0"/>
              <a:t>, receiving or agreeing to receive any benefit for doing or agreeing to do anything forbidden by this subsection</a:t>
            </a:r>
            <a:r>
              <a:rPr lang="en-US" dirty="0" smtClean="0"/>
              <a:t>.”</a:t>
            </a: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08290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54194"/>
            <a:ext cx="7583487" cy="1044388"/>
          </a:xfrm>
        </p:spPr>
        <p:txBody>
          <a:bodyPr/>
          <a:lstStyle/>
          <a:p>
            <a:pPr algn="ctr"/>
            <a:r>
              <a:rPr lang="en-US" b="1" dirty="0" smtClean="0">
                <a:solidFill>
                  <a:srgbClr val="1466C5"/>
                </a:solidFill>
                <a:latin typeface="Helvetica"/>
                <a:cs typeface="Helvetica"/>
              </a:rPr>
              <a:t>18 Pa CS § </a:t>
            </a:r>
            <a:r>
              <a:rPr lang="en-US" b="1" dirty="0">
                <a:solidFill>
                  <a:srgbClr val="1466C5"/>
                </a:solidFill>
                <a:latin typeface="Helvetica"/>
                <a:cs typeface="Helvetica"/>
              </a:rPr>
              <a:t>5902(d) </a:t>
            </a:r>
            <a:r>
              <a:rPr lang="en-US" b="1" dirty="0" smtClean="0">
                <a:solidFill>
                  <a:srgbClr val="1466C5"/>
                </a:solidFill>
                <a:latin typeface="Helvetica"/>
                <a:cs typeface="Helvetica"/>
              </a:rPr>
              <a:t/>
            </a:r>
            <a:br>
              <a:rPr lang="en-US" b="1" dirty="0" smtClean="0">
                <a:solidFill>
                  <a:srgbClr val="1466C5"/>
                </a:solidFill>
                <a:latin typeface="Helvetica"/>
                <a:cs typeface="Helvetica"/>
              </a:rPr>
            </a:br>
            <a:r>
              <a:rPr lang="en-US" b="1" dirty="0" smtClean="0">
                <a:solidFill>
                  <a:srgbClr val="1466C5"/>
                </a:solidFill>
                <a:latin typeface="Helvetica"/>
                <a:cs typeface="Helvetica"/>
              </a:rPr>
              <a:t>Living </a:t>
            </a:r>
            <a:r>
              <a:rPr lang="en-US" b="1" dirty="0">
                <a:solidFill>
                  <a:srgbClr val="1466C5"/>
                </a:solidFill>
                <a:latin typeface="Helvetica"/>
                <a:cs typeface="Helvetica"/>
              </a:rPr>
              <a:t>off Prostitutes </a:t>
            </a:r>
          </a:p>
        </p:txBody>
      </p:sp>
      <p:sp>
        <p:nvSpPr>
          <p:cNvPr id="3" name="Content Placeholder 2"/>
          <p:cNvSpPr>
            <a:spLocks noGrp="1"/>
          </p:cNvSpPr>
          <p:nvPr>
            <p:ph idx="1"/>
          </p:nvPr>
        </p:nvSpPr>
        <p:spPr>
          <a:xfrm>
            <a:off x="881063" y="2108200"/>
            <a:ext cx="7583487" cy="3517900"/>
          </a:xfrm>
        </p:spPr>
        <p:txBody>
          <a:bodyPr/>
          <a:lstStyle/>
          <a:p>
            <a:pPr marL="0" indent="0">
              <a:buNone/>
            </a:pPr>
            <a:r>
              <a:rPr lang="en-US" sz="2400" b="1" dirty="0" smtClean="0"/>
              <a:t>“</a:t>
            </a:r>
            <a:r>
              <a:rPr lang="en-US" sz="2400" dirty="0"/>
              <a:t>A person, other than the prostitute or the prostitute's minor child or other legal dependent incapable of self-support, who is knowingly supported in whole or substantial part by the proceeds of prostitution is promoting prostitution in violation of subsection (b) of this section.</a:t>
            </a:r>
            <a:r>
              <a:rPr lang="is-IS" sz="2400" dirty="0" smtClean="0"/>
              <a:t>”</a:t>
            </a:r>
            <a:endParaRPr lang="is-IS" sz="2400" dirty="0"/>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77494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42276" cy="1336956"/>
          </a:xfrm>
        </p:spPr>
        <p:txBody>
          <a:bodyPr/>
          <a:lstStyle/>
          <a:p>
            <a:r>
              <a:rPr lang="en-US" sz="4800" b="1" dirty="0" smtClean="0">
                <a:solidFill>
                  <a:schemeClr val="bg2">
                    <a:lumMod val="50000"/>
                  </a:schemeClr>
                </a:solidFill>
                <a:latin typeface="Helvetica"/>
                <a:cs typeface="Helvetica"/>
              </a:rPr>
              <a:t>Commercial Sexual Exploitation</a:t>
            </a:r>
            <a:endParaRPr lang="en-US" sz="4800" b="1" dirty="0">
              <a:solidFill>
                <a:schemeClr val="bg2">
                  <a:lumMod val="50000"/>
                </a:schemeClr>
              </a:solidFill>
              <a:latin typeface="Helvetica"/>
              <a:cs typeface="Helvetica"/>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What does it look like? </a:t>
            </a:r>
          </a:p>
          <a:p>
            <a:r>
              <a:rPr lang="en-US" dirty="0" smtClean="0"/>
              <a:t>Is prostitution a victimless crime?</a:t>
            </a:r>
          </a:p>
          <a:p>
            <a:r>
              <a:rPr lang="en-US" dirty="0" smtClean="0"/>
              <a:t>Is prostitution the oldest profession?</a:t>
            </a:r>
          </a:p>
          <a:p>
            <a:r>
              <a:rPr lang="en-US" dirty="0" smtClean="0"/>
              <a:t>Why? Does prostitution exist?</a:t>
            </a:r>
          </a:p>
          <a:p>
            <a:r>
              <a:rPr lang="en-US" dirty="0" smtClean="0"/>
              <a:t>Why does sex trafficking exist?</a:t>
            </a:r>
          </a:p>
          <a:p>
            <a:r>
              <a:rPr lang="en-US" dirty="0"/>
              <a:t>Who are the victims?</a:t>
            </a:r>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28744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2682"/>
            <a:ext cx="7583487" cy="1044388"/>
          </a:xfrm>
        </p:spPr>
        <p:txBody>
          <a:bodyPr/>
          <a:lstStyle/>
          <a:p>
            <a:pPr algn="ctr"/>
            <a:r>
              <a:rPr lang="en-US" b="1" dirty="0" smtClean="0">
                <a:solidFill>
                  <a:srgbClr val="1466C5"/>
                </a:solidFill>
                <a:latin typeface="Helvetica"/>
                <a:cs typeface="Helvetica"/>
              </a:rPr>
              <a:t>18 Pa CS § </a:t>
            </a:r>
            <a:r>
              <a:rPr lang="en-US" b="1" dirty="0">
                <a:solidFill>
                  <a:srgbClr val="1466C5"/>
                </a:solidFill>
                <a:latin typeface="Helvetica"/>
                <a:cs typeface="Helvetica"/>
              </a:rPr>
              <a:t>5902(e) </a:t>
            </a:r>
            <a:r>
              <a:rPr lang="en-US" b="1" dirty="0" smtClean="0">
                <a:solidFill>
                  <a:srgbClr val="1466C5"/>
                </a:solidFill>
                <a:latin typeface="Helvetica"/>
                <a:cs typeface="Helvetica"/>
              </a:rPr>
              <a:t/>
            </a:r>
            <a:br>
              <a:rPr lang="en-US" b="1" dirty="0" smtClean="0">
                <a:solidFill>
                  <a:srgbClr val="1466C5"/>
                </a:solidFill>
                <a:latin typeface="Helvetica"/>
                <a:cs typeface="Helvetica"/>
              </a:rPr>
            </a:br>
            <a:r>
              <a:rPr lang="en-US" b="1" dirty="0" smtClean="0">
                <a:solidFill>
                  <a:srgbClr val="1466C5"/>
                </a:solidFill>
                <a:latin typeface="Helvetica"/>
                <a:cs typeface="Helvetica"/>
              </a:rPr>
              <a:t>Patronizing </a:t>
            </a:r>
            <a:r>
              <a:rPr lang="en-US" b="1" dirty="0">
                <a:solidFill>
                  <a:srgbClr val="1466C5"/>
                </a:solidFill>
                <a:latin typeface="Helvetica"/>
                <a:cs typeface="Helvetica"/>
              </a:rPr>
              <a:t>Prostitutes </a:t>
            </a:r>
          </a:p>
        </p:txBody>
      </p:sp>
      <p:sp>
        <p:nvSpPr>
          <p:cNvPr id="3" name="Content Placeholder 2"/>
          <p:cNvSpPr>
            <a:spLocks noGrp="1"/>
          </p:cNvSpPr>
          <p:nvPr>
            <p:ph idx="1"/>
          </p:nvPr>
        </p:nvSpPr>
        <p:spPr>
          <a:xfrm>
            <a:off x="609600" y="2286000"/>
            <a:ext cx="8042276" cy="4343400"/>
          </a:xfrm>
        </p:spPr>
        <p:txBody>
          <a:bodyPr/>
          <a:lstStyle/>
          <a:p>
            <a:pPr marL="0" indent="0">
              <a:buNone/>
            </a:pPr>
            <a:r>
              <a:rPr lang="en-US" sz="2400" b="1" dirty="0" smtClean="0"/>
              <a:t>“</a:t>
            </a:r>
            <a:r>
              <a:rPr lang="en-US" sz="2400" dirty="0"/>
              <a:t>A person commits the offense of patronizing prostitutes if that person hires a prostitute or any other person to engage in sexual activity with him or her or if that person enters or remains in a house of prostitution for the purpose of engaging in sexual activity.</a:t>
            </a:r>
            <a:r>
              <a:rPr lang="en-US" sz="2400" dirty="0" smtClean="0"/>
              <a:t>”</a:t>
            </a:r>
            <a:endParaRPr lang="en-US" sz="2400" dirty="0"/>
          </a:p>
          <a:p>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55854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5934642"/>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0999" y="355847"/>
            <a:ext cx="8381260" cy="1054394"/>
          </a:xfrm>
        </p:spPr>
        <p:txBody>
          <a:bodyPr>
            <a:normAutofit fontScale="90000"/>
          </a:bodyPr>
          <a:lstStyle/>
          <a:p>
            <a:r>
              <a:rPr lang="en-US" b="1" dirty="0" smtClean="0">
                <a:solidFill>
                  <a:schemeClr val="bg2">
                    <a:lumMod val="50000"/>
                  </a:schemeClr>
                </a:solidFill>
                <a:latin typeface="Helvetica"/>
                <a:cs typeface="Helvetica"/>
              </a:rPr>
              <a:t>Targeting ALL Perpetrators </a:t>
            </a:r>
            <a:r>
              <a:rPr lang="en-US" b="1" dirty="0" smtClean="0">
                <a:latin typeface="Helvetica"/>
                <a:cs typeface="Helvetica"/>
              </a:rPr>
              <a:t/>
            </a:r>
            <a:br>
              <a:rPr lang="en-US" b="1" dirty="0" smtClean="0">
                <a:latin typeface="Helvetica"/>
                <a:cs typeface="Helvetica"/>
              </a:rPr>
            </a:br>
            <a:endParaRPr lang="en-US" sz="2400" b="1" dirty="0">
              <a:latin typeface="Helvetica"/>
              <a:cs typeface="Helvetica"/>
            </a:endParaRPr>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37628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smtClean="0">
                <a:latin typeface="Helvetica"/>
                <a:cs typeface="Helvetica"/>
              </a:rPr>
              <a:t/>
            </a:r>
            <a:br>
              <a:rPr lang="en-US" dirty="0" smtClean="0">
                <a:latin typeface="Helvetica"/>
                <a:cs typeface="Helvetica"/>
              </a:rPr>
            </a:br>
            <a:r>
              <a:rPr lang="en-US" sz="5300" b="1" dirty="0">
                <a:solidFill>
                  <a:srgbClr val="1466C5"/>
                </a:solidFill>
                <a:latin typeface="Helvetica"/>
                <a:cs typeface="Helvetica"/>
              </a:rPr>
              <a:t>“Safe Harbor” Legislation</a:t>
            </a:r>
            <a:r>
              <a:rPr lang="en-US" sz="5000" dirty="0" smtClean="0">
                <a:solidFill>
                  <a:srgbClr val="1466C5"/>
                </a:solidFill>
                <a:latin typeface="Helvetica"/>
                <a:cs typeface="Helvetica"/>
              </a:rPr>
              <a:t/>
            </a:r>
            <a:br>
              <a:rPr lang="en-US" sz="5000" dirty="0" smtClean="0">
                <a:solidFill>
                  <a:srgbClr val="1466C5"/>
                </a:solidFill>
                <a:latin typeface="Helvetica"/>
                <a:cs typeface="Helvetica"/>
              </a:rPr>
            </a:br>
            <a:r>
              <a:rPr lang="en-US" sz="3900" dirty="0" smtClean="0">
                <a:solidFill>
                  <a:srgbClr val="1466C5"/>
                </a:solidFill>
                <a:latin typeface="Helvetica"/>
                <a:cs typeface="Helvetica"/>
              </a:rPr>
              <a:t>Being Reintroduced this Session</a:t>
            </a:r>
            <a:endParaRPr lang="en-US" sz="3900" dirty="0">
              <a:solidFill>
                <a:srgbClr val="1466C5"/>
              </a:solidFill>
              <a:latin typeface="Helvetica"/>
              <a:cs typeface="Helvetica"/>
            </a:endParaRPr>
          </a:p>
        </p:txBody>
      </p:sp>
      <p:sp>
        <p:nvSpPr>
          <p:cNvPr id="2" name="Content Placeholder 1"/>
          <p:cNvSpPr>
            <a:spLocks noGrp="1"/>
          </p:cNvSpPr>
          <p:nvPr>
            <p:ph idx="1"/>
          </p:nvPr>
        </p:nvSpPr>
        <p:spPr>
          <a:xfrm>
            <a:off x="228600" y="1676401"/>
            <a:ext cx="8839200" cy="1219199"/>
          </a:xfrm>
        </p:spPr>
        <p:txBody>
          <a:bodyPr>
            <a:normAutofit/>
          </a:bodyPr>
          <a:lstStyle/>
          <a:p>
            <a:pPr marL="0" indent="0" algn="ctr">
              <a:buNone/>
            </a:pPr>
            <a:r>
              <a:rPr lang="en-US" sz="1800" b="1" dirty="0" smtClean="0">
                <a:solidFill>
                  <a:schemeClr val="accent5">
                    <a:lumMod val="20000"/>
                    <a:lumOff val="80000"/>
                  </a:schemeClr>
                </a:solidFill>
                <a:latin typeface="Helvetica"/>
                <a:ea typeface="+mj-ea"/>
                <a:cs typeface="Helvetica"/>
              </a:rPr>
              <a:t>*</a:t>
            </a:r>
            <a:r>
              <a:rPr lang="en-US" sz="1800" b="1" u="sng" dirty="0" smtClean="0">
                <a:solidFill>
                  <a:srgbClr val="1466C5"/>
                </a:solidFill>
                <a:latin typeface="Helvetica"/>
                <a:ea typeface="+mj-ea"/>
                <a:cs typeface="Helvetica"/>
              </a:rPr>
              <a:t>PROTECT </a:t>
            </a:r>
            <a:r>
              <a:rPr lang="en-US" sz="1800" b="1" u="sng" dirty="0">
                <a:solidFill>
                  <a:srgbClr val="1466C5"/>
                </a:solidFill>
                <a:latin typeface="Helvetica"/>
                <a:ea typeface="+mj-ea"/>
                <a:cs typeface="Helvetica"/>
              </a:rPr>
              <a:t>AND NOT PROSECUTE CHILD VICTIMS</a:t>
            </a:r>
          </a:p>
          <a:p>
            <a:pPr marL="0" indent="0">
              <a:buNone/>
            </a:pPr>
            <a:r>
              <a:rPr lang="en-US" sz="1800" dirty="0" smtClean="0">
                <a:solidFill>
                  <a:schemeClr val="tx1"/>
                </a:solidFill>
                <a:latin typeface="Helvetica" panose="020B0604020202020204" pitchFamily="34" charset="0"/>
                <a:cs typeface="Helvetica" panose="020B0604020202020204" pitchFamily="34" charset="0"/>
              </a:rPr>
              <a:t>Safe Harbor requires minors (anyone under 18) be granted </a:t>
            </a:r>
            <a:r>
              <a:rPr lang="en-US" sz="1800" b="1" u="sng" dirty="0" smtClean="0">
                <a:solidFill>
                  <a:schemeClr val="tx1"/>
                </a:solidFill>
                <a:latin typeface="Helvetica" panose="020B0604020202020204" pitchFamily="34" charset="0"/>
                <a:cs typeface="Helvetica" panose="020B0604020202020204" pitchFamily="34" charset="0"/>
              </a:rPr>
              <a:t>immunity from prosecution</a:t>
            </a:r>
            <a:r>
              <a:rPr lang="en-US" sz="1800" dirty="0" smtClean="0">
                <a:solidFill>
                  <a:schemeClr val="tx1"/>
                </a:solidFill>
                <a:latin typeface="Helvetica" panose="020B0604020202020204" pitchFamily="34" charset="0"/>
                <a:cs typeface="Helvetica" panose="020B0604020202020204" pitchFamily="34" charset="0"/>
              </a:rPr>
              <a:t> for the crime of prostitution and prostitution-related offenses including:</a:t>
            </a:r>
            <a:endParaRPr lang="en-US" sz="1800" dirty="0">
              <a:solidFill>
                <a:schemeClr val="tx1"/>
              </a:solidFill>
            </a:endParaRPr>
          </a:p>
        </p:txBody>
      </p:sp>
      <p:sp>
        <p:nvSpPr>
          <p:cNvPr id="6" name="TextBox 5"/>
          <p:cNvSpPr txBox="1"/>
          <p:nvPr/>
        </p:nvSpPr>
        <p:spPr>
          <a:xfrm>
            <a:off x="381000" y="2743200"/>
            <a:ext cx="8534400" cy="2062103"/>
          </a:xfrm>
          <a:prstGeom prst="rect">
            <a:avLst/>
          </a:prstGeom>
          <a:noFill/>
        </p:spPr>
        <p:txBody>
          <a:bodyPr wrap="square" numCol="2" rtlCol="0">
            <a:spAutoFit/>
          </a:bodyPr>
          <a:lstStyle/>
          <a:p>
            <a:r>
              <a:rPr lang="en-US" dirty="0">
                <a:latin typeface="Helvetica" panose="020B0604020202020204" pitchFamily="34" charset="0"/>
                <a:cs typeface="Helvetica" panose="020B0604020202020204" pitchFamily="34" charset="0"/>
              </a:rPr>
              <a:t>(1) criminal trespass, </a:t>
            </a:r>
          </a:p>
          <a:p>
            <a:r>
              <a:rPr lang="en-US" dirty="0">
                <a:latin typeface="Helvetica" panose="020B0604020202020204" pitchFamily="34" charset="0"/>
                <a:cs typeface="Helvetica" panose="020B0604020202020204" pitchFamily="34" charset="0"/>
              </a:rPr>
              <a:t>(2) disorderly conduct, </a:t>
            </a:r>
          </a:p>
          <a:p>
            <a:r>
              <a:rPr lang="en-US" dirty="0">
                <a:latin typeface="Helvetica" panose="020B0604020202020204" pitchFamily="34" charset="0"/>
                <a:cs typeface="Helvetica" panose="020B0604020202020204" pitchFamily="34" charset="0"/>
              </a:rPr>
              <a:t>(3) loitering and prowling at night, </a:t>
            </a:r>
          </a:p>
          <a:p>
            <a:r>
              <a:rPr lang="en-US" dirty="0">
                <a:latin typeface="Helvetica" panose="020B0604020202020204" pitchFamily="34" charset="0"/>
                <a:cs typeface="Helvetica" panose="020B0604020202020204" pitchFamily="34" charset="0"/>
              </a:rPr>
              <a:t>(4) obstructing highways or </a:t>
            </a:r>
            <a:r>
              <a:rPr lang="en-US" dirty="0" smtClean="0">
                <a:latin typeface="Helvetica" panose="020B0604020202020204" pitchFamily="34" charset="0"/>
                <a:cs typeface="Helvetica" panose="020B0604020202020204" pitchFamily="34" charset="0"/>
              </a:rPr>
              <a:t>public </a:t>
            </a:r>
            <a:r>
              <a:rPr lang="en-US" dirty="0">
                <a:latin typeface="Helvetica" panose="020B0604020202020204" pitchFamily="34" charset="0"/>
                <a:cs typeface="Helvetica" panose="020B0604020202020204" pitchFamily="34" charset="0"/>
              </a:rPr>
              <a:t>passages, </a:t>
            </a:r>
          </a:p>
          <a:p>
            <a:endParaRPr lang="en-US" dirty="0" smtClean="0">
              <a:latin typeface="Helvetica" panose="020B0604020202020204" pitchFamily="34" charset="0"/>
              <a:cs typeface="Helvetica" panose="020B0604020202020204" pitchFamily="34" charset="0"/>
            </a:endParaRPr>
          </a:p>
          <a:p>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5) false identifications to law enforcement, and </a:t>
            </a: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6) simple possession of controlled substances as a result of being a victim of human trafficking</a:t>
            </a:r>
            <a:r>
              <a:rPr lang="en-US" dirty="0" smtClean="0">
                <a:latin typeface="Helvetica" panose="020B0604020202020204" pitchFamily="34"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p:txBody>
      </p:sp>
      <p:sp>
        <p:nvSpPr>
          <p:cNvPr id="8" name="Content Placeholder 1"/>
          <p:cNvSpPr txBox="1">
            <a:spLocks/>
          </p:cNvSpPr>
          <p:nvPr/>
        </p:nvSpPr>
        <p:spPr>
          <a:xfrm>
            <a:off x="381000" y="4419600"/>
            <a:ext cx="8042276" cy="213359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sz="1800" b="1" u="sng" cap="all" dirty="0" smtClean="0">
                <a:solidFill>
                  <a:srgbClr val="1466C5"/>
                </a:solidFill>
                <a:latin typeface="Helvetica"/>
                <a:ea typeface="+mj-ea"/>
                <a:cs typeface="Helvetica"/>
              </a:rPr>
              <a:t>Empower </a:t>
            </a:r>
            <a:r>
              <a:rPr lang="en-US" sz="1800" b="1" u="sng" cap="all" dirty="0">
                <a:solidFill>
                  <a:srgbClr val="1466C5"/>
                </a:solidFill>
                <a:latin typeface="Helvetica"/>
                <a:ea typeface="+mj-ea"/>
                <a:cs typeface="Helvetica"/>
              </a:rPr>
              <a:t>state agencies to support child victims</a:t>
            </a:r>
          </a:p>
          <a:p>
            <a:pPr marL="0" indent="0" algn="ctr">
              <a:buFont typeface="Wingdings 2" pitchFamily="18" charset="2"/>
              <a:buNone/>
            </a:pPr>
            <a:r>
              <a:rPr lang="en-US" sz="1800" b="1" u="sng" cap="all" dirty="0" smtClean="0">
                <a:solidFill>
                  <a:srgbClr val="1466C5"/>
                </a:solidFill>
                <a:latin typeface="Helvetica"/>
                <a:ea typeface="+mj-ea"/>
                <a:cs typeface="Helvetica"/>
              </a:rPr>
              <a:t>Train </a:t>
            </a:r>
            <a:r>
              <a:rPr lang="en-US" sz="1800" b="1" u="sng" cap="all" dirty="0">
                <a:solidFill>
                  <a:srgbClr val="1466C5"/>
                </a:solidFill>
                <a:latin typeface="Helvetica"/>
                <a:ea typeface="+mj-ea"/>
                <a:cs typeface="Helvetica"/>
              </a:rPr>
              <a:t>police to identify and help child victims </a:t>
            </a:r>
          </a:p>
          <a:p>
            <a:pPr marL="0" indent="0" algn="ctr">
              <a:buFont typeface="Wingdings 2" pitchFamily="18" charset="2"/>
              <a:buNone/>
            </a:pPr>
            <a:r>
              <a:rPr lang="en-US" sz="1800" b="1" u="sng" cap="all" dirty="0" smtClean="0">
                <a:solidFill>
                  <a:srgbClr val="1466C5"/>
                </a:solidFill>
                <a:latin typeface="Helvetica"/>
                <a:ea typeface="+mj-ea"/>
                <a:cs typeface="Helvetica"/>
              </a:rPr>
              <a:t>Establish </a:t>
            </a:r>
            <a:r>
              <a:rPr lang="en-US" sz="1800" b="1" u="sng" cap="all" dirty="0">
                <a:solidFill>
                  <a:srgbClr val="1466C5"/>
                </a:solidFill>
                <a:latin typeface="Helvetica"/>
                <a:ea typeface="+mj-ea"/>
                <a:cs typeface="Helvetica"/>
              </a:rPr>
              <a:t>a fund for victim services and awareness</a:t>
            </a: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47699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a:solidFill>
                  <a:srgbClr val="1466C5"/>
                </a:solidFill>
                <a:latin typeface="Helvetica"/>
                <a:cs typeface="Helvetica"/>
              </a:rPr>
              <a:t>Needs</a:t>
            </a:r>
            <a:r>
              <a:rPr lang="en-US" dirty="0">
                <a:solidFill>
                  <a:srgbClr val="1466C5"/>
                </a:solidFill>
              </a:rPr>
              <a:t> </a:t>
            </a:r>
            <a:r>
              <a:rPr lang="en-US" sz="4500" b="1" dirty="0">
                <a:solidFill>
                  <a:srgbClr val="1466C5"/>
                </a:solidFill>
                <a:latin typeface="Helvetica"/>
                <a:cs typeface="Helvetica"/>
              </a:rPr>
              <a:t>of</a:t>
            </a:r>
            <a:r>
              <a:rPr lang="en-US" dirty="0">
                <a:solidFill>
                  <a:srgbClr val="1466C5"/>
                </a:solidFill>
              </a:rPr>
              <a:t> </a:t>
            </a:r>
            <a:r>
              <a:rPr lang="en-US" sz="4500" b="1" dirty="0">
                <a:solidFill>
                  <a:srgbClr val="1466C5"/>
                </a:solidFill>
                <a:latin typeface="Helvetica"/>
                <a:cs typeface="Helvetica"/>
              </a:rPr>
              <a:t>Victims</a:t>
            </a:r>
          </a:p>
        </p:txBody>
      </p:sp>
      <p:sp>
        <p:nvSpPr>
          <p:cNvPr id="3" name="Content Placeholder 2"/>
          <p:cNvSpPr>
            <a:spLocks noGrp="1"/>
          </p:cNvSpPr>
          <p:nvPr>
            <p:ph idx="1"/>
          </p:nvPr>
        </p:nvSpPr>
        <p:spPr/>
        <p:txBody>
          <a:bodyPr>
            <a:normAutofit fontScale="92500" lnSpcReduction="10000"/>
          </a:bodyPr>
          <a:lstStyle/>
          <a:p>
            <a:r>
              <a:rPr lang="en-US" dirty="0"/>
              <a:t>Safe long-term housing</a:t>
            </a:r>
          </a:p>
          <a:p>
            <a:r>
              <a:rPr lang="en-US" dirty="0"/>
              <a:t>Access to education</a:t>
            </a:r>
          </a:p>
          <a:p>
            <a:r>
              <a:rPr lang="en-US" dirty="0"/>
              <a:t>Employment/life-skills training</a:t>
            </a:r>
          </a:p>
          <a:p>
            <a:r>
              <a:rPr lang="en-US" dirty="0"/>
              <a:t>Trauma therapy</a:t>
            </a:r>
          </a:p>
          <a:p>
            <a:r>
              <a:rPr lang="en-US" dirty="0"/>
              <a:t>Counseling &amp; mental health services</a:t>
            </a:r>
          </a:p>
          <a:p>
            <a:r>
              <a:rPr lang="en-US" dirty="0"/>
              <a:t>Treatment for drug or alcohol dependency </a:t>
            </a:r>
          </a:p>
          <a:p>
            <a:r>
              <a:rPr lang="en-US" dirty="0"/>
              <a:t>Medical &amp; dental care</a:t>
            </a:r>
          </a:p>
          <a:p>
            <a:r>
              <a:rPr lang="en-US" dirty="0"/>
              <a:t>Clothes &amp; personal items </a:t>
            </a:r>
          </a:p>
        </p:txBody>
      </p:sp>
      <p:sp>
        <p:nvSpPr>
          <p:cNvPr id="4" name="TextBox 3"/>
          <p:cNvSpPr txBox="1"/>
          <p:nvPr/>
        </p:nvSpPr>
        <p:spPr>
          <a:xfrm>
            <a:off x="5756317" y="6324600"/>
            <a:ext cx="3352800" cy="369332"/>
          </a:xfrm>
          <a:prstGeom prst="rect">
            <a:avLst/>
          </a:prstGeom>
          <a:noFill/>
        </p:spPr>
        <p:txBody>
          <a:bodyPr wrap="square" rtlCol="0">
            <a:spAutoFit/>
          </a:bodyPr>
          <a:lstStyle/>
          <a:p>
            <a:r>
              <a:rPr lang="en-US" dirty="0"/>
              <a:t>Senate Bill 851</a:t>
            </a:r>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74309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latin typeface="Helvetica"/>
                <a:cs typeface="Helvetica"/>
              </a:rPr>
              <a:t/>
            </a:r>
            <a:br>
              <a:rPr lang="en-US" dirty="0" smtClean="0">
                <a:latin typeface="Helvetica"/>
                <a:cs typeface="Helvetica"/>
              </a:rPr>
            </a:br>
            <a:r>
              <a:rPr lang="en-US" sz="5300" b="1" dirty="0" smtClean="0">
                <a:solidFill>
                  <a:srgbClr val="1466C5"/>
                </a:solidFill>
                <a:latin typeface="Helvetica"/>
                <a:cs typeface="Helvetica"/>
              </a:rPr>
              <a:t>National Human </a:t>
            </a:r>
            <a:br>
              <a:rPr lang="en-US" sz="5300" b="1" dirty="0" smtClean="0">
                <a:solidFill>
                  <a:srgbClr val="1466C5"/>
                </a:solidFill>
                <a:latin typeface="Helvetica"/>
                <a:cs typeface="Helvetica"/>
              </a:rPr>
            </a:br>
            <a:r>
              <a:rPr lang="en-US" sz="5300" b="1" dirty="0" smtClean="0">
                <a:solidFill>
                  <a:srgbClr val="1466C5"/>
                </a:solidFill>
                <a:latin typeface="Helvetica"/>
                <a:cs typeface="Helvetica"/>
              </a:rPr>
              <a:t>Trafficking Hotline </a:t>
            </a:r>
            <a:r>
              <a:rPr lang="en-US" sz="5000" dirty="0" smtClean="0">
                <a:solidFill>
                  <a:srgbClr val="1466C5"/>
                </a:solidFill>
                <a:latin typeface="Helvetica"/>
                <a:cs typeface="Helvetica"/>
              </a:rPr>
              <a:t/>
            </a:r>
            <a:br>
              <a:rPr lang="en-US" sz="5000" dirty="0" smtClean="0">
                <a:solidFill>
                  <a:srgbClr val="1466C5"/>
                </a:solidFill>
                <a:latin typeface="Helvetica"/>
                <a:cs typeface="Helvetica"/>
              </a:rPr>
            </a:br>
            <a:r>
              <a:rPr lang="en-US" sz="3900" dirty="0" smtClean="0">
                <a:solidFill>
                  <a:srgbClr val="1466C5"/>
                </a:solidFill>
                <a:latin typeface="Helvetica"/>
                <a:cs typeface="Helvetica"/>
              </a:rPr>
              <a:t>Required Posting 43 P.S. §1493</a:t>
            </a:r>
            <a:endParaRPr lang="en-US" sz="3900" dirty="0">
              <a:solidFill>
                <a:srgbClr val="1466C5"/>
              </a:solidFill>
              <a:latin typeface="Helvetica"/>
              <a:cs typeface="Helvetica"/>
            </a:endParaRPr>
          </a:p>
        </p:txBody>
      </p:sp>
      <p:sp>
        <p:nvSpPr>
          <p:cNvPr id="2" name="Content Placeholder 1"/>
          <p:cNvSpPr>
            <a:spLocks noGrp="1"/>
          </p:cNvSpPr>
          <p:nvPr>
            <p:ph idx="1"/>
          </p:nvPr>
        </p:nvSpPr>
        <p:spPr>
          <a:xfrm>
            <a:off x="228600" y="1676401"/>
            <a:ext cx="8839200" cy="4648199"/>
          </a:xfrm>
        </p:spPr>
        <p:txBody>
          <a:bodyPr>
            <a:normAutofit fontScale="92500" lnSpcReduction="20000"/>
          </a:bodyPr>
          <a:lstStyle/>
          <a:p>
            <a:pPr marL="0" indent="0" algn="ctr">
              <a:buNone/>
            </a:pPr>
            <a:r>
              <a:rPr lang="en-US" sz="1800" b="1" dirty="0" smtClean="0">
                <a:solidFill>
                  <a:schemeClr val="accent5">
                    <a:lumMod val="20000"/>
                    <a:lumOff val="80000"/>
                  </a:schemeClr>
                </a:solidFill>
                <a:latin typeface="Helvetica"/>
                <a:ea typeface="+mj-ea"/>
                <a:cs typeface="Helvetica"/>
              </a:rPr>
              <a:t>*</a:t>
            </a:r>
            <a:endParaRPr lang="en-US" sz="1800" b="1" u="sng" dirty="0">
              <a:solidFill>
                <a:srgbClr val="1466C5"/>
              </a:solidFill>
              <a:latin typeface="Helvetica"/>
              <a:ea typeface="+mj-ea"/>
              <a:cs typeface="Helvetica"/>
            </a:endParaRPr>
          </a:p>
          <a:p>
            <a:pPr marL="0" indent="0">
              <a:buNone/>
            </a:pPr>
            <a:r>
              <a:rPr lang="en-US" sz="2600" dirty="0">
                <a:solidFill>
                  <a:schemeClr val="tx1"/>
                </a:solidFill>
              </a:rPr>
              <a:t> </a:t>
            </a:r>
            <a:r>
              <a:rPr lang="en-US" sz="2600" dirty="0" smtClean="0">
                <a:solidFill>
                  <a:schemeClr val="tx1"/>
                </a:solidFill>
              </a:rPr>
              <a:t>(b) </a:t>
            </a:r>
            <a:r>
              <a:rPr lang="en-US" sz="3400" b="1" dirty="0" smtClean="0">
                <a:solidFill>
                  <a:schemeClr val="tx1"/>
                </a:solidFill>
              </a:rPr>
              <a:t>Posting</a:t>
            </a:r>
            <a:r>
              <a:rPr lang="en-US" sz="3400" dirty="0">
                <a:solidFill>
                  <a:schemeClr val="tx1"/>
                </a:solidFill>
              </a:rPr>
              <a:t>.--Establishments shall post at least one sign in a </a:t>
            </a:r>
            <a:r>
              <a:rPr lang="en-US" sz="3400" dirty="0" smtClean="0">
                <a:solidFill>
                  <a:schemeClr val="tx1"/>
                </a:solidFill>
              </a:rPr>
              <a:t>conspicuous manner </a:t>
            </a:r>
            <a:r>
              <a:rPr lang="en-US" sz="3400" dirty="0">
                <a:solidFill>
                  <a:schemeClr val="tx1"/>
                </a:solidFill>
              </a:rPr>
              <a:t>clearly visible to the public and </a:t>
            </a:r>
            <a:r>
              <a:rPr lang="en-US" sz="3400" dirty="0" smtClean="0">
                <a:solidFill>
                  <a:schemeClr val="tx1"/>
                </a:solidFill>
              </a:rPr>
              <a:t>employees of </a:t>
            </a:r>
            <a:r>
              <a:rPr lang="en-US" sz="3400" dirty="0">
                <a:solidFill>
                  <a:schemeClr val="tx1"/>
                </a:solidFill>
              </a:rPr>
              <a:t>the establishment</a:t>
            </a:r>
            <a:r>
              <a:rPr lang="en-US" sz="3400" dirty="0" smtClean="0">
                <a:solidFill>
                  <a:schemeClr val="tx1"/>
                </a:solidFill>
              </a:rPr>
              <a:t>.</a:t>
            </a:r>
            <a:endParaRPr lang="en-US" sz="3400" dirty="0">
              <a:solidFill>
                <a:schemeClr val="tx1"/>
              </a:solidFill>
              <a:latin typeface="Helvetica" panose="020B0604020202020204" pitchFamily="34" charset="0"/>
              <a:cs typeface="Helvetica" panose="020B0604020202020204" pitchFamily="34" charset="0"/>
            </a:endParaRPr>
          </a:p>
          <a:p>
            <a:pPr marL="0" indent="0">
              <a:buNone/>
            </a:pPr>
            <a:r>
              <a:rPr lang="en-US" sz="2800" dirty="0">
                <a:solidFill>
                  <a:srgbClr val="000000"/>
                </a:solidFill>
              </a:rPr>
              <a:t> “</a:t>
            </a:r>
            <a:r>
              <a:rPr lang="en-US" sz="2800" b="1" dirty="0">
                <a:solidFill>
                  <a:srgbClr val="000000"/>
                </a:solidFill>
              </a:rPr>
              <a:t>Establishment</a:t>
            </a:r>
            <a:r>
              <a:rPr lang="en-US" sz="2800" dirty="0">
                <a:solidFill>
                  <a:srgbClr val="000000"/>
                </a:solidFill>
              </a:rPr>
              <a:t>.” Includes</a:t>
            </a:r>
            <a:r>
              <a:rPr lang="en-US" sz="2800" dirty="0" smtClean="0">
                <a:solidFill>
                  <a:srgbClr val="000000"/>
                </a:solidFill>
              </a:rPr>
              <a:t>:</a:t>
            </a:r>
          </a:p>
          <a:p>
            <a:pPr marL="0" indent="0">
              <a:buNone/>
            </a:pPr>
            <a:r>
              <a:rPr lang="en-US" sz="2800" dirty="0">
                <a:solidFill>
                  <a:srgbClr val="000000"/>
                </a:solidFill>
              </a:rPr>
              <a:t> (5) An airport, train station or bus station</a:t>
            </a:r>
            <a:r>
              <a:rPr lang="en-US" sz="2800" dirty="0" smtClean="0">
                <a:solidFill>
                  <a:srgbClr val="000000"/>
                </a:solidFill>
              </a:rPr>
              <a:t>.</a:t>
            </a:r>
          </a:p>
          <a:p>
            <a:pPr marL="0" indent="0">
              <a:buNone/>
            </a:pPr>
            <a:r>
              <a:rPr lang="en-US" sz="2800" dirty="0">
                <a:solidFill>
                  <a:srgbClr val="000000"/>
                </a:solidFill>
              </a:rPr>
              <a:t> (6) A welcome center or rest area operated by the Department of Transportation or the Pennsylvania Turnpike Commission</a:t>
            </a:r>
            <a:r>
              <a:rPr lang="en-US" sz="2800" dirty="0" smtClean="0">
                <a:solidFill>
                  <a:srgbClr val="000000"/>
                </a:solidFill>
              </a:rPr>
              <a:t>. (definitions § 1492)</a:t>
            </a:r>
          </a:p>
          <a:p>
            <a:pPr marL="0" indent="0">
              <a:buNone/>
            </a:pPr>
            <a:endParaRPr lang="en-US" sz="3400" dirty="0">
              <a:solidFill>
                <a:schemeClr val="tx1"/>
              </a:solidFill>
            </a:endParaRPr>
          </a:p>
        </p:txBody>
      </p:sp>
      <p:sp>
        <p:nvSpPr>
          <p:cNvPr id="8" name="Content Placeholder 1"/>
          <p:cNvSpPr txBox="1">
            <a:spLocks/>
          </p:cNvSpPr>
          <p:nvPr/>
        </p:nvSpPr>
        <p:spPr>
          <a:xfrm>
            <a:off x="381000" y="4419600"/>
            <a:ext cx="8042276" cy="213359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1800" b="1" u="sng" cap="all" dirty="0">
              <a:solidFill>
                <a:srgbClr val="1466C5"/>
              </a:solidFill>
              <a:latin typeface="Helvetica"/>
              <a:ea typeface="+mj-ea"/>
              <a:cs typeface="Helvetica"/>
            </a:endParaRP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47505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latin typeface="Helvetica"/>
                <a:cs typeface="Helvetica"/>
              </a:rPr>
              <a:t/>
            </a:r>
            <a:br>
              <a:rPr lang="en-US" dirty="0" smtClean="0">
                <a:latin typeface="Helvetica"/>
                <a:cs typeface="Helvetica"/>
              </a:rPr>
            </a:br>
            <a:r>
              <a:rPr lang="en-US" sz="5300" b="1" dirty="0" smtClean="0">
                <a:solidFill>
                  <a:srgbClr val="1466C5"/>
                </a:solidFill>
                <a:latin typeface="Helvetica"/>
                <a:cs typeface="Helvetica"/>
              </a:rPr>
              <a:t>National Human </a:t>
            </a:r>
            <a:br>
              <a:rPr lang="en-US" sz="5300" b="1" dirty="0" smtClean="0">
                <a:solidFill>
                  <a:srgbClr val="1466C5"/>
                </a:solidFill>
                <a:latin typeface="Helvetica"/>
                <a:cs typeface="Helvetica"/>
              </a:rPr>
            </a:br>
            <a:r>
              <a:rPr lang="en-US" sz="5300" b="1" dirty="0" smtClean="0">
                <a:solidFill>
                  <a:srgbClr val="1466C5"/>
                </a:solidFill>
                <a:latin typeface="Helvetica"/>
                <a:cs typeface="Helvetica"/>
              </a:rPr>
              <a:t>Trafficking Hotline </a:t>
            </a:r>
            <a:r>
              <a:rPr lang="en-US" sz="5000" dirty="0" smtClean="0">
                <a:solidFill>
                  <a:srgbClr val="1466C5"/>
                </a:solidFill>
                <a:latin typeface="Helvetica"/>
                <a:cs typeface="Helvetica"/>
              </a:rPr>
              <a:t/>
            </a:r>
            <a:br>
              <a:rPr lang="en-US" sz="5000" dirty="0" smtClean="0">
                <a:solidFill>
                  <a:srgbClr val="1466C5"/>
                </a:solidFill>
                <a:latin typeface="Helvetica"/>
                <a:cs typeface="Helvetica"/>
              </a:rPr>
            </a:br>
            <a:r>
              <a:rPr lang="en-US" sz="3900" dirty="0" smtClean="0">
                <a:solidFill>
                  <a:srgbClr val="1466C5"/>
                </a:solidFill>
                <a:latin typeface="Helvetica"/>
                <a:cs typeface="Helvetica"/>
              </a:rPr>
              <a:t>Required Posting 43 P.S. §1493</a:t>
            </a:r>
            <a:endParaRPr lang="en-US" sz="3900" dirty="0">
              <a:solidFill>
                <a:srgbClr val="1466C5"/>
              </a:solidFill>
              <a:latin typeface="Helvetica"/>
              <a:cs typeface="Helvetica"/>
            </a:endParaRPr>
          </a:p>
        </p:txBody>
      </p:sp>
      <p:sp>
        <p:nvSpPr>
          <p:cNvPr id="2" name="Content Placeholder 1"/>
          <p:cNvSpPr>
            <a:spLocks noGrp="1"/>
          </p:cNvSpPr>
          <p:nvPr>
            <p:ph idx="1"/>
          </p:nvPr>
        </p:nvSpPr>
        <p:spPr>
          <a:xfrm>
            <a:off x="304800" y="1828800"/>
            <a:ext cx="8839200" cy="4648199"/>
          </a:xfrm>
        </p:spPr>
        <p:txBody>
          <a:bodyPr>
            <a:normAutofit/>
          </a:bodyPr>
          <a:lstStyle/>
          <a:p>
            <a:pPr marL="0" indent="0" algn="ctr">
              <a:buNone/>
            </a:pPr>
            <a:r>
              <a:rPr lang="en-US" sz="1800" b="1" dirty="0" smtClean="0">
                <a:solidFill>
                  <a:schemeClr val="accent5">
                    <a:lumMod val="20000"/>
                    <a:lumOff val="80000"/>
                  </a:schemeClr>
                </a:solidFill>
                <a:latin typeface="Helvetica"/>
                <a:ea typeface="+mj-ea"/>
                <a:cs typeface="Helvetica"/>
              </a:rPr>
              <a:t>*</a:t>
            </a:r>
            <a:endParaRPr lang="en-US" sz="1800" b="1" u="sng" dirty="0">
              <a:solidFill>
                <a:srgbClr val="1466C5"/>
              </a:solidFill>
              <a:latin typeface="Helvetica"/>
              <a:ea typeface="+mj-ea"/>
              <a:cs typeface="Helvetica"/>
            </a:endParaRPr>
          </a:p>
          <a:p>
            <a:pPr marL="0" indent="0" algn="ctr">
              <a:buNone/>
            </a:pPr>
            <a:r>
              <a:rPr lang="en-US" sz="6600" dirty="0" smtClean="0">
                <a:solidFill>
                  <a:schemeClr val="tx1"/>
                </a:solidFill>
              </a:rPr>
              <a:t>1-888-3737-888</a:t>
            </a:r>
            <a:endParaRPr lang="en-US" sz="6600" dirty="0">
              <a:solidFill>
                <a:schemeClr val="tx1"/>
              </a:solidFill>
            </a:endParaRPr>
          </a:p>
        </p:txBody>
      </p:sp>
      <p:sp>
        <p:nvSpPr>
          <p:cNvPr id="8" name="Content Placeholder 1"/>
          <p:cNvSpPr txBox="1">
            <a:spLocks/>
          </p:cNvSpPr>
          <p:nvPr/>
        </p:nvSpPr>
        <p:spPr>
          <a:xfrm>
            <a:off x="381000" y="4419600"/>
            <a:ext cx="8042276" cy="213359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1800" b="1" u="sng" cap="all" dirty="0">
              <a:solidFill>
                <a:srgbClr val="1466C5"/>
              </a:solidFill>
              <a:latin typeface="Helvetica"/>
              <a:ea typeface="+mj-ea"/>
              <a:cs typeface="Helvetica"/>
            </a:endParaRPr>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87388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466C5"/>
                </a:solidFill>
                <a:latin typeface="Helvetica"/>
                <a:cs typeface="Helvetica"/>
              </a:rPr>
              <a:t>Truckers Against Trafficking</a:t>
            </a:r>
            <a:endParaRPr lang="en-US" b="1" dirty="0">
              <a:solidFill>
                <a:srgbClr val="1466C5"/>
              </a:solidFill>
              <a:latin typeface="Helvetica"/>
              <a:cs typeface="Helvetica"/>
            </a:endParaRPr>
          </a:p>
        </p:txBody>
      </p:sp>
      <p:sp>
        <p:nvSpPr>
          <p:cNvPr id="8" name="Content Placeholder 7"/>
          <p:cNvSpPr>
            <a:spLocks noGrp="1"/>
          </p:cNvSpPr>
          <p:nvPr>
            <p:ph idx="1"/>
          </p:nvPr>
        </p:nvSpPr>
        <p:spPr/>
        <p:txBody>
          <a:bodyPr>
            <a:normAutofit fontScale="85000" lnSpcReduction="20000"/>
          </a:bodyPr>
          <a:lstStyle/>
          <a:p>
            <a:r>
              <a:rPr lang="en-US" dirty="0" smtClean="0"/>
              <a:t>Trucking industry in a unique position to combat trafficking through their time spent observing activity on the highways </a:t>
            </a:r>
          </a:p>
          <a:p>
            <a:r>
              <a:rPr lang="en-US" dirty="0" smtClean="0"/>
              <a:t>Truckers have made countless reports of criminal activity that has helped lead to the arrest of traffickers </a:t>
            </a:r>
          </a:p>
          <a:p>
            <a:r>
              <a:rPr lang="en-US" dirty="0"/>
              <a:t>TAT’s “programs work to create entry points to train drivers and truck stop employees so that more calls will be made, and more victims recovered</a:t>
            </a:r>
            <a:r>
              <a:rPr lang="en-US" dirty="0" smtClean="0"/>
              <a:t>.”</a:t>
            </a:r>
          </a:p>
          <a:p>
            <a:r>
              <a:rPr lang="en-US" dirty="0" smtClean="0"/>
              <a:t>Goals: “Saturat</a:t>
            </a:r>
            <a:r>
              <a:rPr lang="en-US" dirty="0"/>
              <a:t>e</a:t>
            </a:r>
            <a:r>
              <a:rPr lang="en-US" dirty="0" smtClean="0"/>
              <a:t> </a:t>
            </a:r>
            <a:r>
              <a:rPr lang="en-US" dirty="0"/>
              <a:t>trucking and related industries with TAT </a:t>
            </a:r>
            <a:r>
              <a:rPr lang="en-US" dirty="0" smtClean="0"/>
              <a:t>materials, partner </a:t>
            </a:r>
            <a:r>
              <a:rPr lang="en-US" dirty="0"/>
              <a:t>with law enforcement and government agencies to facilitate the investigation of human </a:t>
            </a:r>
            <a:r>
              <a:rPr lang="en-US" dirty="0" smtClean="0"/>
              <a:t>trafficking, [and] marshal </a:t>
            </a:r>
            <a:r>
              <a:rPr lang="en-US" dirty="0"/>
              <a:t>the resources of our partners to combat this crime</a:t>
            </a:r>
            <a:r>
              <a:rPr lang="en-US" dirty="0" smtClean="0"/>
              <a:t>.”</a:t>
            </a:r>
          </a:p>
          <a:p>
            <a:r>
              <a:rPr lang="en-US" dirty="0">
                <a:hlinkClick r:id="rId2"/>
              </a:rPr>
              <a:t>http://</a:t>
            </a:r>
            <a:r>
              <a:rPr lang="en-US" dirty="0" smtClean="0">
                <a:hlinkClick r:id="rId2"/>
              </a:rPr>
              <a:t>www.truckersagainsttrafficking.org</a:t>
            </a:r>
            <a:r>
              <a:rPr lang="en-US" dirty="0" smtClean="0"/>
              <a:t> </a:t>
            </a:r>
            <a:endParaRPr lang="en-US" dirty="0"/>
          </a:p>
        </p:txBody>
      </p:sp>
      <p:sp>
        <p:nvSpPr>
          <p:cNvPr id="9"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052024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493408" cy="1044388"/>
          </a:xfrm>
        </p:spPr>
        <p:txBody>
          <a:bodyPr/>
          <a:lstStyle/>
          <a:p>
            <a:r>
              <a:rPr lang="en-US" sz="4800" b="1" dirty="0" smtClean="0">
                <a:solidFill>
                  <a:schemeClr val="bg2">
                    <a:lumMod val="50000"/>
                  </a:schemeClr>
                </a:solidFill>
                <a:latin typeface="Helvetica"/>
                <a:cs typeface="Helvetica"/>
              </a:rPr>
              <a:t>Statewide Resources</a:t>
            </a:r>
            <a:endParaRPr lang="en-US" sz="4800" b="1" dirty="0">
              <a:solidFill>
                <a:schemeClr val="bg2">
                  <a:lumMod val="50000"/>
                </a:schemeClr>
              </a:solidFill>
              <a:latin typeface="Helvetica"/>
              <a:cs typeface="Helvetica"/>
            </a:endParaRPr>
          </a:p>
        </p:txBody>
      </p:sp>
      <p:sp>
        <p:nvSpPr>
          <p:cNvPr id="3" name="Content Placeholder 2"/>
          <p:cNvSpPr>
            <a:spLocks noGrp="1"/>
          </p:cNvSpPr>
          <p:nvPr>
            <p:ph idx="1"/>
          </p:nvPr>
        </p:nvSpPr>
        <p:spPr>
          <a:xfrm>
            <a:off x="457200" y="914400"/>
            <a:ext cx="8470346" cy="5440764"/>
          </a:xfrm>
        </p:spPr>
        <p:txBody>
          <a:bodyPr>
            <a:normAutofit fontScale="62500" lnSpcReduction="20000"/>
          </a:bodyPr>
          <a:lstStyle/>
          <a:p>
            <a:pPr>
              <a:lnSpc>
                <a:spcPct val="120000"/>
              </a:lnSpc>
            </a:pPr>
            <a:r>
              <a:rPr lang="en-US" sz="2600" b="1" dirty="0"/>
              <a:t>Department of Human </a:t>
            </a:r>
            <a:r>
              <a:rPr lang="en-US" sz="2600" b="1" dirty="0" smtClean="0"/>
              <a:t>Services</a:t>
            </a:r>
            <a:r>
              <a:rPr lang="en-US" sz="2600" b="1" dirty="0"/>
              <a:t/>
            </a:r>
            <a:br>
              <a:rPr lang="en-US" sz="2600" b="1" dirty="0"/>
            </a:br>
            <a:r>
              <a:rPr lang="en-US" sz="1900" dirty="0" smtClean="0"/>
              <a:t>(</a:t>
            </a:r>
            <a:r>
              <a:rPr lang="en-US" sz="1900" dirty="0"/>
              <a:t>P.O. Box 2675, Harrisburg PA 17105-2675, </a:t>
            </a:r>
            <a:r>
              <a:rPr lang="en-US" sz="1900" u="sng" dirty="0">
                <a:hlinkClick r:id="rId2"/>
              </a:rPr>
              <a:t>http://www.dhs.pa.gov</a:t>
            </a:r>
            <a:r>
              <a:rPr lang="en-US" sz="1900" dirty="0"/>
              <a:t>) </a:t>
            </a:r>
          </a:p>
          <a:p>
            <a:pPr>
              <a:lnSpc>
                <a:spcPct val="120000"/>
              </a:lnSpc>
            </a:pPr>
            <a:r>
              <a:rPr lang="en-US" sz="2600" b="1" dirty="0"/>
              <a:t>Friends of Farm </a:t>
            </a:r>
            <a:r>
              <a:rPr lang="en-US" sz="2600" b="1" dirty="0" smtClean="0"/>
              <a:t>Workers</a:t>
            </a:r>
            <a:r>
              <a:rPr lang="en-US" sz="2600" b="1" dirty="0"/>
              <a:t/>
            </a:r>
            <a:br>
              <a:rPr lang="en-US" sz="2600" b="1" dirty="0"/>
            </a:br>
            <a:r>
              <a:rPr lang="en-US" sz="1900" dirty="0" smtClean="0"/>
              <a:t>(</a:t>
            </a:r>
            <a:r>
              <a:rPr lang="en-US" sz="1900" dirty="0"/>
              <a:t>699 </a:t>
            </a:r>
            <a:r>
              <a:rPr lang="en-US" sz="1900" dirty="0" err="1"/>
              <a:t>Ranstead</a:t>
            </a:r>
            <a:r>
              <a:rPr lang="en-US" sz="1900" dirty="0"/>
              <a:t> Street, Suite 4 Philadelphia, PA 19106, 5450 Second Ave, 2nd </a:t>
            </a:r>
            <a:r>
              <a:rPr lang="en-US" sz="1900" dirty="0" smtClean="0"/>
              <a:t>Floor Pittsburgh</a:t>
            </a:r>
            <a:r>
              <a:rPr lang="en-US" sz="1900" dirty="0"/>
              <a:t>, PA 15207, </a:t>
            </a:r>
            <a:r>
              <a:rPr lang="en-US" sz="1900" u="sng" dirty="0">
                <a:hlinkClick r:id="rId3"/>
              </a:rPr>
              <a:t>http://www.friendsfw.org</a:t>
            </a:r>
            <a:r>
              <a:rPr lang="en-US" sz="1900" dirty="0" smtClean="0"/>
              <a:t>)</a:t>
            </a:r>
            <a:endParaRPr lang="en-US" sz="1900" dirty="0"/>
          </a:p>
          <a:p>
            <a:pPr>
              <a:lnSpc>
                <a:spcPct val="120000"/>
              </a:lnSpc>
            </a:pPr>
            <a:r>
              <a:rPr lang="en-US" sz="2600" b="1" dirty="0"/>
              <a:t>Villanova University Charles </a:t>
            </a:r>
            <a:r>
              <a:rPr lang="en-US" sz="2600" b="1" dirty="0" err="1"/>
              <a:t>Widger</a:t>
            </a:r>
            <a:r>
              <a:rPr lang="en-US" sz="2600" b="1" dirty="0"/>
              <a:t> School of Law Institute to Address Commercial Sexual Exploitation </a:t>
            </a:r>
            <a:r>
              <a:rPr lang="en-US" sz="2600" b="1" dirty="0" smtClean="0"/>
              <a:t>(CSE Institute)</a:t>
            </a:r>
            <a:r>
              <a:rPr lang="en-US" sz="2600" dirty="0"/>
              <a:t/>
            </a:r>
            <a:br>
              <a:rPr lang="en-US" sz="2600" dirty="0"/>
            </a:br>
            <a:r>
              <a:rPr lang="en-US" sz="1900" dirty="0" smtClean="0"/>
              <a:t>(</a:t>
            </a:r>
            <a:r>
              <a:rPr lang="en-US" sz="1900" dirty="0"/>
              <a:t>299 N Spring Mill Rd, Villanova, PA 19085, </a:t>
            </a:r>
            <a:r>
              <a:rPr lang="en-US" sz="1900" u="sng" dirty="0">
                <a:hlinkClick r:id="rId4"/>
              </a:rPr>
              <a:t>http://cseinstitute.org</a:t>
            </a:r>
            <a:r>
              <a:rPr lang="en-US" sz="1900" dirty="0" smtClean="0"/>
              <a:t>)</a:t>
            </a:r>
            <a:endParaRPr lang="en-US" sz="1900" dirty="0"/>
          </a:p>
          <a:p>
            <a:pPr>
              <a:lnSpc>
                <a:spcPct val="120000"/>
              </a:lnSpc>
            </a:pPr>
            <a:r>
              <a:rPr lang="en-US" sz="2600" b="1" dirty="0"/>
              <a:t>Pennsylvania Alliance Against Trafficking in Humans (PAATH)</a:t>
            </a:r>
            <a:r>
              <a:rPr lang="en-US" sz="3600" b="1" dirty="0"/>
              <a:t/>
            </a:r>
            <a:br>
              <a:rPr lang="en-US" sz="3600" b="1" dirty="0"/>
            </a:br>
            <a:r>
              <a:rPr lang="en-US" sz="1900" dirty="0"/>
              <a:t>(website coming soon: </a:t>
            </a:r>
            <a:r>
              <a:rPr lang="en-US" sz="1900" dirty="0">
                <a:hlinkClick r:id="rId5"/>
              </a:rPr>
              <a:t>http://www.educateandadvocate-paath.com</a:t>
            </a:r>
            <a:r>
              <a:rPr lang="en-US" sz="1900" dirty="0"/>
              <a:t>) </a:t>
            </a:r>
          </a:p>
          <a:p>
            <a:pPr>
              <a:lnSpc>
                <a:spcPct val="120000"/>
              </a:lnSpc>
            </a:pPr>
            <a:r>
              <a:rPr lang="en-US" sz="2600" b="1" dirty="0" smtClean="0"/>
              <a:t>Pennsylvania </a:t>
            </a:r>
            <a:r>
              <a:rPr lang="en-US" sz="2600" b="1" dirty="0"/>
              <a:t>Coalition Against Domestic Violence (PCADV</a:t>
            </a:r>
            <a:r>
              <a:rPr lang="en-US" sz="2600" b="1" dirty="0" smtClean="0"/>
              <a:t>)</a:t>
            </a:r>
            <a:r>
              <a:rPr lang="en-US" sz="2600" b="1" dirty="0"/>
              <a:t/>
            </a:r>
            <a:br>
              <a:rPr lang="en-US" sz="2600" b="1" dirty="0"/>
            </a:br>
            <a:r>
              <a:rPr lang="en-US" sz="1900" dirty="0" smtClean="0"/>
              <a:t>(</a:t>
            </a:r>
            <a:r>
              <a:rPr lang="en-US" sz="1900" dirty="0"/>
              <a:t>3605 </a:t>
            </a:r>
            <a:r>
              <a:rPr lang="en-US" sz="1900" dirty="0" err="1"/>
              <a:t>Vartan</a:t>
            </a:r>
            <a:r>
              <a:rPr lang="en-US" sz="1900" dirty="0"/>
              <a:t> Way, Suite 101, Harrisburg PA 17110, </a:t>
            </a:r>
            <a:r>
              <a:rPr lang="en-US" sz="1900" u="sng" dirty="0">
                <a:hlinkClick r:id="rId6"/>
              </a:rPr>
              <a:t>http://www.pcadv.org</a:t>
            </a:r>
            <a:r>
              <a:rPr lang="en-US" sz="1900" dirty="0" smtClean="0"/>
              <a:t>)</a:t>
            </a:r>
            <a:endParaRPr lang="en-US" sz="1900" dirty="0"/>
          </a:p>
          <a:p>
            <a:pPr>
              <a:lnSpc>
                <a:spcPct val="120000"/>
              </a:lnSpc>
            </a:pPr>
            <a:r>
              <a:rPr lang="en-US" sz="2600" b="1" dirty="0"/>
              <a:t>Pennsylvania Coalition Against Rape (PCAR</a:t>
            </a:r>
            <a:r>
              <a:rPr lang="en-US" sz="2600" b="1" dirty="0" smtClean="0"/>
              <a:t>)</a:t>
            </a:r>
            <a:r>
              <a:rPr lang="en-US" sz="2600" b="1" dirty="0"/>
              <a:t/>
            </a:r>
            <a:br>
              <a:rPr lang="en-US" sz="2600" b="1" dirty="0"/>
            </a:br>
            <a:r>
              <a:rPr lang="en-US" sz="1900" dirty="0" smtClean="0"/>
              <a:t>(</a:t>
            </a:r>
            <a:r>
              <a:rPr lang="en-US" sz="1900" dirty="0"/>
              <a:t>125 North Enola Drive, Enola, PA 17025, </a:t>
            </a:r>
            <a:r>
              <a:rPr lang="en-US" sz="1900" u="sng" dirty="0">
                <a:hlinkClick r:id="rId7"/>
              </a:rPr>
              <a:t>http://www.pcar.org</a:t>
            </a:r>
            <a:r>
              <a:rPr lang="en-US" sz="1900" dirty="0"/>
              <a:t>) </a:t>
            </a:r>
            <a:endParaRPr lang="en-US" dirty="0"/>
          </a:p>
          <a:p>
            <a:pPr>
              <a:lnSpc>
                <a:spcPct val="120000"/>
              </a:lnSpc>
            </a:pPr>
            <a:r>
              <a:rPr lang="en-US" sz="2600" b="1" dirty="0"/>
              <a:t>Pennsylvania Commission on Crime and Delinquency (PCCD</a:t>
            </a:r>
            <a:r>
              <a:rPr lang="en-US" sz="2600" b="1" dirty="0" smtClean="0"/>
              <a:t>)</a:t>
            </a:r>
            <a:r>
              <a:rPr lang="en-US" sz="2600" dirty="0"/>
              <a:t/>
            </a:r>
            <a:br>
              <a:rPr lang="en-US" sz="2600" dirty="0"/>
            </a:br>
            <a:r>
              <a:rPr lang="en-US" sz="1900" dirty="0" smtClean="0"/>
              <a:t>(</a:t>
            </a:r>
            <a:r>
              <a:rPr lang="en-US" sz="1900" dirty="0"/>
              <a:t>3101 N Front St, Harrisburg, PA 17110, </a:t>
            </a:r>
            <a:r>
              <a:rPr lang="en-US" sz="1900" u="sng" dirty="0">
                <a:solidFill>
                  <a:srgbClr val="1466C5"/>
                </a:solidFill>
                <a:hlinkClick r:id="rId8"/>
              </a:rPr>
              <a:t>http://www.pccd.pa.gov/Victim-Services/Pages/default.aspx#.V1dD62PvHsE</a:t>
            </a:r>
            <a:r>
              <a:rPr lang="en-US" sz="1900" dirty="0"/>
              <a:t>) </a:t>
            </a:r>
            <a:endParaRPr lang="en-US" sz="1900" dirty="0" smtClean="0"/>
          </a:p>
        </p:txBody>
      </p:sp>
      <p:sp>
        <p:nvSpPr>
          <p:cNvPr id="6"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026944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042276" cy="1336956"/>
          </a:xfrm>
        </p:spPr>
        <p:txBody>
          <a:bodyPr>
            <a:normAutofit fontScale="90000"/>
          </a:bodyPr>
          <a:lstStyle/>
          <a:p>
            <a:r>
              <a:rPr lang="en-US" b="1" dirty="0">
                <a:latin typeface="Helvetica"/>
                <a:cs typeface="Helvetica"/>
              </a:rPr>
              <a:t/>
            </a:r>
            <a:br>
              <a:rPr lang="en-US" b="1" dirty="0">
                <a:latin typeface="Helvetica"/>
                <a:cs typeface="Helvetica"/>
              </a:rPr>
            </a:br>
            <a:r>
              <a:rPr lang="en-US" b="1" dirty="0">
                <a:latin typeface="Helvetica"/>
                <a:cs typeface="Helvetica"/>
              </a:rPr>
              <a:t> </a:t>
            </a:r>
            <a:br>
              <a:rPr lang="en-US" b="1" dirty="0">
                <a:latin typeface="Helvetica"/>
                <a:cs typeface="Helvetica"/>
              </a:rPr>
            </a:br>
            <a:r>
              <a:rPr lang="en-US" b="1" dirty="0" smtClean="0">
                <a:latin typeface="Helvetica"/>
                <a:cs typeface="Helvetica"/>
              </a:rPr>
              <a:t/>
            </a:r>
            <a:br>
              <a:rPr lang="en-US" b="1" dirty="0" smtClean="0">
                <a:latin typeface="Helvetica"/>
                <a:cs typeface="Helvetica"/>
              </a:rPr>
            </a:br>
            <a:r>
              <a:rPr lang="en-US" b="1" dirty="0">
                <a:latin typeface="Helvetica"/>
                <a:cs typeface="Helvetica"/>
              </a:rPr>
              <a:t/>
            </a:r>
            <a:br>
              <a:rPr lang="en-US" b="1" dirty="0">
                <a:latin typeface="Helvetica"/>
                <a:cs typeface="Helvetica"/>
              </a:rPr>
            </a:br>
            <a:r>
              <a:rPr lang="en-US" b="1" dirty="0" smtClean="0">
                <a:solidFill>
                  <a:srgbClr val="0E58C4"/>
                </a:solidFill>
                <a:latin typeface="Helvetica"/>
                <a:cs typeface="Helvetica"/>
              </a:rPr>
              <a:t>Villanova </a:t>
            </a:r>
            <a:r>
              <a:rPr lang="en-US" b="1" dirty="0">
                <a:solidFill>
                  <a:srgbClr val="0E58C4"/>
                </a:solidFill>
                <a:latin typeface="Helvetica"/>
                <a:cs typeface="Helvetica"/>
              </a:rPr>
              <a:t>Law </a:t>
            </a:r>
            <a:r>
              <a:rPr lang="en-US" b="1" dirty="0" smtClean="0">
                <a:solidFill>
                  <a:srgbClr val="0E58C4"/>
                </a:solidFill>
                <a:latin typeface="Helvetica"/>
                <a:cs typeface="Helvetica"/>
              </a:rPr>
              <a:t>School Institute</a:t>
            </a:r>
            <a:r>
              <a:rPr lang="en-US" b="1" dirty="0">
                <a:solidFill>
                  <a:srgbClr val="0E58C4"/>
                </a:solidFill>
                <a:latin typeface="Helvetica"/>
                <a:cs typeface="Helvetica"/>
              </a:rPr>
              <a:t/>
            </a:r>
            <a:br>
              <a:rPr lang="en-US" b="1" dirty="0">
                <a:solidFill>
                  <a:srgbClr val="0E58C4"/>
                </a:solidFill>
                <a:latin typeface="Helvetica"/>
                <a:cs typeface="Helvetica"/>
              </a:rPr>
            </a:br>
            <a:r>
              <a:rPr lang="en-US" b="1" dirty="0">
                <a:solidFill>
                  <a:srgbClr val="0E58C4"/>
                </a:solidFill>
                <a:latin typeface="Helvetica"/>
                <a:cs typeface="Helvetica"/>
              </a:rPr>
              <a:t>to Address Commercial Sexual Exploitation</a:t>
            </a:r>
          </a:p>
        </p:txBody>
      </p:sp>
      <p:sp>
        <p:nvSpPr>
          <p:cNvPr id="3" name="Content Placeholder 2"/>
          <p:cNvSpPr>
            <a:spLocks noGrp="1"/>
          </p:cNvSpPr>
          <p:nvPr>
            <p:ph idx="1"/>
          </p:nvPr>
        </p:nvSpPr>
        <p:spPr/>
        <p:txBody>
          <a:bodyPr>
            <a:normAutofit fontScale="92500" lnSpcReduction="10000"/>
          </a:bodyPr>
          <a:lstStyle/>
          <a:p>
            <a:endParaRPr lang="en-US" dirty="0"/>
          </a:p>
          <a:p>
            <a:pPr marL="0" indent="0" algn="ctr">
              <a:buNone/>
            </a:pPr>
            <a:endParaRPr lang="en-US" dirty="0"/>
          </a:p>
          <a:p>
            <a:pPr marL="0" indent="0" algn="ctr">
              <a:buNone/>
            </a:pPr>
            <a:r>
              <a:rPr lang="en-US" dirty="0" err="1"/>
              <a:t>Shea</a:t>
            </a:r>
            <a:r>
              <a:rPr lang="en-US" dirty="0"/>
              <a:t> M. Rhodes, </a:t>
            </a:r>
            <a:r>
              <a:rPr lang="en-US" dirty="0" smtClean="0"/>
              <a:t>Esquire</a:t>
            </a:r>
          </a:p>
          <a:p>
            <a:pPr marL="0" indent="0" algn="ctr">
              <a:buNone/>
            </a:pPr>
            <a:r>
              <a:rPr lang="en-US" dirty="0" smtClean="0"/>
              <a:t>Director</a:t>
            </a:r>
          </a:p>
          <a:p>
            <a:pPr marL="0" indent="0" algn="ctr">
              <a:buNone/>
            </a:pPr>
            <a:r>
              <a:rPr lang="en-US" dirty="0" smtClean="0"/>
              <a:t>Office</a:t>
            </a:r>
            <a:r>
              <a:rPr lang="en-US" dirty="0"/>
              <a:t>: </a:t>
            </a:r>
            <a:r>
              <a:rPr lang="en-US" dirty="0" smtClean="0"/>
              <a:t>610-519-7183</a:t>
            </a:r>
          </a:p>
          <a:p>
            <a:pPr marL="0" indent="0" algn="ctr">
              <a:buNone/>
            </a:pPr>
            <a:r>
              <a:rPr lang="en-US" dirty="0" smtClean="0"/>
              <a:t>Email</a:t>
            </a:r>
            <a:r>
              <a:rPr lang="en-US" dirty="0"/>
              <a:t>: </a:t>
            </a:r>
            <a:r>
              <a:rPr lang="en-US" dirty="0" smtClean="0">
                <a:hlinkClick r:id="rId2"/>
              </a:rPr>
              <a:t>shea.rhodes@law.villanova.edu</a:t>
            </a:r>
            <a:endParaRPr lang="en-US" dirty="0" smtClean="0"/>
          </a:p>
          <a:p>
            <a:pPr marL="0" indent="0" algn="ctr">
              <a:buNone/>
            </a:pPr>
            <a:r>
              <a:rPr lang="en-US" dirty="0" smtClean="0">
                <a:hlinkClick r:id="rId3"/>
              </a:rPr>
              <a:t>www.cseinstitute.org</a:t>
            </a:r>
            <a:endParaRPr lang="en-US" dirty="0" smtClean="0"/>
          </a:p>
          <a:p>
            <a:pPr marL="0" indent="0" algn="ctr">
              <a:buNone/>
            </a:pPr>
            <a:r>
              <a:rPr lang="en-US" dirty="0" smtClean="0"/>
              <a:t>Twitter:  @</a:t>
            </a:r>
            <a:r>
              <a:rPr lang="en-US" dirty="0" err="1" smtClean="0"/>
              <a:t>cseinstitute</a:t>
            </a:r>
            <a:r>
              <a:rPr lang="en-US" dirty="0" smtClean="0"/>
              <a:t> and @</a:t>
            </a:r>
            <a:r>
              <a:rPr lang="en-US" dirty="0" err="1" smtClean="0"/>
              <a:t>shmrnrhds</a:t>
            </a:r>
            <a:endParaRPr lang="en-US" dirty="0"/>
          </a:p>
        </p:txBody>
      </p:sp>
      <p:sp>
        <p:nvSpPr>
          <p:cNvPr id="5"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75378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800" b="1" dirty="0" smtClean="0">
                <a:solidFill>
                  <a:schemeClr val="bg2">
                    <a:lumMod val="50000"/>
                  </a:schemeClr>
                </a:solidFill>
                <a:latin typeface="Helvetica"/>
                <a:cs typeface="Helvetica"/>
              </a:rPr>
              <a:t>Who are the Victims?</a:t>
            </a:r>
          </a:p>
        </p:txBody>
      </p:sp>
      <p:sp>
        <p:nvSpPr>
          <p:cNvPr id="35843" name="Rectangle 3"/>
          <p:cNvSpPr>
            <a:spLocks noGrp="1" noChangeArrowheads="1"/>
          </p:cNvSpPr>
          <p:nvPr>
            <p:ph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981200"/>
            <a:ext cx="55530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0" y="3886200"/>
            <a:ext cx="556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007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752600"/>
            <a:ext cx="56292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733800"/>
            <a:ext cx="5715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25290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buFontTx/>
              <a:buNone/>
            </a:pPr>
            <a:endParaRPr lang="en-US" altLang="en-US" smtClean="0"/>
          </a:p>
          <a:p>
            <a:pPr eaLnBrk="1" hangingPunct="1"/>
            <a:endParaRPr lang="en-US" altLang="en-US" smtClean="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828800"/>
            <a:ext cx="6553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4038600"/>
            <a:ext cx="662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7895" name="Rectangle 7"/>
          <p:cNvSpPr>
            <a:spLocks noChangeArrowheads="1"/>
          </p:cNvSpPr>
          <p:nvPr/>
        </p:nvSpPr>
        <p:spPr bwMode="auto">
          <a:xfrm>
            <a:off x="0" y="1676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2"/>
          <p:cNvSpPr txBox="1">
            <a:spLocks noChangeArrowheads="1"/>
          </p:cNvSpPr>
          <p:nvPr/>
        </p:nvSpPr>
        <p:spPr>
          <a:xfrm>
            <a:off x="701675" y="25997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altLang="en-US" sz="4800" b="1" smtClean="0">
                <a:solidFill>
                  <a:schemeClr val="bg2">
                    <a:lumMod val="50000"/>
                  </a:schemeClr>
                </a:solidFill>
                <a:latin typeface="Helvetica"/>
                <a:cs typeface="Helvetica"/>
              </a:rPr>
              <a:t>Portrait of Exploitation</a:t>
            </a:r>
            <a:endParaRPr lang="en-US" altLang="en-US" sz="4800" b="1" dirty="0" smtClean="0">
              <a:solidFill>
                <a:schemeClr val="bg2">
                  <a:lumMod val="50000"/>
                </a:schemeClr>
              </a:solidFill>
              <a:latin typeface="Helvetica"/>
              <a:cs typeface="Helvetica"/>
            </a:endParaRPr>
          </a:p>
        </p:txBody>
      </p:sp>
      <p:sp>
        <p:nvSpPr>
          <p:cNvPr id="11"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176680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828800"/>
            <a:ext cx="6010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7800" y="3657600"/>
            <a:ext cx="59436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2"/>
          <p:cNvSpPr>
            <a:spLocks noGrp="1" noChangeArrowheads="1"/>
          </p:cNvSpPr>
          <p:nvPr>
            <p:ph type="title"/>
          </p:nvPr>
        </p:nvSpPr>
        <p:spPr>
          <a:xfrm>
            <a:off x="549275" y="107576"/>
            <a:ext cx="8042276" cy="1336956"/>
          </a:xfrm>
        </p:spPr>
        <p:txBody>
          <a:bodyPr/>
          <a:lstStyle/>
          <a:p>
            <a:pPr eaLnBrk="1" hangingPunct="1"/>
            <a:r>
              <a:rPr lang="en-US" altLang="en-US" sz="4800" b="1" dirty="0" smtClean="0">
                <a:solidFill>
                  <a:schemeClr val="bg2">
                    <a:lumMod val="50000"/>
                  </a:schemeClr>
                </a:solidFill>
                <a:latin typeface="Helvetica"/>
                <a:cs typeface="Helvetica"/>
              </a:rPr>
              <a:t>Portrait of Exploitation</a:t>
            </a:r>
          </a:p>
        </p:txBody>
      </p:sp>
      <p:sp>
        <p:nvSpPr>
          <p:cNvPr id="10" name="Footer Placeholder 1"/>
          <p:cNvSpPr>
            <a:spLocks noGrp="1"/>
          </p:cNvSpPr>
          <p:nvPr>
            <p:ph type="ftr" sz="quarter" idx="11"/>
          </p:nvPr>
        </p:nvSpPr>
        <p:spPr>
          <a:xfrm>
            <a:off x="264458" y="6340475"/>
            <a:ext cx="4840941" cy="365125"/>
          </a:xfrm>
        </p:spPr>
        <p:txBody>
          <a:bodyPr/>
          <a:lstStyle/>
          <a:p>
            <a:r>
              <a:rPr lang="en-US" dirty="0" smtClean="0"/>
              <a:t>CSE Institute © 2017</a:t>
            </a:r>
            <a:endParaRPr lang="en-US" dirty="0"/>
          </a:p>
        </p:txBody>
      </p:sp>
    </p:spTree>
    <p:extLst>
      <p:ext uri="{BB962C8B-B14F-4D97-AF65-F5344CB8AC3E}">
        <p14:creationId xmlns:p14="http://schemas.microsoft.com/office/powerpoint/2010/main" val="381078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8504</TotalTime>
  <Words>3385</Words>
  <Application>Microsoft Macintosh PowerPoint</Application>
  <PresentationFormat>On-screen Show (4:3)</PresentationFormat>
  <Paragraphs>416</Paragraphs>
  <Slides>58</Slides>
  <Notes>21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Breeze</vt:lpstr>
      <vt:lpstr>    Human Trafficking:  The Legal Perspective</vt:lpstr>
      <vt:lpstr>Human Trafficking</vt:lpstr>
      <vt:lpstr>PowerPoint Presentation</vt:lpstr>
      <vt:lpstr>PowerPoint Presentation</vt:lpstr>
      <vt:lpstr>Commercial Sexual Exploitation</vt:lpstr>
      <vt:lpstr>Who are the Victims?</vt:lpstr>
      <vt:lpstr>Portrait of Exploitation</vt:lpstr>
      <vt:lpstr>PowerPoint Presentation</vt:lpstr>
      <vt:lpstr>Portrait of Exploitation</vt:lpstr>
      <vt:lpstr>Portrait of Exploitation</vt:lpstr>
      <vt:lpstr>Portrait of Exploitation</vt:lpstr>
      <vt:lpstr>Portrait of Exploitation</vt:lpstr>
      <vt:lpstr>Portrait of Exploitation</vt:lpstr>
      <vt:lpstr>Portrait of Exploitation</vt:lpstr>
      <vt:lpstr>Portrait of Exploitation</vt:lpstr>
      <vt:lpstr>PowerPoint Presentation</vt:lpstr>
      <vt:lpstr>Who Are the Victims?</vt:lpstr>
      <vt:lpstr>Do you know the signs?</vt:lpstr>
      <vt:lpstr>Characteristics of Potential Victims:</vt:lpstr>
      <vt:lpstr>Youth Risk Factors for CSE </vt:lpstr>
      <vt:lpstr>Conditioning a Victim </vt:lpstr>
      <vt:lpstr>Effects of Victimization </vt:lpstr>
      <vt:lpstr>Do you know the signs?</vt:lpstr>
      <vt:lpstr>Do you know the signs?</vt:lpstr>
      <vt:lpstr>Do you know the signs?</vt:lpstr>
      <vt:lpstr>PowerPoint Presentation</vt:lpstr>
      <vt:lpstr>PowerPoint Presentation</vt:lpstr>
      <vt:lpstr>PowerPoint Presentation</vt:lpstr>
      <vt:lpstr>Federal Law: 18 U.S. Code § 1591 Sex Trafficking of children or by force, fraud, or coercion</vt:lpstr>
      <vt:lpstr>PowerPoint Presentation</vt:lpstr>
      <vt:lpstr>Force, Fraud, and Coercion</vt:lpstr>
      <vt:lpstr>What is Act 105? (2014)</vt:lpstr>
      <vt:lpstr>Act 105: Act, Means, Purpose</vt:lpstr>
      <vt:lpstr>§ 3001 Definitions</vt:lpstr>
      <vt:lpstr>§ 3001 Definitions</vt:lpstr>
      <vt:lpstr>§ 3001 Definitions</vt:lpstr>
      <vt:lpstr>§ 3011  Trafficking in Individuals (“Act”)</vt:lpstr>
      <vt:lpstr>§ 3011 Trafficking in Minors (“Act”)</vt:lpstr>
      <vt:lpstr>§ 3012 Involuntary Servitude (“Purpose”)</vt:lpstr>
      <vt:lpstr>§ 3012  Involuntary Servitude (“Means”)</vt:lpstr>
      <vt:lpstr>§ 3012(b)  Involuntary Servitude (“Means”)</vt:lpstr>
      <vt:lpstr>§ 3012(b)  Involuntary Servitude (“Means”)</vt:lpstr>
      <vt:lpstr>§ 3012(b)  Involuntary Servitude (“Means”)</vt:lpstr>
      <vt:lpstr>Protections for Victims</vt:lpstr>
      <vt:lpstr>PowerPoint Presentation</vt:lpstr>
      <vt:lpstr>18 Pa CS § 5902(a)  Prostitution</vt:lpstr>
      <vt:lpstr>18 Pa CS § 5902(b)  Promoting Prostitution </vt:lpstr>
      <vt:lpstr>§ 5902(b.1) Promoting Prostitution of a Minor </vt:lpstr>
      <vt:lpstr>18 Pa CS § 5902(d)  Living off Prostitutes </vt:lpstr>
      <vt:lpstr>18 Pa CS § 5902(e)  Patronizing Prostitutes </vt:lpstr>
      <vt:lpstr>Targeting ALL Perpetrators  </vt:lpstr>
      <vt:lpstr> “Safe Harbor” Legislation Being Reintroduced this Session</vt:lpstr>
      <vt:lpstr>Needs of Victims</vt:lpstr>
      <vt:lpstr> National Human  Trafficking Hotline  Required Posting 43 P.S. §1493</vt:lpstr>
      <vt:lpstr> National Human  Trafficking Hotline  Required Posting 43 P.S. §1493</vt:lpstr>
      <vt:lpstr>Truckers Against Trafficking</vt:lpstr>
      <vt:lpstr>Statewide Resources</vt:lpstr>
      <vt:lpstr>     Villanova Law School Institute to Address Commercial Sexual Exploitation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dc:title>
  <dc:creator>Amanda Travers Esq</dc:creator>
  <cp:lastModifiedBy>Eric Adams</cp:lastModifiedBy>
  <cp:revision>158</cp:revision>
  <dcterms:created xsi:type="dcterms:W3CDTF">2014-11-11T22:43:53Z</dcterms:created>
  <dcterms:modified xsi:type="dcterms:W3CDTF">2017-01-16T04:39:24Z</dcterms:modified>
</cp:coreProperties>
</file>