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364" r:id="rId3"/>
    <p:sldId id="292" r:id="rId4"/>
    <p:sldId id="347" r:id="rId5"/>
    <p:sldId id="342" r:id="rId6"/>
    <p:sldId id="367" r:id="rId7"/>
    <p:sldId id="284" r:id="rId8"/>
    <p:sldId id="375" r:id="rId9"/>
    <p:sldId id="378" r:id="rId10"/>
    <p:sldId id="377" r:id="rId11"/>
    <p:sldId id="380" r:id="rId12"/>
    <p:sldId id="379" r:id="rId13"/>
    <p:sldId id="368" r:id="rId14"/>
    <p:sldId id="363" r:id="rId15"/>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8676" autoAdjust="0"/>
  </p:normalViewPr>
  <p:slideViewPr>
    <p:cSldViewPr>
      <p:cViewPr>
        <p:scale>
          <a:sx n="100" d="100"/>
          <a:sy n="100" d="100"/>
        </p:scale>
        <p:origin x="-1950" y="-4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187" y="-82"/>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4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484"/>
          </a:xfrm>
          <a:prstGeom prst="rect">
            <a:avLst/>
          </a:prstGeom>
        </p:spPr>
        <p:txBody>
          <a:bodyPr vert="horz" lIns="91440" tIns="45720" rIns="91440" bIns="45720" rtlCol="0"/>
          <a:lstStyle>
            <a:lvl1pPr algn="r">
              <a:defRPr sz="1200"/>
            </a:lvl1pPr>
          </a:lstStyle>
          <a:p>
            <a:fld id="{89DC6674-47DD-4B24-968B-CDC1C4601A7A}" type="datetimeFigureOut">
              <a:rPr lang="en-US" smtClean="0"/>
              <a:t>1/18/2016</a:t>
            </a:fld>
            <a:endParaRPr lang="en-US"/>
          </a:p>
        </p:txBody>
      </p:sp>
      <p:sp>
        <p:nvSpPr>
          <p:cNvPr id="4" name="Footer Placeholder 3"/>
          <p:cNvSpPr>
            <a:spLocks noGrp="1"/>
          </p:cNvSpPr>
          <p:nvPr>
            <p:ph type="ftr" sz="quarter" idx="2"/>
          </p:nvPr>
        </p:nvSpPr>
        <p:spPr>
          <a:xfrm>
            <a:off x="0" y="8760316"/>
            <a:ext cx="3037840" cy="4614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316"/>
            <a:ext cx="3037840" cy="461484"/>
          </a:xfrm>
          <a:prstGeom prst="rect">
            <a:avLst/>
          </a:prstGeom>
        </p:spPr>
        <p:txBody>
          <a:bodyPr vert="horz" lIns="91440" tIns="45720" rIns="91440" bIns="45720" rtlCol="0" anchor="b"/>
          <a:lstStyle>
            <a:lvl1pPr algn="r">
              <a:defRPr sz="1200"/>
            </a:lvl1pPr>
          </a:lstStyle>
          <a:p>
            <a:fld id="{C86CA2FB-AB8F-4A9D-A43A-B26B789A522A}" type="slidenum">
              <a:rPr lang="en-US" smtClean="0"/>
              <a:t>‹#›</a:t>
            </a:fld>
            <a:endParaRPr lang="en-US"/>
          </a:p>
        </p:txBody>
      </p:sp>
    </p:spTree>
    <p:extLst>
      <p:ext uri="{BB962C8B-B14F-4D97-AF65-F5344CB8AC3E}">
        <p14:creationId xmlns:p14="http://schemas.microsoft.com/office/powerpoint/2010/main" val="22027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1169"/>
          </a:xfrm>
          <a:prstGeom prst="rect">
            <a:avLst/>
          </a:prstGeom>
        </p:spPr>
        <p:txBody>
          <a:bodyPr vert="horz" lIns="91440" tIns="45720" rIns="91440" bIns="45720" rtlCol="0"/>
          <a:lstStyle>
            <a:lvl1pPr algn="r">
              <a:defRPr sz="1200"/>
            </a:lvl1pPr>
          </a:lstStyle>
          <a:p>
            <a:fld id="{6DBC87B4-EC8B-4D48-8A96-2CD52D0B37B2}" type="datetimeFigureOut">
              <a:rPr lang="en-US" smtClean="0"/>
              <a:t>1/18/2016</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4"/>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7"/>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7"/>
            <a:ext cx="3037840" cy="461169"/>
          </a:xfrm>
          <a:prstGeom prst="rect">
            <a:avLst/>
          </a:prstGeom>
        </p:spPr>
        <p:txBody>
          <a:bodyPr vert="horz" lIns="91440" tIns="45720" rIns="91440" bIns="45720" rtlCol="0" anchor="b"/>
          <a:lstStyle>
            <a:lvl1pPr algn="r">
              <a:defRPr sz="1200"/>
            </a:lvl1pPr>
          </a:lstStyle>
          <a:p>
            <a:fld id="{868FFDD9-5BD1-4B4A-9480-53156E5DCE45}" type="slidenum">
              <a:rPr lang="en-US" smtClean="0"/>
              <a:t>‹#›</a:t>
            </a:fld>
            <a:endParaRPr lang="en-US"/>
          </a:p>
        </p:txBody>
      </p:sp>
    </p:spTree>
    <p:extLst>
      <p:ext uri="{BB962C8B-B14F-4D97-AF65-F5344CB8AC3E}">
        <p14:creationId xmlns:p14="http://schemas.microsoft.com/office/powerpoint/2010/main" val="15548567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Good Afternoon and welcome</a:t>
            </a:r>
            <a:r>
              <a:rPr lang="en-US" b="1" baseline="0" dirty="0" smtClean="0"/>
              <a:t> to Transformative Relationships – Bridging the Gap between Primes &amp; DBEs</a:t>
            </a:r>
            <a:endParaRPr lang="en-US" b="1" dirty="0"/>
          </a:p>
        </p:txBody>
      </p:sp>
      <p:sp>
        <p:nvSpPr>
          <p:cNvPr id="4" name="Slide Number Placeholder 3"/>
          <p:cNvSpPr>
            <a:spLocks noGrp="1"/>
          </p:cNvSpPr>
          <p:nvPr>
            <p:ph type="sldNum" sz="quarter" idx="10"/>
          </p:nvPr>
        </p:nvSpPr>
        <p:spPr/>
        <p:txBody>
          <a:bodyPr/>
          <a:lstStyle/>
          <a:p>
            <a:fld id="{868FFDD9-5BD1-4B4A-9480-53156E5DCE45}" type="slidenum">
              <a:rPr lang="en-US" smtClean="0"/>
              <a:t>1</a:t>
            </a:fld>
            <a:endParaRPr lang="en-US"/>
          </a:p>
        </p:txBody>
      </p:sp>
    </p:spTree>
    <p:extLst>
      <p:ext uri="{BB962C8B-B14F-4D97-AF65-F5344CB8AC3E}">
        <p14:creationId xmlns:p14="http://schemas.microsoft.com/office/powerpoint/2010/main" val="72017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8FFDD9-5BD1-4B4A-9480-53156E5DCE45}" type="slidenum">
              <a:rPr lang="en-US" smtClean="0"/>
              <a:t>13</a:t>
            </a:fld>
            <a:endParaRPr lang="en-US"/>
          </a:p>
        </p:txBody>
      </p:sp>
    </p:spTree>
    <p:extLst>
      <p:ext uri="{BB962C8B-B14F-4D97-AF65-F5344CB8AC3E}">
        <p14:creationId xmlns:p14="http://schemas.microsoft.com/office/powerpoint/2010/main" val="397062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you see before</a:t>
            </a:r>
            <a:r>
              <a:rPr lang="en-US" baseline="0" dirty="0" smtClean="0"/>
              <a:t> you is an overview of what we will cover today.  A little history of the DBE SSC, and What we have learned about Prime DBE relationships.  We will talk about what makes a transformative relationship and how the DBE Supportive Service Center, serves both DBEs and Primes.  We will focus on Getting Ready for Primetime and how you can be involved in this activity next year and we will introduce the new SBE Program.</a:t>
            </a:r>
            <a:endParaRPr lang="en-US" dirty="0"/>
          </a:p>
        </p:txBody>
      </p:sp>
      <p:sp>
        <p:nvSpPr>
          <p:cNvPr id="4" name="Slide Number Placeholder 3"/>
          <p:cNvSpPr>
            <a:spLocks noGrp="1"/>
          </p:cNvSpPr>
          <p:nvPr>
            <p:ph type="sldNum" sz="quarter" idx="10"/>
          </p:nvPr>
        </p:nvSpPr>
        <p:spPr/>
        <p:txBody>
          <a:bodyPr/>
          <a:lstStyle/>
          <a:p>
            <a:fld id="{868FFDD9-5BD1-4B4A-9480-53156E5DCE45}" type="slidenum">
              <a:rPr lang="en-US" smtClean="0"/>
              <a:t>3</a:t>
            </a:fld>
            <a:endParaRPr lang="en-US"/>
          </a:p>
        </p:txBody>
      </p:sp>
    </p:spTree>
    <p:extLst>
      <p:ext uri="{BB962C8B-B14F-4D97-AF65-F5344CB8AC3E}">
        <p14:creationId xmlns:p14="http://schemas.microsoft.com/office/powerpoint/2010/main" val="74149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1103"/>
            <a:ext cx="5608320" cy="4615468"/>
          </a:xfrm>
        </p:spPr>
        <p:txBody>
          <a:bodyPr/>
          <a:lstStyle/>
          <a:p>
            <a:pPr lvl="2"/>
            <a:r>
              <a:rPr lang="en-US" sz="2000" b="1" dirty="0" smtClean="0">
                <a:latin typeface="Candara" pitchFamily="34" charset="0"/>
              </a:rPr>
              <a:t>We want to hear from you!!!</a:t>
            </a:r>
          </a:p>
          <a:p>
            <a:pPr lvl="2"/>
            <a:endParaRPr lang="en-US" sz="2000" dirty="0" smtClean="0">
              <a:latin typeface="Candara" pitchFamily="34" charset="0"/>
            </a:endParaRPr>
          </a:p>
          <a:p>
            <a:pPr lvl="2"/>
            <a:r>
              <a:rPr lang="en-US" sz="2000" dirty="0" smtClean="0">
                <a:latin typeface="Candara" pitchFamily="34" charset="0"/>
              </a:rPr>
              <a:t>Our ultimate goal is to ensure that  SBE’s are ready for “Prime Time”.  </a:t>
            </a:r>
          </a:p>
          <a:p>
            <a:pPr lvl="2"/>
            <a:endParaRPr lang="en-US" sz="2000" dirty="0">
              <a:latin typeface="Candara" pitchFamily="34" charset="0"/>
            </a:endParaRPr>
          </a:p>
          <a:p>
            <a:pPr lvl="2"/>
            <a:r>
              <a:rPr lang="en-US" sz="2000" dirty="0" smtClean="0">
                <a:latin typeface="Candara" pitchFamily="34" charset="0"/>
              </a:rPr>
              <a:t>Having an understanding of the opportunities &amp; challenges that Primes face in working with SBE’s is vital to our success.  </a:t>
            </a:r>
          </a:p>
          <a:p>
            <a:pPr lvl="2"/>
            <a:endParaRPr lang="en-US" sz="2000" dirty="0" smtClean="0">
              <a:latin typeface="Candara" pitchFamily="34" charset="0"/>
            </a:endParaRPr>
          </a:p>
          <a:p>
            <a:pPr lvl="2"/>
            <a:r>
              <a:rPr lang="en-US" sz="2000" dirty="0" smtClean="0">
                <a:latin typeface="Candara" pitchFamily="34" charset="0"/>
              </a:rPr>
              <a:t>To that end we are planning workshops across the districts in order to facilitate </a:t>
            </a:r>
            <a:r>
              <a:rPr lang="en-US" sz="2000" baseline="0" dirty="0" smtClean="0">
                <a:latin typeface="Candara" pitchFamily="34" charset="0"/>
              </a:rPr>
              <a:t>meaningful conversations</a:t>
            </a:r>
            <a:endParaRPr lang="en-US" sz="2000" dirty="0"/>
          </a:p>
        </p:txBody>
      </p:sp>
      <p:sp>
        <p:nvSpPr>
          <p:cNvPr id="4" name="Slide Number Placeholder 3"/>
          <p:cNvSpPr>
            <a:spLocks noGrp="1"/>
          </p:cNvSpPr>
          <p:nvPr>
            <p:ph type="sldNum" sz="quarter" idx="10"/>
          </p:nvPr>
        </p:nvSpPr>
        <p:spPr/>
        <p:txBody>
          <a:bodyPr/>
          <a:lstStyle/>
          <a:p>
            <a:fld id="{3CED7F94-BB64-48F8-BC6B-3B2AA178F4DD}" type="slidenum">
              <a:rPr lang="en-US" smtClean="0"/>
              <a:t>5</a:t>
            </a:fld>
            <a:endParaRPr lang="en-US" dirty="0"/>
          </a:p>
        </p:txBody>
      </p:sp>
    </p:spTree>
    <p:extLst>
      <p:ext uri="{BB962C8B-B14F-4D97-AF65-F5344CB8AC3E}">
        <p14:creationId xmlns:p14="http://schemas.microsoft.com/office/powerpoint/2010/main" val="2461984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learned that</a:t>
            </a:r>
            <a:r>
              <a:rPr lang="en-US" baseline="0" dirty="0" smtClean="0"/>
              <a:t> GRP is also an important t</a:t>
            </a:r>
            <a:r>
              <a:rPr lang="en-US" dirty="0" smtClean="0"/>
              <a:t>raining</a:t>
            </a:r>
            <a:r>
              <a:rPr lang="en-US" baseline="0" dirty="0" smtClean="0"/>
              <a:t> event for all DBEs including those who are Ready to Work   Training was provided by Primes, DBEs and other experts during these events in:</a:t>
            </a:r>
          </a:p>
          <a:p>
            <a:r>
              <a:rPr lang="en-US" dirty="0" smtClean="0"/>
              <a:t>ECMS</a:t>
            </a:r>
          </a:p>
          <a:p>
            <a:r>
              <a:rPr lang="en-US" dirty="0" smtClean="0"/>
              <a:t>Bidding &amp; Estimating</a:t>
            </a:r>
          </a:p>
          <a:p>
            <a:r>
              <a:rPr lang="en-US" dirty="0" smtClean="0"/>
              <a:t>Marketing</a:t>
            </a:r>
          </a:p>
          <a:p>
            <a:r>
              <a:rPr lang="en-US" dirty="0" smtClean="0"/>
              <a:t>Bonding</a:t>
            </a:r>
          </a:p>
          <a:p>
            <a:r>
              <a:rPr lang="en-US" dirty="0" smtClean="0"/>
              <a:t>Business Management, including financing</a:t>
            </a:r>
            <a:r>
              <a:rPr lang="en-US" baseline="0" dirty="0" smtClean="0"/>
              <a:t> and</a:t>
            </a:r>
            <a:r>
              <a:rPr lang="en-US" dirty="0" smtClean="0"/>
              <a:t> Insurance</a:t>
            </a:r>
          </a:p>
          <a:p>
            <a:endParaRPr lang="en-US" dirty="0" smtClean="0"/>
          </a:p>
        </p:txBody>
      </p:sp>
      <p:sp>
        <p:nvSpPr>
          <p:cNvPr id="4" name="Slide Number Placeholder 3"/>
          <p:cNvSpPr>
            <a:spLocks noGrp="1"/>
          </p:cNvSpPr>
          <p:nvPr>
            <p:ph type="sldNum" sz="quarter" idx="10"/>
          </p:nvPr>
        </p:nvSpPr>
        <p:spPr/>
        <p:txBody>
          <a:bodyPr/>
          <a:lstStyle/>
          <a:p>
            <a:fld id="{868FFDD9-5BD1-4B4A-9480-53156E5DCE45}" type="slidenum">
              <a:rPr lang="en-US" smtClean="0"/>
              <a:t>7</a:t>
            </a:fld>
            <a:endParaRPr lang="en-US"/>
          </a:p>
        </p:txBody>
      </p:sp>
    </p:spTree>
    <p:extLst>
      <p:ext uri="{BB962C8B-B14F-4D97-AF65-F5344CB8AC3E}">
        <p14:creationId xmlns:p14="http://schemas.microsoft.com/office/powerpoint/2010/main" val="223545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learned that</a:t>
            </a:r>
            <a:r>
              <a:rPr lang="en-US" baseline="0" dirty="0" smtClean="0"/>
              <a:t> GRP is also an important t</a:t>
            </a:r>
            <a:r>
              <a:rPr lang="en-US" dirty="0" smtClean="0"/>
              <a:t>raining</a:t>
            </a:r>
            <a:r>
              <a:rPr lang="en-US" baseline="0" dirty="0" smtClean="0"/>
              <a:t> event for all DBEs including those who are Ready to Work   Training was provided by Primes, DBEs and other experts during these events in:</a:t>
            </a:r>
          </a:p>
          <a:p>
            <a:r>
              <a:rPr lang="en-US" dirty="0" smtClean="0"/>
              <a:t>ECMS</a:t>
            </a:r>
          </a:p>
          <a:p>
            <a:r>
              <a:rPr lang="en-US" dirty="0" smtClean="0"/>
              <a:t>Bidding &amp; Estimating</a:t>
            </a:r>
          </a:p>
          <a:p>
            <a:r>
              <a:rPr lang="en-US" dirty="0" smtClean="0"/>
              <a:t>Marketing</a:t>
            </a:r>
          </a:p>
          <a:p>
            <a:r>
              <a:rPr lang="en-US" dirty="0" smtClean="0"/>
              <a:t>Bonding</a:t>
            </a:r>
          </a:p>
          <a:p>
            <a:r>
              <a:rPr lang="en-US" dirty="0" smtClean="0"/>
              <a:t>Business Management, including financing</a:t>
            </a:r>
            <a:r>
              <a:rPr lang="en-US" baseline="0" dirty="0" smtClean="0"/>
              <a:t> and</a:t>
            </a:r>
            <a:r>
              <a:rPr lang="en-US" dirty="0" smtClean="0"/>
              <a:t> Insurance</a:t>
            </a:r>
          </a:p>
          <a:p>
            <a:endParaRPr lang="en-US" dirty="0" smtClean="0"/>
          </a:p>
        </p:txBody>
      </p:sp>
      <p:sp>
        <p:nvSpPr>
          <p:cNvPr id="4" name="Slide Number Placeholder 3"/>
          <p:cNvSpPr>
            <a:spLocks noGrp="1"/>
          </p:cNvSpPr>
          <p:nvPr>
            <p:ph type="sldNum" sz="quarter" idx="10"/>
          </p:nvPr>
        </p:nvSpPr>
        <p:spPr/>
        <p:txBody>
          <a:bodyPr/>
          <a:lstStyle/>
          <a:p>
            <a:fld id="{868FFDD9-5BD1-4B4A-9480-53156E5DCE45}" type="slidenum">
              <a:rPr lang="en-US" smtClean="0"/>
              <a:t>8</a:t>
            </a:fld>
            <a:endParaRPr lang="en-US"/>
          </a:p>
        </p:txBody>
      </p:sp>
    </p:spTree>
    <p:extLst>
      <p:ext uri="{BB962C8B-B14F-4D97-AF65-F5344CB8AC3E}">
        <p14:creationId xmlns:p14="http://schemas.microsoft.com/office/powerpoint/2010/main" val="223545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8FFDD9-5BD1-4B4A-9480-53156E5DCE45}" type="slidenum">
              <a:rPr lang="en-US" smtClean="0"/>
              <a:t>9</a:t>
            </a:fld>
            <a:endParaRPr lang="en-US"/>
          </a:p>
        </p:txBody>
      </p:sp>
    </p:spTree>
    <p:extLst>
      <p:ext uri="{BB962C8B-B14F-4D97-AF65-F5344CB8AC3E}">
        <p14:creationId xmlns:p14="http://schemas.microsoft.com/office/powerpoint/2010/main" val="3970626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1103"/>
            <a:ext cx="5608320" cy="4615468"/>
          </a:xfrm>
        </p:spPr>
        <p:txBody>
          <a:bodyPr/>
          <a:lstStyle/>
          <a:p>
            <a:pPr lvl="2"/>
            <a:r>
              <a:rPr lang="en-US" sz="2000" b="1" dirty="0" smtClean="0">
                <a:latin typeface="Candara" pitchFamily="34" charset="0"/>
              </a:rPr>
              <a:t>We want to hear from you!!!</a:t>
            </a:r>
          </a:p>
          <a:p>
            <a:pPr lvl="2"/>
            <a:endParaRPr lang="en-US" sz="2000" dirty="0" smtClean="0">
              <a:latin typeface="Candara" pitchFamily="34" charset="0"/>
            </a:endParaRPr>
          </a:p>
          <a:p>
            <a:pPr lvl="2"/>
            <a:r>
              <a:rPr lang="en-US" sz="2000" dirty="0" smtClean="0">
                <a:latin typeface="Candara" pitchFamily="34" charset="0"/>
              </a:rPr>
              <a:t>Our ultimate goal is to ensure that  SBE’s are ready for “Prime Time”.  </a:t>
            </a:r>
          </a:p>
          <a:p>
            <a:pPr lvl="2"/>
            <a:endParaRPr lang="en-US" sz="2000" dirty="0">
              <a:latin typeface="Candara" pitchFamily="34" charset="0"/>
            </a:endParaRPr>
          </a:p>
          <a:p>
            <a:pPr lvl="2"/>
            <a:r>
              <a:rPr lang="en-US" sz="2000" dirty="0" smtClean="0">
                <a:latin typeface="Candara" pitchFamily="34" charset="0"/>
              </a:rPr>
              <a:t>Having an understanding of the opportunities &amp; challenges that Primes face in working with SBE’s is vital to our success.  </a:t>
            </a:r>
          </a:p>
          <a:p>
            <a:pPr lvl="2"/>
            <a:endParaRPr lang="en-US" sz="2000" dirty="0" smtClean="0">
              <a:latin typeface="Candara" pitchFamily="34" charset="0"/>
            </a:endParaRPr>
          </a:p>
          <a:p>
            <a:pPr lvl="2"/>
            <a:r>
              <a:rPr lang="en-US" sz="2000" dirty="0" smtClean="0">
                <a:latin typeface="Candara" pitchFamily="34" charset="0"/>
              </a:rPr>
              <a:t>To that end we are planning workshops across the districts in order to facilitate </a:t>
            </a:r>
            <a:r>
              <a:rPr lang="en-US" sz="2000" baseline="0" dirty="0" smtClean="0">
                <a:latin typeface="Candara" pitchFamily="34" charset="0"/>
              </a:rPr>
              <a:t>meaningful conversations</a:t>
            </a:r>
            <a:endParaRPr lang="en-US" sz="2000" dirty="0"/>
          </a:p>
        </p:txBody>
      </p:sp>
      <p:sp>
        <p:nvSpPr>
          <p:cNvPr id="4" name="Slide Number Placeholder 3"/>
          <p:cNvSpPr>
            <a:spLocks noGrp="1"/>
          </p:cNvSpPr>
          <p:nvPr>
            <p:ph type="sldNum" sz="quarter" idx="10"/>
          </p:nvPr>
        </p:nvSpPr>
        <p:spPr/>
        <p:txBody>
          <a:bodyPr/>
          <a:lstStyle/>
          <a:p>
            <a:fld id="{3CED7F94-BB64-48F8-BC6B-3B2AA178F4DD}" type="slidenum">
              <a:rPr lang="en-US" smtClean="0"/>
              <a:t>10</a:t>
            </a:fld>
            <a:endParaRPr lang="en-US" dirty="0"/>
          </a:p>
        </p:txBody>
      </p:sp>
    </p:spTree>
    <p:extLst>
      <p:ext uri="{BB962C8B-B14F-4D97-AF65-F5344CB8AC3E}">
        <p14:creationId xmlns:p14="http://schemas.microsoft.com/office/powerpoint/2010/main" val="246198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8FFDD9-5BD1-4B4A-9480-53156E5DCE45}" type="slidenum">
              <a:rPr lang="en-US" smtClean="0"/>
              <a:t>11</a:t>
            </a:fld>
            <a:endParaRPr lang="en-US"/>
          </a:p>
        </p:txBody>
      </p:sp>
    </p:spTree>
    <p:extLst>
      <p:ext uri="{BB962C8B-B14F-4D97-AF65-F5344CB8AC3E}">
        <p14:creationId xmlns:p14="http://schemas.microsoft.com/office/powerpoint/2010/main" val="397062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8FFDD9-5BD1-4B4A-9480-53156E5DCE45}" type="slidenum">
              <a:rPr lang="en-US" smtClean="0"/>
              <a:t>12</a:t>
            </a:fld>
            <a:endParaRPr lang="en-US"/>
          </a:p>
        </p:txBody>
      </p:sp>
    </p:spTree>
    <p:extLst>
      <p:ext uri="{BB962C8B-B14F-4D97-AF65-F5344CB8AC3E}">
        <p14:creationId xmlns:p14="http://schemas.microsoft.com/office/powerpoint/2010/main" val="3970626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Z:\PennDOT\New PennDOT Logo.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1704" y="228598"/>
            <a:ext cx="2998696" cy="711835"/>
          </a:xfrm>
          <a:prstGeom prst="rect">
            <a:avLst/>
          </a:prstGeom>
          <a:noFill/>
          <a:ln>
            <a:noFill/>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84AE1-29A1-4EA0-8EC1-6586FE24B8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84AE1-29A1-4EA0-8EC1-6586FE24B8A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lvl1pPr>
          </a:lstStyle>
          <a:p>
            <a:r>
              <a:rPr lang="en-US" dirty="0" smtClean="0"/>
              <a:t>4</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lvl1pPr>
          </a:lstStyle>
          <a:p>
            <a:r>
              <a:rPr lang="en-US" dirty="0" smtClean="0"/>
              <a:t>5</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a:lvl1pPr>
          </a:lstStyle>
          <a:p>
            <a:r>
              <a:rPr lang="en-US" dirty="0" smtClean="0"/>
              <a:t>6</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84AE1-29A1-4EA0-8EC1-6586FE24B8A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84AE1-29A1-4EA0-8EC1-6586FE24B8A0}" type="slidenum">
              <a:rPr lang="en-US" smtClean="0"/>
              <a:t>‹#›</a:t>
            </a:fld>
            <a:endParaRPr lang="en-US"/>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14376" b="14376"/>
          <a:stretch>
            <a:fillRect/>
          </a:stretch>
        </p:blipFill>
        <p:spPr bwMode="auto">
          <a:xfrm>
            <a:off x="6553199" y="226346"/>
            <a:ext cx="2443157" cy="126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84AE1-29A1-4EA0-8EC1-6586FE24B8A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53D84AE1-29A1-4EA0-8EC1-6586FE24B8A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1720152"/>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837765"/>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r>
              <a:rPr lang="en-US" dirty="0" smtClean="0"/>
              <a:t>1</a:t>
            </a:r>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pic>
        <p:nvPicPr>
          <p:cNvPr id="10" name="Picture 9" descr="Z:\PennDOT\New PennDOT Logo.JP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01704" y="228598"/>
            <a:ext cx="2998696" cy="711835"/>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400800" y="228598"/>
            <a:ext cx="1828799" cy="1371602"/>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adbssc.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becouncil.org/" TargetMode="External"/><Relationship Id="rId2" Type="http://schemas.openxmlformats.org/officeDocument/2006/relationships/hyperlink" Target="http://www.nmsdc.org/" TargetMode="External"/><Relationship Id="rId1" Type="http://schemas.openxmlformats.org/officeDocument/2006/relationships/slideLayout" Target="../slideLayouts/slideLayout2.xml"/><Relationship Id="rId5" Type="http://schemas.openxmlformats.org/officeDocument/2006/relationships/hyperlink" Target="http://www.va.gov/" TargetMode="External"/><Relationship Id="rId4" Type="http://schemas.openxmlformats.org/officeDocument/2006/relationships/hyperlink" Target="http://www.sb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505200"/>
            <a:ext cx="6096000" cy="1466671"/>
          </a:xfrm>
        </p:spPr>
        <p:txBody>
          <a:bodyPr>
            <a:normAutofit fontScale="90000"/>
          </a:bodyPr>
          <a:lstStyle/>
          <a:p>
            <a:pPr algn="ctr"/>
            <a:r>
              <a:rPr lang="en-US" dirty="0" smtClean="0">
                <a:latin typeface="Algerian" pitchFamily="82" charset="0"/>
              </a:rPr>
              <a:t/>
            </a:r>
            <a:br>
              <a:rPr lang="en-US" dirty="0" smtClean="0">
                <a:latin typeface="Algerian" pitchFamily="82" charset="0"/>
              </a:rPr>
            </a:br>
            <a:r>
              <a:rPr lang="en-US" sz="3600" dirty="0" smtClean="0">
                <a:solidFill>
                  <a:srgbClr val="008000"/>
                </a:solidFill>
              </a:rPr>
              <a:t>PPTA Winter Conference</a:t>
            </a:r>
            <a:br>
              <a:rPr lang="en-US" sz="3600" dirty="0" smtClean="0">
                <a:solidFill>
                  <a:srgbClr val="008000"/>
                </a:solidFill>
              </a:rPr>
            </a:br>
            <a:r>
              <a:rPr lang="en-US" sz="3600" dirty="0" smtClean="0">
                <a:solidFill>
                  <a:srgbClr val="008000"/>
                </a:solidFill>
              </a:rPr>
              <a:t>Hershey, PA </a:t>
            </a:r>
            <a:r>
              <a:rPr lang="en-US" sz="3600" dirty="0" smtClean="0">
                <a:solidFill>
                  <a:srgbClr val="00B050"/>
                </a:solidFill>
              </a:rPr>
              <a:t/>
            </a:r>
            <a:br>
              <a:rPr lang="en-US" sz="3600" dirty="0" smtClean="0">
                <a:solidFill>
                  <a:srgbClr val="00B050"/>
                </a:solidFill>
              </a:rPr>
            </a:br>
            <a:r>
              <a:rPr lang="en-US" sz="4000" dirty="0" smtClean="0"/>
              <a:t>January 13-15, 2016</a:t>
            </a:r>
            <a:endParaRPr lang="en-US" sz="4000" dirty="0"/>
          </a:p>
        </p:txBody>
      </p:sp>
      <p:sp>
        <p:nvSpPr>
          <p:cNvPr id="5" name="TextBox 4"/>
          <p:cNvSpPr txBox="1"/>
          <p:nvPr/>
        </p:nvSpPr>
        <p:spPr>
          <a:xfrm>
            <a:off x="381000" y="1905000"/>
            <a:ext cx="7696200" cy="1200329"/>
          </a:xfrm>
          <a:prstGeom prst="rect">
            <a:avLst/>
          </a:prstGeom>
          <a:noFill/>
        </p:spPr>
        <p:txBody>
          <a:bodyPr wrap="square" rtlCol="0">
            <a:spAutoFit/>
          </a:bodyPr>
          <a:lstStyle/>
          <a:p>
            <a:pPr algn="ctr"/>
            <a:r>
              <a:rPr lang="en-US" sz="3600" dirty="0" smtClean="0">
                <a:solidFill>
                  <a:srgbClr val="008000"/>
                </a:solidFill>
              </a:rPr>
              <a:t>Diverse Business </a:t>
            </a:r>
          </a:p>
          <a:p>
            <a:pPr algn="ctr"/>
            <a:r>
              <a:rPr lang="en-US" sz="3600" dirty="0" smtClean="0">
                <a:solidFill>
                  <a:srgbClr val="008000"/>
                </a:solidFill>
              </a:rPr>
              <a:t>Supportive Services Center Overview </a:t>
            </a:r>
            <a:endParaRPr lang="en-US" sz="3600" dirty="0">
              <a:solidFill>
                <a:srgbClr val="008000"/>
              </a:solidFill>
            </a:endParaRPr>
          </a:p>
        </p:txBody>
      </p:sp>
      <p:sp>
        <p:nvSpPr>
          <p:cNvPr id="6" name="TextBox 5"/>
          <p:cNvSpPr txBox="1"/>
          <p:nvPr/>
        </p:nvSpPr>
        <p:spPr>
          <a:xfrm>
            <a:off x="990600" y="6019800"/>
            <a:ext cx="6781800" cy="369332"/>
          </a:xfrm>
          <a:prstGeom prst="rect">
            <a:avLst/>
          </a:prstGeom>
          <a:noFill/>
        </p:spPr>
        <p:txBody>
          <a:bodyPr wrap="square" rtlCol="0">
            <a:spAutoFit/>
          </a:bodyPr>
          <a:lstStyle/>
          <a:p>
            <a:pPr algn="ctr"/>
            <a:r>
              <a:rPr lang="en-US" dirty="0" smtClean="0">
                <a:solidFill>
                  <a:srgbClr val="008000"/>
                </a:solidFill>
              </a:rPr>
              <a:t>Presented by: DB SSC Director, Kenyon Holley</a:t>
            </a:r>
            <a:endParaRPr lang="en-US" dirty="0">
              <a:solidFill>
                <a:srgbClr val="008000"/>
              </a:solidFill>
            </a:endParaRPr>
          </a:p>
        </p:txBody>
      </p:sp>
    </p:spTree>
    <p:extLst>
      <p:ext uri="{BB962C8B-B14F-4D97-AF65-F5344CB8AC3E}">
        <p14:creationId xmlns:p14="http://schemas.microsoft.com/office/powerpoint/2010/main" val="4251200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600200"/>
            <a:ext cx="4191000" cy="990600"/>
          </a:xfrm>
        </p:spPr>
        <p:txBody>
          <a:bodyPr>
            <a:noAutofit/>
          </a:bodyPr>
          <a:lstStyle/>
          <a:p>
            <a:pPr algn="ctr"/>
            <a:r>
              <a:rPr lang="en-US" sz="3600" b="1" dirty="0" smtClean="0">
                <a:solidFill>
                  <a:srgbClr val="008000"/>
                </a:solidFill>
              </a:rPr>
              <a:t>Reporting </a:t>
            </a:r>
            <a:endParaRPr lang="en-US" sz="3600" b="1" dirty="0">
              <a:solidFill>
                <a:srgbClr val="008000"/>
              </a:solidFill>
            </a:endParaRPr>
          </a:p>
        </p:txBody>
      </p:sp>
      <p:sp>
        <p:nvSpPr>
          <p:cNvPr id="3" name="Content Placeholder 2"/>
          <p:cNvSpPr>
            <a:spLocks noGrp="1"/>
          </p:cNvSpPr>
          <p:nvPr>
            <p:ph idx="1"/>
          </p:nvPr>
        </p:nvSpPr>
        <p:spPr>
          <a:xfrm>
            <a:off x="457200" y="2438400"/>
            <a:ext cx="7086600" cy="3048001"/>
          </a:xfrm>
        </p:spPr>
        <p:txBody>
          <a:bodyPr>
            <a:normAutofit lnSpcReduction="10000"/>
          </a:bodyPr>
          <a:lstStyle/>
          <a:p>
            <a:pPr marL="411480" lvl="1" indent="0">
              <a:buNone/>
            </a:pPr>
            <a:endParaRPr lang="en-US" sz="2600" b="1" u="sng" dirty="0" smtClean="0">
              <a:latin typeface="Candara" pitchFamily="34" charset="0"/>
            </a:endParaRPr>
          </a:p>
          <a:p>
            <a:pPr lvl="1"/>
            <a:r>
              <a:rPr lang="en-US" sz="1800" dirty="0" smtClean="0">
                <a:latin typeface="Candara" pitchFamily="34" charset="0"/>
              </a:rPr>
              <a:t>DBSSC is responsible for reporting annually to PennDOT</a:t>
            </a:r>
            <a:endParaRPr lang="en-US" sz="1800" dirty="0">
              <a:latin typeface="Candara" pitchFamily="34" charset="0"/>
            </a:endParaRPr>
          </a:p>
          <a:p>
            <a:pPr lvl="1"/>
            <a:r>
              <a:rPr lang="en-US" sz="1800" dirty="0" smtClean="0">
                <a:latin typeface="Candara" pitchFamily="34" charset="0"/>
              </a:rPr>
              <a:t>The report includes a summary of the participation level of DBs </a:t>
            </a:r>
          </a:p>
          <a:p>
            <a:pPr lvl="1"/>
            <a:r>
              <a:rPr lang="en-US" sz="1800" dirty="0" smtClean="0">
                <a:latin typeface="Candara" pitchFamily="34" charset="0"/>
              </a:rPr>
              <a:t>Your report should be:</a:t>
            </a:r>
          </a:p>
          <a:p>
            <a:pPr lvl="1">
              <a:buFont typeface="Wingdings" pitchFamily="2" charset="2"/>
              <a:buChar char="q"/>
            </a:pPr>
            <a:r>
              <a:rPr lang="en-US" sz="1800" dirty="0" smtClean="0">
                <a:latin typeface="Candara" pitchFamily="34" charset="0"/>
              </a:rPr>
              <a:t>Timely </a:t>
            </a:r>
          </a:p>
          <a:p>
            <a:pPr lvl="1">
              <a:buFont typeface="Wingdings" pitchFamily="2" charset="2"/>
              <a:buChar char="q"/>
            </a:pPr>
            <a:r>
              <a:rPr lang="en-US" sz="1800" dirty="0" smtClean="0">
                <a:latin typeface="Candara" pitchFamily="34" charset="0"/>
              </a:rPr>
              <a:t>Include the percentage of DBs</a:t>
            </a:r>
          </a:p>
          <a:p>
            <a:pPr lvl="1">
              <a:buFont typeface="Wingdings" pitchFamily="2" charset="2"/>
              <a:buChar char="q"/>
            </a:pPr>
            <a:r>
              <a:rPr lang="en-US" sz="1800" dirty="0" smtClean="0">
                <a:latin typeface="Candara" pitchFamily="34" charset="0"/>
              </a:rPr>
              <a:t>Total value of contracts executed which include participation by DBs pursuant to section 303 in the prior year</a:t>
            </a:r>
          </a:p>
          <a:p>
            <a:pPr lvl="1">
              <a:buFont typeface="Wingdings" pitchFamily="2" charset="2"/>
              <a:buChar char="q"/>
            </a:pPr>
            <a:r>
              <a:rPr lang="en-US" sz="1800" dirty="0" smtClean="0">
                <a:latin typeface="Candara" pitchFamily="34" charset="0"/>
              </a:rPr>
              <a:t>Number of businesses penalized for violating section 303 </a:t>
            </a:r>
          </a:p>
        </p:txBody>
      </p:sp>
      <p:sp>
        <p:nvSpPr>
          <p:cNvPr id="5"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10</a:t>
            </a:fld>
            <a:endParaRPr lang="en-US" dirty="0"/>
          </a:p>
        </p:txBody>
      </p:sp>
    </p:spTree>
    <p:extLst>
      <p:ext uri="{BB962C8B-B14F-4D97-AF65-F5344CB8AC3E}">
        <p14:creationId xmlns:p14="http://schemas.microsoft.com/office/powerpoint/2010/main" val="3379301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0"/>
            <a:ext cx="7620000" cy="609600"/>
          </a:xfrm>
        </p:spPr>
        <p:txBody>
          <a:bodyPr>
            <a:normAutofit/>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p:txBody>
      </p:sp>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11</a:t>
            </a:fld>
            <a:endParaRPr lang="en-US" dirty="0"/>
          </a:p>
        </p:txBody>
      </p:sp>
      <p:sp>
        <p:nvSpPr>
          <p:cNvPr id="9" name="TextBox 8"/>
          <p:cNvSpPr txBox="1"/>
          <p:nvPr/>
        </p:nvSpPr>
        <p:spPr>
          <a:xfrm>
            <a:off x="952500" y="2514600"/>
            <a:ext cx="6705600" cy="2246769"/>
          </a:xfrm>
          <a:prstGeom prst="rect">
            <a:avLst/>
          </a:prstGeom>
          <a:noFill/>
        </p:spPr>
        <p:txBody>
          <a:bodyPr wrap="square" rtlCol="0">
            <a:spAutoFit/>
          </a:bodyPr>
          <a:lstStyle/>
          <a:p>
            <a:pPr marL="342900" indent="-342900">
              <a:buFont typeface="Arial" pitchFamily="34" charset="0"/>
              <a:buChar char="•"/>
            </a:pPr>
            <a:r>
              <a:rPr lang="en-US" sz="2000" dirty="0" smtClean="0"/>
              <a:t>Work </a:t>
            </a:r>
            <a:r>
              <a:rPr lang="en-US" sz="2000" dirty="0"/>
              <a:t>closer with PennDOT and Walsh Granite by listing RFPs on their sites</a:t>
            </a:r>
          </a:p>
          <a:p>
            <a:pPr marL="342900" indent="-342900">
              <a:buFont typeface="Arial" pitchFamily="34" charset="0"/>
              <a:buChar char="•"/>
            </a:pPr>
            <a:r>
              <a:rPr lang="en-US" sz="2000" dirty="0"/>
              <a:t>Open the line of communication between the DBSSC and the transportation agencies</a:t>
            </a:r>
          </a:p>
          <a:p>
            <a:pPr marL="800100" lvl="1" indent="-342900">
              <a:buFont typeface="Wingdings" pitchFamily="2" charset="2"/>
              <a:buChar char="ü"/>
            </a:pPr>
            <a:r>
              <a:rPr lang="en-US" sz="2000" dirty="0"/>
              <a:t>EVERY agency needs to be connected with us via social media (Facebook and Twitter). </a:t>
            </a:r>
          </a:p>
          <a:p>
            <a:pPr marL="800100" lvl="1" indent="-342900">
              <a:buFont typeface="Wingdings" pitchFamily="2" charset="2"/>
              <a:buChar char="ü"/>
            </a:pPr>
            <a:r>
              <a:rPr lang="en-US" sz="2000" dirty="0"/>
              <a:t>Send us any bids that you have </a:t>
            </a:r>
          </a:p>
        </p:txBody>
      </p:sp>
      <p:sp>
        <p:nvSpPr>
          <p:cNvPr id="2" name="TextBox 1"/>
          <p:cNvSpPr txBox="1"/>
          <p:nvPr/>
        </p:nvSpPr>
        <p:spPr>
          <a:xfrm>
            <a:off x="1828800" y="1752600"/>
            <a:ext cx="5334000" cy="646331"/>
          </a:xfrm>
          <a:prstGeom prst="rect">
            <a:avLst/>
          </a:prstGeom>
          <a:noFill/>
        </p:spPr>
        <p:txBody>
          <a:bodyPr wrap="square" rtlCol="0">
            <a:spAutoFit/>
          </a:bodyPr>
          <a:lstStyle/>
          <a:p>
            <a:pPr algn="ctr"/>
            <a:r>
              <a:rPr lang="en-US" sz="3600" b="1" dirty="0" smtClean="0">
                <a:solidFill>
                  <a:srgbClr val="008000"/>
                </a:solidFill>
              </a:rPr>
              <a:t>Communication</a:t>
            </a:r>
            <a:r>
              <a:rPr lang="en-US" sz="3600" dirty="0" smtClean="0">
                <a:solidFill>
                  <a:srgbClr val="008000"/>
                </a:solidFill>
              </a:rPr>
              <a:t> </a:t>
            </a:r>
            <a:endParaRPr lang="en-US" sz="3600" dirty="0">
              <a:solidFill>
                <a:srgbClr val="008000"/>
              </a:solidFill>
            </a:endParaRPr>
          </a:p>
        </p:txBody>
      </p:sp>
    </p:spTree>
    <p:extLst>
      <p:ext uri="{BB962C8B-B14F-4D97-AF65-F5344CB8AC3E}">
        <p14:creationId xmlns:p14="http://schemas.microsoft.com/office/powerpoint/2010/main" val="1991276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0"/>
            <a:ext cx="7620000" cy="609600"/>
          </a:xfrm>
        </p:spPr>
        <p:txBody>
          <a:bodyPr>
            <a:normAutofit/>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p:txBody>
      </p:sp>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12</a:t>
            </a:fld>
            <a:endParaRPr lang="en-US" dirty="0"/>
          </a:p>
        </p:txBody>
      </p:sp>
      <p:sp>
        <p:nvSpPr>
          <p:cNvPr id="2" name="TextBox 1"/>
          <p:cNvSpPr txBox="1"/>
          <p:nvPr/>
        </p:nvSpPr>
        <p:spPr>
          <a:xfrm>
            <a:off x="1295400" y="1889760"/>
            <a:ext cx="5334000" cy="646331"/>
          </a:xfrm>
          <a:prstGeom prst="rect">
            <a:avLst/>
          </a:prstGeom>
          <a:noFill/>
        </p:spPr>
        <p:txBody>
          <a:bodyPr wrap="square" rtlCol="0">
            <a:spAutoFit/>
          </a:bodyPr>
          <a:lstStyle/>
          <a:p>
            <a:pPr algn="ctr"/>
            <a:r>
              <a:rPr lang="en-US" sz="3600" b="1" dirty="0" smtClean="0">
                <a:solidFill>
                  <a:srgbClr val="008000"/>
                </a:solidFill>
              </a:rPr>
              <a:t>Partnership</a:t>
            </a:r>
            <a:r>
              <a:rPr lang="en-US" sz="3600" dirty="0" smtClean="0">
                <a:solidFill>
                  <a:srgbClr val="008000"/>
                </a:solidFill>
              </a:rPr>
              <a:t> </a:t>
            </a:r>
            <a:endParaRPr lang="en-US" sz="3600" dirty="0">
              <a:solidFill>
                <a:srgbClr val="008000"/>
              </a:solidFill>
            </a:endParaRPr>
          </a:p>
        </p:txBody>
      </p:sp>
      <p:sp>
        <p:nvSpPr>
          <p:cNvPr id="4" name="TextBox 3"/>
          <p:cNvSpPr txBox="1"/>
          <p:nvPr/>
        </p:nvSpPr>
        <p:spPr>
          <a:xfrm>
            <a:off x="762000" y="2743200"/>
            <a:ext cx="7086600" cy="1569660"/>
          </a:xfrm>
          <a:prstGeom prst="rect">
            <a:avLst/>
          </a:prstGeom>
          <a:noFill/>
        </p:spPr>
        <p:txBody>
          <a:bodyPr wrap="square" rtlCol="0">
            <a:spAutoFit/>
          </a:bodyPr>
          <a:lstStyle/>
          <a:p>
            <a:pPr marL="285750" indent="-285750">
              <a:buFont typeface="Arial" pitchFamily="34" charset="0"/>
              <a:buChar char="•"/>
            </a:pPr>
            <a:r>
              <a:rPr lang="en-US" sz="2400" dirty="0"/>
              <a:t>Partner with your local organizations </a:t>
            </a:r>
            <a:endParaRPr lang="en-US" sz="2400" dirty="0" smtClean="0"/>
          </a:p>
          <a:p>
            <a:pPr marL="800100" lvl="1" indent="-342900">
              <a:buFont typeface="Wingdings" pitchFamily="2" charset="2"/>
              <a:buChar char="ü"/>
            </a:pPr>
            <a:r>
              <a:rPr lang="en-US" sz="2400" dirty="0" smtClean="0"/>
              <a:t>(</a:t>
            </a:r>
            <a:r>
              <a:rPr lang="en-US" sz="2400" dirty="0"/>
              <a:t>Veteran offices, </a:t>
            </a:r>
            <a:r>
              <a:rPr lang="en-US" sz="2400" dirty="0" smtClean="0"/>
              <a:t>Chambers, urban leagues, PTAC Offices etc</a:t>
            </a:r>
            <a:r>
              <a:rPr lang="en-US" sz="2400" dirty="0"/>
              <a:t>.)</a:t>
            </a:r>
          </a:p>
          <a:p>
            <a:pPr marL="285750" indent="-285750">
              <a:buFont typeface="Arial" pitchFamily="34" charset="0"/>
              <a:buChar char="•"/>
            </a:pPr>
            <a:r>
              <a:rPr lang="en-US" sz="2400" dirty="0"/>
              <a:t>Schedule workshops with the DBSSC </a:t>
            </a:r>
          </a:p>
        </p:txBody>
      </p:sp>
    </p:spTree>
    <p:extLst>
      <p:ext uri="{BB962C8B-B14F-4D97-AF65-F5344CB8AC3E}">
        <p14:creationId xmlns:p14="http://schemas.microsoft.com/office/powerpoint/2010/main" val="234978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559" y="1593175"/>
            <a:ext cx="7620000" cy="609600"/>
          </a:xfrm>
        </p:spPr>
        <p:txBody>
          <a:bodyPr>
            <a:normAutofit lnSpcReduction="10000"/>
          </a:bodyPr>
          <a:lstStyle/>
          <a:p>
            <a:pPr marL="114300" indent="0" algn="ctr">
              <a:buNone/>
            </a:pPr>
            <a:r>
              <a:rPr lang="en-US" sz="3600" b="1" dirty="0" smtClean="0">
                <a:solidFill>
                  <a:srgbClr val="008000"/>
                </a:solidFill>
              </a:rPr>
              <a:t> Contact Us</a:t>
            </a:r>
          </a:p>
          <a:p>
            <a:pPr marL="114300" indent="0" algn="ctr">
              <a:buNone/>
            </a:pPr>
            <a:endParaRPr lang="en-US" sz="2400" dirty="0" smtClean="0">
              <a:solidFill>
                <a:srgbClr val="002060"/>
              </a:solidFill>
            </a:endParaRPr>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p:txBody>
      </p:sp>
      <p:sp>
        <p:nvSpPr>
          <p:cNvPr id="2" name="TextBox 1"/>
          <p:cNvSpPr txBox="1"/>
          <p:nvPr/>
        </p:nvSpPr>
        <p:spPr>
          <a:xfrm>
            <a:off x="2286000" y="2202775"/>
            <a:ext cx="5334000" cy="4001095"/>
          </a:xfrm>
          <a:prstGeom prst="rect">
            <a:avLst/>
          </a:prstGeom>
          <a:noFill/>
        </p:spPr>
        <p:txBody>
          <a:bodyPr wrap="square" rtlCol="0">
            <a:spAutoFit/>
          </a:bodyPr>
          <a:lstStyle/>
          <a:p>
            <a:endParaRPr lang="en-US" dirty="0" smtClean="0"/>
          </a:p>
          <a:p>
            <a:pPr algn="ctr"/>
            <a:r>
              <a:rPr lang="en-US" sz="2400" b="1" dirty="0" smtClean="0">
                <a:solidFill>
                  <a:srgbClr val="008000"/>
                </a:solidFill>
              </a:rPr>
              <a:t>Diverse Business Supportive Services Cente</a:t>
            </a:r>
            <a:r>
              <a:rPr lang="en-US" sz="2400" dirty="0" smtClean="0"/>
              <a:t>r</a:t>
            </a:r>
          </a:p>
          <a:p>
            <a:pPr marL="109728" indent="0" algn="ctr">
              <a:buNone/>
            </a:pPr>
            <a:r>
              <a:rPr lang="en-US" sz="2000" dirty="0" err="1" smtClean="0"/>
              <a:t>Cheyney</a:t>
            </a:r>
            <a:r>
              <a:rPr lang="en-US" sz="2000" dirty="0" smtClean="0"/>
              <a:t> University</a:t>
            </a:r>
            <a:endParaRPr lang="en-US" sz="2000" dirty="0"/>
          </a:p>
          <a:p>
            <a:pPr marL="109728" indent="0" algn="ctr">
              <a:buNone/>
            </a:pPr>
            <a:r>
              <a:rPr lang="en-US" sz="2000" dirty="0" smtClean="0"/>
              <a:t>Toll Free: 844-498-5750</a:t>
            </a:r>
            <a:endParaRPr lang="en-US" sz="2000" dirty="0"/>
          </a:p>
          <a:p>
            <a:pPr marL="109728" indent="0" algn="ctr">
              <a:buNone/>
            </a:pPr>
            <a:r>
              <a:rPr lang="en-US" sz="2000" dirty="0" err="1" smtClean="0"/>
              <a:t>E-mail:padbssc@cheyney.edu</a:t>
            </a:r>
            <a:endParaRPr lang="en-US" sz="2000" dirty="0"/>
          </a:p>
          <a:p>
            <a:pPr marL="109728" indent="0" algn="ctr">
              <a:buNone/>
            </a:pPr>
            <a:r>
              <a:rPr lang="en-US" sz="2000" dirty="0">
                <a:hlinkClick r:id="rId3"/>
              </a:rPr>
              <a:t>www.padbssc.com</a:t>
            </a:r>
            <a:endParaRPr lang="en-US" sz="2000" dirty="0"/>
          </a:p>
          <a:p>
            <a:pPr marL="109728" indent="0" algn="ctr">
              <a:buNone/>
            </a:pPr>
            <a:endParaRPr lang="en-US" sz="2000" dirty="0"/>
          </a:p>
          <a:p>
            <a:pPr marL="109728" indent="0" algn="ctr">
              <a:buNone/>
            </a:pPr>
            <a:r>
              <a:rPr lang="en-US" sz="1400" dirty="0"/>
              <a:t>Like us on Facebook @ </a:t>
            </a:r>
          </a:p>
          <a:p>
            <a:pPr marL="109728" indent="0" algn="ctr">
              <a:buNone/>
            </a:pPr>
            <a:r>
              <a:rPr lang="en-US" sz="1400" dirty="0"/>
              <a:t>Diverse Business Supportive Services Center </a:t>
            </a:r>
          </a:p>
          <a:p>
            <a:endParaRPr lang="en-US" sz="2000" dirty="0" smtClean="0"/>
          </a:p>
          <a:p>
            <a:r>
              <a:rPr lang="en-US" sz="2000" dirty="0" smtClean="0"/>
              <a:t>	 	</a:t>
            </a:r>
            <a:r>
              <a:rPr lang="en-US" sz="1400" dirty="0" smtClean="0"/>
              <a:t>Follow us on Twitter @</a:t>
            </a:r>
          </a:p>
          <a:p>
            <a:r>
              <a:rPr lang="en-US" sz="1400" dirty="0"/>
              <a:t>	</a:t>
            </a:r>
            <a:r>
              <a:rPr lang="en-US" sz="1400" dirty="0" smtClean="0"/>
              <a:t>	 Diverse Business SSC</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766060"/>
            <a:ext cx="2336292" cy="302514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53200" y="4648200"/>
            <a:ext cx="685800" cy="685800"/>
          </a:xfrm>
          <a:prstGeom prst="rect">
            <a:avLst/>
          </a:prstGeom>
        </p:spPr>
      </p:pic>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13</a:t>
            </a:fld>
            <a:endParaRPr lang="en-US" dirty="0"/>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81400" y="5562600"/>
            <a:ext cx="457200" cy="457200"/>
          </a:xfrm>
          <a:prstGeom prst="rect">
            <a:avLst/>
          </a:prstGeom>
        </p:spPr>
      </p:pic>
    </p:spTree>
    <p:extLst>
      <p:ext uri="{BB962C8B-B14F-4D97-AF65-F5344CB8AC3E}">
        <p14:creationId xmlns:p14="http://schemas.microsoft.com/office/powerpoint/2010/main" val="1539629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60063" y="2819400"/>
            <a:ext cx="3009900" cy="3048000"/>
          </a:xfrm>
        </p:spPr>
        <p:txBody>
          <a:bodyPr/>
          <a:lstStyle/>
          <a:p>
            <a:pPr algn="ctr"/>
            <a:r>
              <a:rPr lang="en-US" b="1" dirty="0" smtClean="0"/>
              <a:t>Thank You</a:t>
            </a:r>
            <a:endParaRPr lang="en-US" b="1" dirty="0"/>
          </a:p>
        </p:txBody>
      </p:sp>
      <p:sp>
        <p:nvSpPr>
          <p:cNvPr id="6" name="Rectangle 5"/>
          <p:cNvSpPr/>
          <p:nvPr/>
        </p:nvSpPr>
        <p:spPr>
          <a:xfrm>
            <a:off x="2079095" y="2215575"/>
            <a:ext cx="441755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?QUESTIONS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14</a:t>
            </a:fld>
            <a:endParaRPr lang="en-US" dirty="0"/>
          </a:p>
        </p:txBody>
      </p:sp>
    </p:spTree>
    <p:extLst>
      <p:ext uri="{BB962C8B-B14F-4D97-AF65-F5344CB8AC3E}">
        <p14:creationId xmlns:p14="http://schemas.microsoft.com/office/powerpoint/2010/main" val="117326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008000"/>
                </a:solidFill>
              </a:rPr>
              <a:t>Diverse Business Supportive Center </a:t>
            </a:r>
            <a:endParaRPr lang="en-US" sz="3200" b="1" dirty="0">
              <a:solidFill>
                <a:srgbClr val="008000"/>
              </a:solidFill>
            </a:endParaRPr>
          </a:p>
        </p:txBody>
      </p:sp>
      <p:sp>
        <p:nvSpPr>
          <p:cNvPr id="3" name="Content Placeholder 2"/>
          <p:cNvSpPr>
            <a:spLocks noGrp="1"/>
          </p:cNvSpPr>
          <p:nvPr>
            <p:ph idx="1"/>
          </p:nvPr>
        </p:nvSpPr>
        <p:spPr>
          <a:xfrm>
            <a:off x="228600" y="2895600"/>
            <a:ext cx="7848600" cy="3124200"/>
          </a:xfrm>
        </p:spPr>
        <p:txBody>
          <a:bodyPr>
            <a:normAutofit/>
          </a:bodyPr>
          <a:lstStyle/>
          <a:p>
            <a:pPr marL="114300" indent="0" algn="just">
              <a:buNone/>
            </a:pPr>
            <a:r>
              <a:rPr lang="en-US" dirty="0" smtClean="0"/>
              <a:t>The Diverse Business Supportive Services Center (DBSSC) was established July 1, 2014 consistent with Section 303 of Title 74 of the Pennsylvania Consolidated Statues.  The function of the DBSSC is to assist in maximizing </a:t>
            </a:r>
            <a:r>
              <a:rPr lang="en-US" dirty="0"/>
              <a:t>the participation of DBs </a:t>
            </a:r>
            <a:r>
              <a:rPr lang="en-US" dirty="0" smtClean="0"/>
              <a:t>on </a:t>
            </a:r>
            <a:r>
              <a:rPr lang="en-US" dirty="0"/>
              <a:t>one-hundred percent (100%) state </a:t>
            </a:r>
            <a:r>
              <a:rPr lang="en-US" dirty="0" smtClean="0"/>
              <a:t>funded </a:t>
            </a:r>
            <a:r>
              <a:rPr lang="en-US" dirty="0"/>
              <a:t>transportation related construction and professional services contracts. </a:t>
            </a:r>
            <a:endParaRPr lang="en-US" dirty="0" smtClean="0"/>
          </a:p>
          <a:p>
            <a:pPr marL="114300" indent="0" algn="just">
              <a:buNone/>
            </a:pPr>
            <a:endParaRPr lang="en-US" dirty="0"/>
          </a:p>
          <a:p>
            <a:pPr marL="114300" indent="0" algn="just">
              <a:buNone/>
            </a:pPr>
            <a:r>
              <a:rPr lang="en-US" i="1" dirty="0" smtClean="0"/>
              <a:t>All Services provided by the DB SSC are </a:t>
            </a:r>
            <a:r>
              <a:rPr lang="en-US" i="1" u="sng" dirty="0" smtClean="0"/>
              <a:t>FREE</a:t>
            </a:r>
            <a:r>
              <a:rPr lang="en-US" i="1" dirty="0" smtClean="0"/>
              <a:t> of Charge!</a:t>
            </a:r>
            <a:endParaRPr lang="en-US" i="1" dirty="0"/>
          </a:p>
          <a:p>
            <a:pPr marL="114300" indent="0">
              <a:buNone/>
            </a:pPr>
            <a:endParaRPr lang="en-US" dirty="0" smtClean="0"/>
          </a:p>
          <a:p>
            <a:pPr marL="114300" indent="0">
              <a:buNone/>
            </a:pPr>
            <a:endParaRPr lang="en-US" dirty="0"/>
          </a:p>
          <a:p>
            <a:pPr marL="114300" indent="0">
              <a:buNone/>
            </a:pPr>
            <a:endParaRPr lang="en-US" b="1" i="1" dirty="0" smtClean="0"/>
          </a:p>
        </p:txBody>
      </p:sp>
      <p:sp>
        <p:nvSpPr>
          <p:cNvPr id="4" name="Slide Number Placeholder 3"/>
          <p:cNvSpPr txBox="1">
            <a:spLocks/>
          </p:cNvSpPr>
          <p:nvPr/>
        </p:nvSpPr>
        <p:spPr>
          <a:xfrm>
            <a:off x="8001000" y="6270625"/>
            <a:ext cx="5032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2</a:t>
            </a:fld>
            <a:endParaRPr lang="en-US" dirty="0"/>
          </a:p>
        </p:txBody>
      </p:sp>
    </p:spTree>
    <p:extLst>
      <p:ext uri="{BB962C8B-B14F-4D97-AF65-F5344CB8AC3E}">
        <p14:creationId xmlns:p14="http://schemas.microsoft.com/office/powerpoint/2010/main" val="1595696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676400"/>
            <a:ext cx="7086600" cy="742950"/>
          </a:xfrm>
        </p:spPr>
        <p:txBody>
          <a:bodyPr/>
          <a:lstStyle/>
          <a:p>
            <a:pPr algn="l"/>
            <a:r>
              <a:rPr lang="en-US" dirty="0" smtClean="0"/>
              <a:t/>
            </a:r>
            <a:br>
              <a:rPr lang="en-US" dirty="0" smtClean="0"/>
            </a:br>
            <a:r>
              <a:rPr lang="en-US" b="1" dirty="0">
                <a:solidFill>
                  <a:srgbClr val="008000"/>
                </a:solidFill>
              </a:rPr>
              <a:t> </a:t>
            </a:r>
            <a:r>
              <a:rPr lang="en-US" b="1" dirty="0" smtClean="0">
                <a:solidFill>
                  <a:srgbClr val="008000"/>
                </a:solidFill>
              </a:rPr>
              <a:t>        </a:t>
            </a:r>
            <a:r>
              <a:rPr lang="en-US" sz="4000" b="1" dirty="0" smtClean="0">
                <a:solidFill>
                  <a:srgbClr val="008000"/>
                </a:solidFill>
              </a:rPr>
              <a:t>Presentation Overview</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2" name="Content Placeholder 1"/>
          <p:cNvSpPr>
            <a:spLocks noGrp="1"/>
          </p:cNvSpPr>
          <p:nvPr>
            <p:ph idx="1"/>
          </p:nvPr>
        </p:nvSpPr>
        <p:spPr>
          <a:xfrm>
            <a:off x="381000" y="2667000"/>
            <a:ext cx="7620000" cy="3048000"/>
          </a:xfrm>
        </p:spPr>
        <p:txBody>
          <a:bodyPr>
            <a:normAutofit/>
          </a:bodyPr>
          <a:lstStyle/>
          <a:p>
            <a:r>
              <a:rPr lang="en-US" sz="2000" dirty="0" smtClean="0"/>
              <a:t>Diverse Business Supportive Services Center</a:t>
            </a:r>
          </a:p>
          <a:p>
            <a:pPr lvl="1">
              <a:buFont typeface="Wingdings" pitchFamily="2" charset="2"/>
              <a:buChar char="ü"/>
            </a:pPr>
            <a:r>
              <a:rPr lang="en-US" dirty="0" smtClean="0"/>
              <a:t>Mission</a:t>
            </a:r>
          </a:p>
          <a:p>
            <a:pPr lvl="1">
              <a:buFont typeface="Wingdings" pitchFamily="2" charset="2"/>
              <a:buChar char="ü"/>
            </a:pPr>
            <a:r>
              <a:rPr lang="en-US" dirty="0" smtClean="0"/>
              <a:t>Services</a:t>
            </a:r>
          </a:p>
          <a:p>
            <a:pPr lvl="1">
              <a:buFont typeface="Wingdings" pitchFamily="2" charset="2"/>
              <a:buChar char="ü"/>
            </a:pPr>
            <a:r>
              <a:rPr lang="en-US" dirty="0" smtClean="0"/>
              <a:t>Goals </a:t>
            </a:r>
          </a:p>
          <a:p>
            <a:pPr lvl="1">
              <a:buFont typeface="Wingdings" pitchFamily="2" charset="2"/>
              <a:buChar char="ü"/>
            </a:pPr>
            <a:r>
              <a:rPr lang="en-US" dirty="0" smtClean="0"/>
              <a:t>Outreach</a:t>
            </a:r>
          </a:p>
          <a:p>
            <a:r>
              <a:rPr lang="en-US" sz="2000" dirty="0" smtClean="0"/>
              <a:t> Who is a Diverse Business?</a:t>
            </a:r>
          </a:p>
          <a:p>
            <a:r>
              <a:rPr lang="en-US" sz="2000" dirty="0" smtClean="0"/>
              <a:t> Connecting with Diverse Businesses</a:t>
            </a:r>
          </a:p>
          <a:p>
            <a:r>
              <a:rPr lang="en-US" sz="2000" dirty="0"/>
              <a:t> </a:t>
            </a:r>
            <a:r>
              <a:rPr lang="en-US" sz="2000" dirty="0" smtClean="0"/>
              <a:t>Partnerships with Transportation Agencies </a:t>
            </a:r>
          </a:p>
          <a:p>
            <a:pPr marL="411480" lvl="1" indent="0">
              <a:buNone/>
            </a:pPr>
            <a:endParaRPr lang="en-US" sz="2600" dirty="0" smtClean="0"/>
          </a:p>
          <a:p>
            <a:endParaRPr lang="en-US" sz="2800" dirty="0" smtClean="0"/>
          </a:p>
          <a:p>
            <a:pPr marL="114300" indent="0">
              <a:buNone/>
            </a:pPr>
            <a:endParaRPr lang="en-US" sz="2800" dirty="0" smtClean="0"/>
          </a:p>
        </p:txBody>
      </p:sp>
      <p:sp>
        <p:nvSpPr>
          <p:cNvPr id="5" name="Slide Number Placeholder 3"/>
          <p:cNvSpPr txBox="1">
            <a:spLocks/>
          </p:cNvSpPr>
          <p:nvPr/>
        </p:nvSpPr>
        <p:spPr>
          <a:xfrm>
            <a:off x="7924800" y="6270625"/>
            <a:ext cx="5794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3</a:t>
            </a:fld>
            <a:endParaRPr lang="en-US" dirty="0"/>
          </a:p>
        </p:txBody>
      </p:sp>
    </p:spTree>
    <p:extLst>
      <p:ext uri="{BB962C8B-B14F-4D97-AF65-F5344CB8AC3E}">
        <p14:creationId xmlns:p14="http://schemas.microsoft.com/office/powerpoint/2010/main" val="1499943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001000" cy="3124200"/>
          </a:xfrm>
        </p:spPr>
        <p:txBody>
          <a:bodyPr>
            <a:normAutofit/>
          </a:bodyPr>
          <a:lstStyle/>
          <a:p>
            <a:pPr marL="114300" indent="0">
              <a:buNone/>
            </a:pPr>
            <a:endParaRPr lang="en-US" sz="2400" dirty="0"/>
          </a:p>
          <a:p>
            <a:pPr marL="109728" indent="0" algn="just">
              <a:buNone/>
            </a:pPr>
            <a:r>
              <a:rPr lang="en-US" sz="1800" dirty="0" smtClean="0"/>
              <a:t>A  Diverse Business* is </a:t>
            </a:r>
            <a:r>
              <a:rPr lang="en-US" sz="1800" dirty="0"/>
              <a:t>a</a:t>
            </a:r>
            <a:r>
              <a:rPr lang="en-US" sz="1800" dirty="0" smtClean="0"/>
              <a:t> </a:t>
            </a:r>
            <a:r>
              <a:rPr lang="en-US" sz="1800" dirty="0"/>
              <a:t>business </a:t>
            </a:r>
            <a:r>
              <a:rPr lang="en-US" sz="1800" dirty="0" smtClean="0"/>
              <a:t>entity </a:t>
            </a:r>
            <a:r>
              <a:rPr lang="en-US" sz="1800" dirty="0"/>
              <a:t>that is at least 51 percent owned </a:t>
            </a:r>
            <a:r>
              <a:rPr lang="en-US" sz="1800" dirty="0" smtClean="0"/>
              <a:t>and operated by one of the following constituent groups:</a:t>
            </a:r>
          </a:p>
          <a:p>
            <a:pPr marL="749808" lvl="1" indent="-342900"/>
            <a:r>
              <a:rPr lang="en-US" sz="1800" dirty="0" smtClean="0"/>
              <a:t>Veterans or disabled Veterans</a:t>
            </a:r>
          </a:p>
          <a:p>
            <a:pPr marL="749808" lvl="1" indent="-342900"/>
            <a:r>
              <a:rPr lang="en-US" sz="1800" dirty="0" smtClean="0"/>
              <a:t>Women</a:t>
            </a:r>
          </a:p>
          <a:p>
            <a:pPr marL="749808" lvl="1" indent="-342900"/>
            <a:r>
              <a:rPr lang="en-US" sz="1800" dirty="0" smtClean="0"/>
              <a:t>Minorities (African Americans, Hispanic Americans, Native Americans, Asian Americans, Alaskans or Pacific Islanders)</a:t>
            </a:r>
          </a:p>
          <a:p>
            <a:pPr marL="109728" indent="0">
              <a:buNone/>
            </a:pPr>
            <a:endParaRPr lang="en-US" sz="1900" dirty="0" smtClean="0"/>
          </a:p>
          <a:p>
            <a:pPr marL="109728" indent="0">
              <a:buNone/>
            </a:pPr>
            <a:r>
              <a:rPr lang="en-US" sz="1900" i="1" dirty="0" smtClean="0"/>
              <a:t>*All Certified DBEs are recognized as Diverse Businesses</a:t>
            </a:r>
          </a:p>
          <a:p>
            <a:pPr marL="109728" indent="0">
              <a:buNone/>
            </a:pPr>
            <a:endParaRPr lang="en-US" sz="1900" dirty="0"/>
          </a:p>
          <a:p>
            <a:pPr marL="114300" indent="0">
              <a:buNone/>
            </a:pPr>
            <a:endParaRPr lang="en-US" dirty="0"/>
          </a:p>
          <a:p>
            <a:endParaRPr lang="en-US" dirty="0"/>
          </a:p>
        </p:txBody>
      </p:sp>
      <p:sp>
        <p:nvSpPr>
          <p:cNvPr id="3" name="Title 2"/>
          <p:cNvSpPr>
            <a:spLocks noGrp="1"/>
          </p:cNvSpPr>
          <p:nvPr>
            <p:ph type="title"/>
          </p:nvPr>
        </p:nvSpPr>
        <p:spPr>
          <a:xfrm>
            <a:off x="1295400" y="1676400"/>
            <a:ext cx="5638800" cy="808038"/>
          </a:xfrm>
        </p:spPr>
        <p:txBody>
          <a:bodyPr>
            <a:noAutofit/>
          </a:bodyPr>
          <a:lstStyle/>
          <a:p>
            <a:pPr algn="ctr"/>
            <a:r>
              <a:rPr lang="en-US" sz="3200" b="1" dirty="0" smtClean="0">
                <a:solidFill>
                  <a:srgbClr val="008000"/>
                </a:solidFill>
              </a:rPr>
              <a:t>Who is a Diverse Business?</a:t>
            </a:r>
            <a:endParaRPr lang="en-US" sz="3200" b="1" dirty="0">
              <a:solidFill>
                <a:srgbClr val="008000"/>
              </a:solidFill>
            </a:endParaRPr>
          </a:p>
        </p:txBody>
      </p:sp>
      <p:sp>
        <p:nvSpPr>
          <p:cNvPr id="4" name="Slide Number Placeholder 3"/>
          <p:cNvSpPr txBox="1">
            <a:spLocks/>
          </p:cNvSpPr>
          <p:nvPr/>
        </p:nvSpPr>
        <p:spPr>
          <a:xfrm>
            <a:off x="7924800" y="6270625"/>
            <a:ext cx="5794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4</a:t>
            </a:fld>
            <a:endParaRPr lang="en-US" dirty="0"/>
          </a:p>
        </p:txBody>
      </p:sp>
    </p:spTree>
    <p:extLst>
      <p:ext uri="{BB962C8B-B14F-4D97-AF65-F5344CB8AC3E}">
        <p14:creationId xmlns:p14="http://schemas.microsoft.com/office/powerpoint/2010/main" val="214826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0"/>
            <a:ext cx="3657600" cy="990600"/>
          </a:xfrm>
        </p:spPr>
        <p:txBody>
          <a:bodyPr>
            <a:noAutofit/>
          </a:bodyPr>
          <a:lstStyle/>
          <a:p>
            <a:pPr algn="ctr"/>
            <a:r>
              <a:rPr lang="en-US" sz="4000" dirty="0" smtClean="0">
                <a:solidFill>
                  <a:srgbClr val="008000"/>
                </a:solidFill>
              </a:rPr>
              <a:t>Project Goals</a:t>
            </a:r>
            <a:endParaRPr lang="en-US" sz="4000" dirty="0">
              <a:solidFill>
                <a:srgbClr val="008000"/>
              </a:solidFill>
            </a:endParaRPr>
          </a:p>
        </p:txBody>
      </p:sp>
      <p:sp>
        <p:nvSpPr>
          <p:cNvPr id="3" name="Content Placeholder 2"/>
          <p:cNvSpPr>
            <a:spLocks noGrp="1"/>
          </p:cNvSpPr>
          <p:nvPr>
            <p:ph idx="1"/>
          </p:nvPr>
        </p:nvSpPr>
        <p:spPr>
          <a:xfrm>
            <a:off x="152400" y="2362200"/>
            <a:ext cx="8001000" cy="2286000"/>
          </a:xfrm>
        </p:spPr>
        <p:txBody>
          <a:bodyPr>
            <a:normAutofit/>
          </a:bodyPr>
          <a:lstStyle/>
          <a:p>
            <a:pPr marL="411480" lvl="1" indent="0">
              <a:buNone/>
            </a:pPr>
            <a:endParaRPr lang="en-US" sz="2600" b="1" u="sng" dirty="0" smtClean="0">
              <a:latin typeface="Candara" pitchFamily="34" charset="0"/>
            </a:endParaRPr>
          </a:p>
          <a:p>
            <a:pPr lvl="1"/>
            <a:r>
              <a:rPr lang="en-US" dirty="0" smtClean="0">
                <a:latin typeface="Candara" pitchFamily="34" charset="0"/>
              </a:rPr>
              <a:t>Increase the number of certified and registered DBs </a:t>
            </a:r>
          </a:p>
          <a:p>
            <a:pPr lvl="1"/>
            <a:r>
              <a:rPr lang="en-US" dirty="0" smtClean="0">
                <a:latin typeface="Candara" pitchFamily="34" charset="0"/>
              </a:rPr>
              <a:t>Foster relationships between DB subcontractors and Primes</a:t>
            </a:r>
          </a:p>
          <a:p>
            <a:pPr lvl="1"/>
            <a:r>
              <a:rPr lang="en-US" dirty="0" smtClean="0">
                <a:latin typeface="Candara" pitchFamily="34" charset="0"/>
              </a:rPr>
              <a:t>Create networking opportunities for DB Firms</a:t>
            </a:r>
          </a:p>
        </p:txBody>
      </p:sp>
      <p:pic>
        <p:nvPicPr>
          <p:cNvPr id="3074" name="Picture 2" descr="http://www.thetylergroup.net/wp-content/themes/gateway/includes/timthumb.php?src=http://www.thetylergroup.net/wp-content/uploads/2012/09/bullseye.jpg&amp;h=135&amp;w=125&amp;z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5516" y="1600200"/>
            <a:ext cx="908403" cy="98107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5</a:t>
            </a:fld>
            <a:endParaRPr lang="en-US" dirty="0"/>
          </a:p>
        </p:txBody>
      </p:sp>
    </p:spTree>
    <p:extLst>
      <p:ext uri="{BB962C8B-B14F-4D97-AF65-F5344CB8AC3E}">
        <p14:creationId xmlns:p14="http://schemas.microsoft.com/office/powerpoint/2010/main" val="316883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620000" cy="838200"/>
          </a:xfrm>
        </p:spPr>
        <p:txBody>
          <a:bodyPr/>
          <a:lstStyle/>
          <a:p>
            <a:pPr algn="ctr"/>
            <a:r>
              <a:rPr lang="en-US" sz="3200" b="1" dirty="0" smtClean="0">
                <a:solidFill>
                  <a:srgbClr val="008000"/>
                </a:solidFill>
              </a:rPr>
              <a:t>Step 1- Becoming DB Certified</a:t>
            </a:r>
            <a:endParaRPr lang="en-US" sz="3200" dirty="0">
              <a:solidFill>
                <a:srgbClr val="002060"/>
              </a:solidFill>
            </a:endParaRPr>
          </a:p>
        </p:txBody>
      </p:sp>
      <p:sp>
        <p:nvSpPr>
          <p:cNvPr id="3" name="Content Placeholder 2"/>
          <p:cNvSpPr>
            <a:spLocks noGrp="1"/>
          </p:cNvSpPr>
          <p:nvPr>
            <p:ph idx="1"/>
          </p:nvPr>
        </p:nvSpPr>
        <p:spPr>
          <a:xfrm>
            <a:off x="152400" y="2895600"/>
            <a:ext cx="8153400" cy="2514600"/>
          </a:xfrm>
        </p:spPr>
        <p:txBody>
          <a:bodyPr>
            <a:normAutofit/>
          </a:bodyPr>
          <a:lstStyle/>
          <a:p>
            <a:pPr marL="114300" indent="0" algn="just">
              <a:buNone/>
            </a:pPr>
            <a:r>
              <a:rPr lang="en-US" sz="1600" dirty="0" smtClean="0"/>
              <a:t>Third Party Certifying Organizations</a:t>
            </a:r>
          </a:p>
          <a:p>
            <a:pPr marL="114300" indent="0" algn="just">
              <a:buNone/>
            </a:pPr>
            <a:endParaRPr lang="en-US" sz="1600" dirty="0" smtClean="0"/>
          </a:p>
          <a:p>
            <a:pPr lvl="1" algn="just"/>
            <a:r>
              <a:rPr lang="en-US" sz="1600" dirty="0" smtClean="0"/>
              <a:t>National Minority Supplier Development Council  </a:t>
            </a:r>
            <a:r>
              <a:rPr lang="en-US" sz="1600" dirty="0" smtClean="0">
                <a:hlinkClick r:id="rId2"/>
              </a:rPr>
              <a:t>http</a:t>
            </a:r>
            <a:r>
              <a:rPr lang="en-US" sz="1600" dirty="0">
                <a:hlinkClick r:id="rId2"/>
              </a:rPr>
              <a:t>://</a:t>
            </a:r>
            <a:r>
              <a:rPr lang="en-US" sz="1600" dirty="0" smtClean="0">
                <a:hlinkClick r:id="rId2"/>
              </a:rPr>
              <a:t>www.nmsdc.org</a:t>
            </a:r>
            <a:endParaRPr lang="en-US" sz="1600" dirty="0" smtClean="0"/>
          </a:p>
          <a:p>
            <a:pPr lvl="1" algn="just"/>
            <a:r>
              <a:rPr lang="en-US" sz="1600" dirty="0" smtClean="0"/>
              <a:t>Women’s Business Development Enterprise Council  </a:t>
            </a:r>
            <a:r>
              <a:rPr lang="en-US" sz="1600" dirty="0" smtClean="0">
                <a:hlinkClick r:id="rId3"/>
              </a:rPr>
              <a:t>http</a:t>
            </a:r>
            <a:r>
              <a:rPr lang="en-US" sz="1600" dirty="0">
                <a:hlinkClick r:id="rId3"/>
              </a:rPr>
              <a:t>://www.wbecouncil.org</a:t>
            </a:r>
            <a:r>
              <a:rPr lang="en-US" sz="1600" dirty="0" smtClean="0">
                <a:hlinkClick r:id="rId3"/>
              </a:rPr>
              <a:t>/</a:t>
            </a:r>
            <a:endParaRPr lang="en-US" sz="1600" dirty="0" smtClean="0"/>
          </a:p>
          <a:p>
            <a:pPr lvl="1" algn="just"/>
            <a:r>
              <a:rPr lang="en-US" sz="1600" dirty="0" smtClean="0"/>
              <a:t>The Small Business </a:t>
            </a:r>
            <a:r>
              <a:rPr lang="en-US" sz="1600" dirty="0"/>
              <a:t>Administration </a:t>
            </a:r>
            <a:r>
              <a:rPr lang="en-US" sz="1600" dirty="0">
                <a:hlinkClick r:id="rId4"/>
              </a:rPr>
              <a:t>http://</a:t>
            </a:r>
            <a:r>
              <a:rPr lang="en-US" sz="1600" dirty="0" smtClean="0">
                <a:hlinkClick r:id="rId4"/>
              </a:rPr>
              <a:t>www.sba.gov</a:t>
            </a:r>
            <a:endParaRPr lang="en-US" sz="1600" dirty="0" smtClean="0"/>
          </a:p>
          <a:p>
            <a:pPr lvl="1" algn="just"/>
            <a:r>
              <a:rPr lang="en-US" sz="1600" dirty="0" smtClean="0"/>
              <a:t>The United States Department of Veteran </a:t>
            </a:r>
            <a:r>
              <a:rPr lang="en-US" sz="1600" dirty="0"/>
              <a:t>Affairs </a:t>
            </a:r>
            <a:r>
              <a:rPr lang="en-US" sz="1600" dirty="0">
                <a:hlinkClick r:id="rId5"/>
              </a:rPr>
              <a:t>http://</a:t>
            </a:r>
            <a:r>
              <a:rPr lang="en-US" sz="1600" dirty="0" smtClean="0">
                <a:hlinkClick r:id="rId5"/>
              </a:rPr>
              <a:t>www.va.gov</a:t>
            </a:r>
            <a:endParaRPr lang="en-US" sz="1600" dirty="0"/>
          </a:p>
          <a:p>
            <a:pPr marL="114300" indent="0">
              <a:buNone/>
            </a:pPr>
            <a:endParaRPr lang="en-US" b="1" i="1" dirty="0" smtClean="0"/>
          </a:p>
        </p:txBody>
      </p:sp>
      <p:sp>
        <p:nvSpPr>
          <p:cNvPr id="4"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6</a:t>
            </a:fld>
            <a:endParaRPr lang="en-US" dirty="0"/>
          </a:p>
        </p:txBody>
      </p:sp>
    </p:spTree>
    <p:extLst>
      <p:ext uri="{BB962C8B-B14F-4D97-AF65-F5344CB8AC3E}">
        <p14:creationId xmlns:p14="http://schemas.microsoft.com/office/powerpoint/2010/main" val="399676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752600"/>
            <a:ext cx="6400800" cy="1143000"/>
          </a:xfrm>
        </p:spPr>
        <p:txBody>
          <a:bodyPr/>
          <a:lstStyle/>
          <a:p>
            <a:pPr algn="ctr"/>
            <a:r>
              <a:rPr lang="en-US" sz="3600" b="1" dirty="0" smtClean="0">
                <a:solidFill>
                  <a:srgbClr val="008000"/>
                </a:solidFill>
              </a:rPr>
              <a:t>Step 2 –PennDOT Partner</a:t>
            </a:r>
            <a:br>
              <a:rPr lang="en-US" sz="3600" b="1" dirty="0" smtClean="0">
                <a:solidFill>
                  <a:srgbClr val="008000"/>
                </a:solidFill>
              </a:rPr>
            </a:br>
            <a:r>
              <a:rPr lang="en-US" sz="3200" b="1" i="1" dirty="0" smtClean="0">
                <a:solidFill>
                  <a:srgbClr val="008000"/>
                </a:solidFill>
              </a:rPr>
              <a:t>ECMS Training</a:t>
            </a:r>
            <a:endParaRPr lang="en-US" sz="3200" b="1" i="1" dirty="0">
              <a:solidFill>
                <a:srgbClr val="008000"/>
              </a:solidFill>
            </a:endParaRPr>
          </a:p>
        </p:txBody>
      </p:sp>
      <p:pic>
        <p:nvPicPr>
          <p:cNvPr id="9" name="Content Placeholder 8"/>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09600" y="2785823"/>
            <a:ext cx="2600981" cy="2600981"/>
          </a:xfrm>
        </p:spPr>
      </p:pic>
      <p:sp>
        <p:nvSpPr>
          <p:cNvPr id="10" name="TextBox 9"/>
          <p:cNvSpPr txBox="1"/>
          <p:nvPr/>
        </p:nvSpPr>
        <p:spPr>
          <a:xfrm>
            <a:off x="3505200" y="3048000"/>
            <a:ext cx="4514851" cy="2308324"/>
          </a:xfrm>
          <a:prstGeom prst="rect">
            <a:avLst/>
          </a:prstGeom>
          <a:noFill/>
        </p:spPr>
        <p:txBody>
          <a:bodyPr wrap="square" rtlCol="0">
            <a:spAutoFit/>
          </a:bodyPr>
          <a:lstStyle/>
          <a:p>
            <a:r>
              <a:rPr lang="en-US" dirty="0" smtClean="0"/>
              <a:t>Once your DB Certified, we will work with you on becoming BP Registered with PennDOT</a:t>
            </a:r>
          </a:p>
          <a:p>
            <a:endParaRPr lang="en-US" dirty="0" smtClean="0"/>
          </a:p>
          <a:p>
            <a:pPr marL="285750" indent="-285750">
              <a:buFont typeface="Wingdings" pitchFamily="2" charset="2"/>
              <a:buChar char="q"/>
            </a:pPr>
            <a:r>
              <a:rPr lang="en-US" dirty="0" smtClean="0"/>
              <a:t>Business Partner Registration</a:t>
            </a:r>
          </a:p>
          <a:p>
            <a:pPr marL="285750" indent="-285750">
              <a:buFont typeface="Wingdings" pitchFamily="2" charset="2"/>
              <a:buChar char="q"/>
            </a:pPr>
            <a:r>
              <a:rPr lang="en-US" dirty="0" smtClean="0"/>
              <a:t>Contractor Pre-Qualification and Consultant Qualification Packages</a:t>
            </a:r>
          </a:p>
          <a:p>
            <a:endParaRPr lang="en-US" dirty="0" smtClean="0"/>
          </a:p>
          <a:p>
            <a:endParaRPr lang="en-US" dirty="0">
              <a:solidFill>
                <a:srgbClr val="0070C0"/>
              </a:solidFill>
            </a:endParaRPr>
          </a:p>
        </p:txBody>
      </p:sp>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7</a:t>
            </a:fld>
            <a:endParaRPr lang="en-US" dirty="0"/>
          </a:p>
        </p:txBody>
      </p:sp>
    </p:spTree>
    <p:extLst>
      <p:ext uri="{BB962C8B-B14F-4D97-AF65-F5344CB8AC3E}">
        <p14:creationId xmlns:p14="http://schemas.microsoft.com/office/powerpoint/2010/main" val="1816501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315200" cy="1143000"/>
          </a:xfrm>
        </p:spPr>
        <p:txBody>
          <a:bodyPr/>
          <a:lstStyle/>
          <a:p>
            <a:pPr algn="ctr"/>
            <a:r>
              <a:rPr lang="en-US" sz="3600" b="1" dirty="0" smtClean="0">
                <a:solidFill>
                  <a:srgbClr val="008000"/>
                </a:solidFill>
              </a:rPr>
              <a:t>Networking &amp; Technical Support</a:t>
            </a:r>
            <a:endParaRPr lang="en-US" sz="3600" b="1" dirty="0">
              <a:solidFill>
                <a:srgbClr val="008000"/>
              </a:solidFill>
            </a:endParaRPr>
          </a:p>
        </p:txBody>
      </p:sp>
      <p:sp>
        <p:nvSpPr>
          <p:cNvPr id="4" name="Content Placeholder 3"/>
          <p:cNvSpPr>
            <a:spLocks noGrp="1"/>
          </p:cNvSpPr>
          <p:nvPr>
            <p:ph sz="half" idx="2"/>
          </p:nvPr>
        </p:nvSpPr>
        <p:spPr>
          <a:xfrm>
            <a:off x="762000" y="2286000"/>
            <a:ext cx="7010400" cy="3276600"/>
          </a:xfrm>
        </p:spPr>
        <p:txBody>
          <a:bodyPr>
            <a:normAutofit/>
          </a:bodyPr>
          <a:lstStyle/>
          <a:p>
            <a:pPr marL="411480" lvl="1" indent="0">
              <a:buNone/>
            </a:pPr>
            <a:endParaRPr lang="en-US" dirty="0" smtClean="0"/>
          </a:p>
          <a:p>
            <a:pPr marL="114300" indent="0">
              <a:buNone/>
            </a:pPr>
            <a:endParaRPr lang="en-US" dirty="0" smtClean="0"/>
          </a:p>
        </p:txBody>
      </p:sp>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8</a:t>
            </a:fld>
            <a:endParaRPr lang="en-US" dirty="0"/>
          </a:p>
        </p:txBody>
      </p:sp>
      <p:sp>
        <p:nvSpPr>
          <p:cNvPr id="3" name="TextBox 2"/>
          <p:cNvSpPr txBox="1"/>
          <p:nvPr/>
        </p:nvSpPr>
        <p:spPr>
          <a:xfrm>
            <a:off x="381000" y="2895600"/>
            <a:ext cx="7696200" cy="3693319"/>
          </a:xfrm>
          <a:prstGeom prst="rect">
            <a:avLst/>
          </a:prstGeom>
          <a:noFill/>
        </p:spPr>
        <p:txBody>
          <a:bodyPr wrap="square" rtlCol="0">
            <a:spAutoFit/>
          </a:bodyPr>
          <a:lstStyle/>
          <a:p>
            <a:endParaRPr lang="en-US" dirty="0"/>
          </a:p>
          <a:p>
            <a:pPr marL="285750" indent="-285750">
              <a:buFont typeface="Wingdings" pitchFamily="2" charset="2"/>
              <a:buChar char="ü"/>
            </a:pPr>
            <a:r>
              <a:rPr lang="en-US" dirty="0" smtClean="0"/>
              <a:t>DBSSC Maintains a database of firms throughout the state that can be used to connect firms ( primes, subs and consultants) with other firms that are looking for DB participation</a:t>
            </a:r>
          </a:p>
          <a:p>
            <a:pPr marL="285750" indent="-285750">
              <a:buFont typeface="Wingdings" pitchFamily="2" charset="2"/>
              <a:buChar char="ü"/>
            </a:pPr>
            <a:endParaRPr lang="en-US" dirty="0" smtClean="0"/>
          </a:p>
          <a:p>
            <a:pPr marL="285750" indent="-285750">
              <a:buFont typeface="Wingdings" pitchFamily="2" charset="2"/>
              <a:buChar char="ü"/>
            </a:pPr>
            <a:r>
              <a:rPr lang="en-US" dirty="0" smtClean="0"/>
              <a:t>Supportive Services Business Development Conference </a:t>
            </a:r>
          </a:p>
          <a:p>
            <a:pPr marL="742950" lvl="1" indent="-285750">
              <a:buFont typeface="Wingdings" pitchFamily="2" charset="2"/>
              <a:buChar char="q"/>
            </a:pPr>
            <a:r>
              <a:rPr lang="en-US" dirty="0" smtClean="0"/>
              <a:t>Workshops</a:t>
            </a:r>
          </a:p>
          <a:p>
            <a:pPr marL="742950" lvl="1" indent="-285750">
              <a:buFont typeface="Wingdings" pitchFamily="2" charset="2"/>
              <a:buChar char="q"/>
            </a:pPr>
            <a:r>
              <a:rPr lang="en-US" dirty="0" smtClean="0"/>
              <a:t>Guest Speakers</a:t>
            </a:r>
          </a:p>
          <a:p>
            <a:pPr marL="742950" lvl="1" indent="-285750">
              <a:buFont typeface="Wingdings" pitchFamily="2" charset="2"/>
              <a:buChar char="q"/>
            </a:pPr>
            <a:r>
              <a:rPr lang="en-US" dirty="0" smtClean="0"/>
              <a:t>Business Coaching</a:t>
            </a:r>
          </a:p>
          <a:p>
            <a:pPr marL="742950" lvl="1" indent="-285750">
              <a:buFont typeface="Wingdings" pitchFamily="2" charset="2"/>
              <a:buChar char="q"/>
            </a:pPr>
            <a:r>
              <a:rPr lang="en-US" dirty="0" smtClean="0"/>
              <a:t>One on One meetings with Primes </a:t>
            </a:r>
            <a:r>
              <a:rPr lang="en-US" sz="1400" dirty="0" smtClean="0"/>
              <a:t>(Transportation agencies are welcome)</a:t>
            </a:r>
          </a:p>
          <a:p>
            <a:pPr marL="285750" indent="-285750">
              <a:buFont typeface="Wingdings" pitchFamily="2" charset="2"/>
              <a:buChar char="q"/>
            </a:pPr>
            <a:endParaRPr lang="en-US" dirty="0" smtClean="0"/>
          </a:p>
          <a:p>
            <a:pPr marL="285750" indent="-285750">
              <a:buFont typeface="Wingdings" pitchFamily="2" charset="2"/>
              <a:buChar char="ü"/>
            </a:pPr>
            <a:endParaRPr lang="en-US" dirty="0" smtClean="0"/>
          </a:p>
          <a:p>
            <a:endParaRPr lang="en-US" dirty="0"/>
          </a:p>
        </p:txBody>
      </p:sp>
    </p:spTree>
    <p:extLst>
      <p:ext uri="{BB962C8B-B14F-4D97-AF65-F5344CB8AC3E}">
        <p14:creationId xmlns:p14="http://schemas.microsoft.com/office/powerpoint/2010/main" val="1665643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0"/>
            <a:ext cx="7620000" cy="609600"/>
          </a:xfrm>
        </p:spPr>
        <p:txBody>
          <a:bodyPr>
            <a:normAutofit/>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p:txBody>
      </p:sp>
      <p:sp>
        <p:nvSpPr>
          <p:cNvPr id="6" name="Slide Number Placeholder 3"/>
          <p:cNvSpPr txBox="1">
            <a:spLocks/>
          </p:cNvSpPr>
          <p:nvPr/>
        </p:nvSpPr>
        <p:spPr>
          <a:xfrm>
            <a:off x="7848600" y="6270625"/>
            <a:ext cx="65563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0CBB34-E107-4A4F-801B-2618BD019144}" type="slidenum">
              <a:rPr lang="en-US" smtClean="0"/>
              <a:pPr>
                <a:defRPr/>
              </a:pPr>
              <a:t>9</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209800"/>
            <a:ext cx="2971800" cy="2667000"/>
          </a:xfrm>
          <a:prstGeom prst="rect">
            <a:avLst/>
          </a:prstGeom>
        </p:spPr>
      </p:pic>
      <p:sp>
        <p:nvSpPr>
          <p:cNvPr id="9" name="TextBox 8"/>
          <p:cNvSpPr txBox="1"/>
          <p:nvPr/>
        </p:nvSpPr>
        <p:spPr>
          <a:xfrm>
            <a:off x="4038600" y="2674620"/>
            <a:ext cx="3657600" cy="1569660"/>
          </a:xfrm>
          <a:prstGeom prst="rect">
            <a:avLst/>
          </a:prstGeom>
          <a:noFill/>
        </p:spPr>
        <p:txBody>
          <a:bodyPr wrap="square" rtlCol="0">
            <a:spAutoFit/>
          </a:bodyPr>
          <a:lstStyle/>
          <a:p>
            <a:pPr marL="342900" indent="-342900">
              <a:buFont typeface="Arial" pitchFamily="34" charset="0"/>
              <a:buChar char="•"/>
            </a:pPr>
            <a:r>
              <a:rPr lang="en-US" sz="3200" dirty="0" smtClean="0"/>
              <a:t>Reporting </a:t>
            </a:r>
          </a:p>
          <a:p>
            <a:pPr marL="342900" indent="-342900">
              <a:buFont typeface="Arial" pitchFamily="34" charset="0"/>
              <a:buChar char="•"/>
            </a:pPr>
            <a:r>
              <a:rPr lang="en-US" sz="3200" dirty="0" smtClean="0"/>
              <a:t>Communication</a:t>
            </a:r>
          </a:p>
          <a:p>
            <a:pPr marL="342900" indent="-342900">
              <a:buFont typeface="Arial" pitchFamily="34" charset="0"/>
              <a:buChar char="•"/>
            </a:pPr>
            <a:r>
              <a:rPr lang="en-US" sz="3200" dirty="0" smtClean="0"/>
              <a:t>Partnership</a:t>
            </a:r>
            <a:endParaRPr lang="en-US" sz="3200" dirty="0"/>
          </a:p>
        </p:txBody>
      </p:sp>
    </p:spTree>
    <p:extLst>
      <p:ext uri="{BB962C8B-B14F-4D97-AF65-F5344CB8AC3E}">
        <p14:creationId xmlns:p14="http://schemas.microsoft.com/office/powerpoint/2010/main" val="12899736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34234</TotalTime>
  <Words>833</Words>
  <Application>Microsoft Office PowerPoint</Application>
  <PresentationFormat>On-screen Show (4:3)</PresentationFormat>
  <Paragraphs>151</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 PPTA Winter Conference Hershey, PA  January 13-15, 2016</vt:lpstr>
      <vt:lpstr>Diverse Business Supportive Center </vt:lpstr>
      <vt:lpstr>          Presentation Overview </vt:lpstr>
      <vt:lpstr>Who is a Diverse Business?</vt:lpstr>
      <vt:lpstr>Project Goals</vt:lpstr>
      <vt:lpstr>Step 1- Becoming DB Certified</vt:lpstr>
      <vt:lpstr>Step 2 –PennDOT Partner ECMS Training</vt:lpstr>
      <vt:lpstr>Networking &amp; Technical Support</vt:lpstr>
      <vt:lpstr>PowerPoint Presentation</vt:lpstr>
      <vt:lpstr>Reporting </vt:lpstr>
      <vt:lpstr>PowerPoint Presentation</vt:lpstr>
      <vt:lpstr>PowerPoint Presentation</vt:lpstr>
      <vt:lpstr>PowerPoint Presentation</vt:lpstr>
      <vt:lpstr>Thank You</vt:lpstr>
    </vt:vector>
  </TitlesOfParts>
  <Company>Cheyney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Reginald Whiteside</dc:creator>
  <cp:lastModifiedBy>LocalUser</cp:lastModifiedBy>
  <cp:revision>157</cp:revision>
  <cp:lastPrinted>2014-11-13T14:11:12Z</cp:lastPrinted>
  <dcterms:created xsi:type="dcterms:W3CDTF">2013-10-25T20:10:29Z</dcterms:created>
  <dcterms:modified xsi:type="dcterms:W3CDTF">2016-01-18T14:26:49Z</dcterms:modified>
</cp:coreProperties>
</file>