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7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4" r:id="rId9"/>
    <p:sldId id="273" r:id="rId10"/>
    <p:sldId id="265" r:id="rId11"/>
    <p:sldId id="267" r:id="rId12"/>
    <p:sldId id="270" r:id="rId13"/>
    <p:sldId id="271" r:id="rId14"/>
    <p:sldId id="269" r:id="rId15"/>
    <p:sldId id="268" r:id="rId16"/>
    <p:sldId id="272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 Nagy" initials="JN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-78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0379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4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8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4162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68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58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4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31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1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8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4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1138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1309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4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8962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8659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6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ED3EE-B16D-4D50-AC57-7EB8BE37E69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1B83-3844-4847-AD73-7B3F92D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18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98" r:id="rId1"/>
    <p:sldLayoutId id="2147484699" r:id="rId2"/>
    <p:sldLayoutId id="2147484700" r:id="rId3"/>
    <p:sldLayoutId id="2147484701" r:id="rId4"/>
    <p:sldLayoutId id="2147484702" r:id="rId5"/>
    <p:sldLayoutId id="2147484703" r:id="rId6"/>
    <p:sldLayoutId id="2147484704" r:id="rId7"/>
    <p:sldLayoutId id="2147484705" r:id="rId8"/>
    <p:sldLayoutId id="2147484706" r:id="rId9"/>
    <p:sldLayoutId id="2147484707" r:id="rId10"/>
    <p:sldLayoutId id="2147484708" r:id="rId11"/>
    <p:sldLayoutId id="2147484709" r:id="rId12"/>
    <p:sldLayoutId id="2147484710" r:id="rId13"/>
    <p:sldLayoutId id="2147484711" r:id="rId14"/>
    <p:sldLayoutId id="2147484712" r:id="rId15"/>
    <p:sldLayoutId id="2147484713" r:id="rId16"/>
    <p:sldLayoutId id="214748471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summers@summersnagy.com" TargetMode="External"/><Relationship Id="rId2" Type="http://schemas.openxmlformats.org/officeDocument/2006/relationships/hyperlink" Target="mailto:jnagy@summersnagy.co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Transit:  Not just carrying passengers. . . .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448800" y="4488873"/>
            <a:ext cx="2547584" cy="2190268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2564187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Sites?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784601"/>
            <a:ext cx="8531591" cy="4643908"/>
          </a:xfrm>
        </p:spPr>
        <p:txBody>
          <a:bodyPr>
            <a:noAutofit/>
          </a:bodyPr>
          <a:lstStyle/>
          <a:p>
            <a:r>
              <a:rPr lang="en-US" sz="1800" dirty="0" smtClean="0"/>
              <a:t>What about construction sites?  What if a contractor is injured on a site you control but that contractor works for a third party?  </a:t>
            </a:r>
            <a:endParaRPr lang="en-US" sz="1800" dirty="0"/>
          </a:p>
          <a:p>
            <a:r>
              <a:rPr lang="en-US" sz="1800" dirty="0" smtClean="0"/>
              <a:t>Does OSHA apply to your professional consultants such as engineers and/or architects?</a:t>
            </a:r>
          </a:p>
          <a:p>
            <a:endParaRPr lang="en-US" sz="1800" dirty="0"/>
          </a:p>
          <a:p>
            <a:r>
              <a:rPr lang="en-US" sz="1800" dirty="0" smtClean="0"/>
              <a:t>You must control your site reasonably.  </a:t>
            </a:r>
            <a:r>
              <a:rPr lang="en-US" sz="1800" u="sng" dirty="0" err="1" smtClean="0"/>
              <a:t>LaChance</a:t>
            </a:r>
            <a:r>
              <a:rPr lang="en-US" sz="1800" u="sng" dirty="0" smtClean="0"/>
              <a:t> v. Michael Baker</a:t>
            </a:r>
          </a:p>
          <a:p>
            <a:endParaRPr lang="en-US" sz="1800" u="sng" dirty="0"/>
          </a:p>
          <a:p>
            <a:r>
              <a:rPr lang="en-US" sz="1800" u="sng" dirty="0" smtClean="0"/>
              <a:t>Your contract with your 3</a:t>
            </a:r>
            <a:r>
              <a:rPr lang="en-US" sz="1800" u="sng" baseline="30000" dirty="0" smtClean="0"/>
              <a:t>rd</a:t>
            </a:r>
            <a:r>
              <a:rPr lang="en-US" sz="1800" u="sng" dirty="0" smtClean="0"/>
              <a:t> parties controls many factors in this issue.  Please review your contract!</a:t>
            </a:r>
          </a:p>
          <a:p>
            <a:endParaRPr lang="en-US" sz="1800" u="sng" dirty="0"/>
          </a:p>
          <a:p>
            <a:r>
              <a:rPr lang="en-US" sz="1800" u="sng" dirty="0" smtClean="0"/>
              <a:t>You must ensure your contractors comply with the safety requirements within the language of your contract, but you need not guarantee their safety.</a:t>
            </a:r>
            <a:endParaRPr lang="en-US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271821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Switching Gears - ADA Reasonable Accommodation: 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238427" cy="34163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March 2015 Regulations were created mandating reasonable accommodation in transportation</a:t>
            </a:r>
          </a:p>
          <a:p>
            <a:r>
              <a:rPr lang="en-US" dirty="0" smtClean="0"/>
              <a:t>How far must you go to modify </a:t>
            </a:r>
            <a:r>
              <a:rPr lang="en-US" u="sng" dirty="0" smtClean="0"/>
              <a:t>existing</a:t>
            </a:r>
            <a:r>
              <a:rPr lang="en-US" dirty="0" smtClean="0"/>
              <a:t> policies?</a:t>
            </a:r>
          </a:p>
          <a:p>
            <a:r>
              <a:rPr lang="en-US" dirty="0" smtClean="0"/>
              <a:t>Are there exceptions?</a:t>
            </a:r>
          </a:p>
          <a:p>
            <a:pPr lvl="1"/>
            <a:r>
              <a:rPr lang="en-US" dirty="0" smtClean="0"/>
              <a:t>Direct threat</a:t>
            </a:r>
          </a:p>
          <a:p>
            <a:pPr lvl="1"/>
            <a:r>
              <a:rPr lang="en-US" dirty="0" smtClean="0"/>
              <a:t>Fundamental alteration of service</a:t>
            </a:r>
          </a:p>
          <a:p>
            <a:pPr lvl="1"/>
            <a:r>
              <a:rPr lang="en-US" dirty="0" smtClean="0"/>
              <a:t>Would not actually be necessary in order to access the entity’s service</a:t>
            </a:r>
          </a:p>
          <a:p>
            <a:pPr lvl="1"/>
            <a:r>
              <a:rPr lang="en-US" dirty="0" smtClean="0"/>
              <a:t>Undue financial burden (when you obtain federal assistance)</a:t>
            </a:r>
          </a:p>
          <a:p>
            <a:pPr lvl="1"/>
            <a:endParaRPr lang="en-US" dirty="0"/>
          </a:p>
          <a:p>
            <a:pPr marL="233363" lvl="1" indent="-233363"/>
            <a:r>
              <a:rPr lang="en-US" sz="2500" dirty="0" smtClean="0"/>
              <a:t>Failure to have a policy/process may lead to enforcement </a:t>
            </a:r>
            <a:endParaRPr lang="en-US" sz="2500" dirty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2187594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155300" cy="3416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Must you switch from curb-to-curb to door-to-door?</a:t>
            </a:r>
          </a:p>
          <a:p>
            <a:r>
              <a:rPr lang="en-US" dirty="0" smtClean="0"/>
              <a:t>What type of policies may be impacted?</a:t>
            </a:r>
          </a:p>
          <a:p>
            <a:pPr lvl="1"/>
            <a:r>
              <a:rPr lang="en-US" dirty="0" smtClean="0"/>
              <a:t>“no backing policy”</a:t>
            </a:r>
          </a:p>
          <a:p>
            <a:pPr lvl="1"/>
            <a:r>
              <a:rPr lang="en-US" dirty="0" smtClean="0"/>
              <a:t>No use of steps?</a:t>
            </a:r>
          </a:p>
          <a:p>
            <a:pPr lvl="1"/>
            <a:r>
              <a:rPr lang="en-US" dirty="0" smtClean="0"/>
              <a:t>Snow Shoveling?</a:t>
            </a:r>
          </a:p>
          <a:p>
            <a:pPr lvl="1"/>
            <a:r>
              <a:rPr lang="en-US" dirty="0" smtClean="0"/>
              <a:t>No eating or drinking policies?</a:t>
            </a:r>
          </a:p>
          <a:p>
            <a:pPr lvl="1"/>
            <a:r>
              <a:rPr lang="en-US" dirty="0" smtClean="0"/>
              <a:t>Location of bus stops</a:t>
            </a:r>
          </a:p>
          <a:p>
            <a:pPr lvl="1"/>
            <a:r>
              <a:rPr lang="en-US" dirty="0" smtClean="0"/>
              <a:t>No flag stops are used</a:t>
            </a:r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261303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How is a reasonable accommodation implemented?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097088"/>
            <a:ext cx="8418536" cy="3922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should have a process</a:t>
            </a:r>
          </a:p>
          <a:p>
            <a:r>
              <a:rPr lang="en-US" dirty="0" smtClean="0"/>
              <a:t>The process must provide an accessible means of requesting an accommodation (long term and short term issues)</a:t>
            </a:r>
          </a:p>
          <a:p>
            <a:r>
              <a:rPr lang="en-US" dirty="0" smtClean="0"/>
              <a:t>The process must provide for situations where an advance request and determination is not feasible (i.e., driver may need to move from a designated stop)</a:t>
            </a:r>
          </a:p>
          <a:p>
            <a:r>
              <a:rPr lang="en-US" dirty="0" smtClean="0"/>
              <a:t>The policy/process must include the 3 grounds for refusing a request for a reasonable accommodation</a:t>
            </a:r>
          </a:p>
          <a:p>
            <a:r>
              <a:rPr lang="en-US" dirty="0" smtClean="0"/>
              <a:t>A complaint process must be in place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488389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 Reasonable Accommodation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072172" cy="34163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you have a policy?</a:t>
            </a:r>
          </a:p>
          <a:p>
            <a:r>
              <a:rPr lang="en-US" dirty="0" smtClean="0"/>
              <a:t>Do you have job descriptions?</a:t>
            </a:r>
          </a:p>
          <a:p>
            <a:r>
              <a:rPr lang="en-US" dirty="0" smtClean="0"/>
              <a:t>Business Necessity – How do you prove a defense to refusing to accommodate?</a:t>
            </a:r>
          </a:p>
          <a:p>
            <a:r>
              <a:rPr lang="en-US" dirty="0" smtClean="0"/>
              <a:t>Essential Functions of a Position must be defined</a:t>
            </a:r>
            <a:endParaRPr lang="en-US" dirty="0"/>
          </a:p>
          <a:p>
            <a:r>
              <a:rPr lang="en-US" dirty="0" smtClean="0"/>
              <a:t>Who implements this policy?</a:t>
            </a:r>
          </a:p>
          <a:p>
            <a:r>
              <a:rPr lang="en-US" dirty="0" smtClean="0"/>
              <a:t>Is there an appeals process?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3658720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to Know;  Who has rights and how do you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335409" cy="34163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your 30 days</a:t>
            </a:r>
          </a:p>
          <a:p>
            <a:r>
              <a:rPr lang="en-US" dirty="0" smtClean="0"/>
              <a:t>If a request is made regarding an employee’s information – do they have a right to object?</a:t>
            </a:r>
          </a:p>
          <a:p>
            <a:r>
              <a:rPr lang="en-US" dirty="0" smtClean="0"/>
              <a:t>How about information on passengers?</a:t>
            </a:r>
          </a:p>
          <a:p>
            <a:r>
              <a:rPr lang="en-US" dirty="0" smtClean="0"/>
              <a:t>What about bidding information?</a:t>
            </a:r>
          </a:p>
          <a:p>
            <a:r>
              <a:rPr lang="en-US" dirty="0" smtClean="0"/>
              <a:t>Is it a public document?</a:t>
            </a:r>
          </a:p>
          <a:p>
            <a:r>
              <a:rPr lang="en-US" dirty="0" smtClean="0"/>
              <a:t>Does the document meet an exception?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3088248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accident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252281" cy="34163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Remember – videos are likely public documents.  Make sure you have a policy in place if your vehicles over-ride videos.</a:t>
            </a:r>
          </a:p>
          <a:p>
            <a:r>
              <a:rPr lang="en-US" dirty="0" smtClean="0"/>
              <a:t>Provide videos of incidents to adjusters so they may be protected.</a:t>
            </a:r>
          </a:p>
          <a:p>
            <a:r>
              <a:rPr lang="en-US" dirty="0" smtClean="0"/>
              <a:t>Remember, you are obtaining accident investigation materials for many reasons- including, discipline, non-criminal investigation and risk management objectives.  Note those exceptions when you receive a request.</a:t>
            </a:r>
          </a:p>
          <a:p>
            <a:r>
              <a:rPr lang="en-US" dirty="0" smtClean="0"/>
              <a:t>Does a public safety exception apply to any of the documents that someone requests?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3065234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Jill E. Nagy Esquire</a:t>
            </a:r>
          </a:p>
          <a:p>
            <a:r>
              <a:rPr lang="en-US" dirty="0" smtClean="0"/>
              <a:t>200 Spring Ridge Drive, Suite 202</a:t>
            </a:r>
          </a:p>
          <a:p>
            <a:pPr marL="0" indent="0">
              <a:buNone/>
            </a:pPr>
            <a:r>
              <a:rPr lang="en-US" dirty="0" smtClean="0"/>
              <a:t>   Wyomissing, PA 19610</a:t>
            </a:r>
          </a:p>
          <a:p>
            <a:r>
              <a:rPr lang="en-US" dirty="0" smtClean="0"/>
              <a:t>(610) 939-9866</a:t>
            </a:r>
          </a:p>
          <a:p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jnagy@summersnagy.com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876888" cy="3581401"/>
          </a:xfrm>
        </p:spPr>
        <p:txBody>
          <a:bodyPr/>
          <a:lstStyle/>
          <a:p>
            <a:r>
              <a:rPr lang="en-US" dirty="0" smtClean="0"/>
              <a:t>Sean E. Summers, Esquire</a:t>
            </a:r>
          </a:p>
          <a:p>
            <a:r>
              <a:rPr lang="en-US" dirty="0" smtClean="0"/>
              <a:t>35 South Duke Street</a:t>
            </a:r>
          </a:p>
          <a:p>
            <a:pPr marL="0" indent="0">
              <a:buNone/>
            </a:pPr>
            <a:r>
              <a:rPr lang="en-US" dirty="0" smtClean="0"/>
              <a:t>   York, PA 17401</a:t>
            </a:r>
          </a:p>
          <a:p>
            <a:r>
              <a:rPr lang="en-US" dirty="0" smtClean="0"/>
              <a:t>(717) 812-8100</a:t>
            </a:r>
          </a:p>
          <a:p>
            <a:r>
              <a:rPr lang="en-US" dirty="0" smtClean="0"/>
              <a:t>E-mail: </a:t>
            </a:r>
            <a:r>
              <a:rPr lang="en-US" dirty="0" smtClean="0">
                <a:hlinkClick r:id="rId3"/>
              </a:rPr>
              <a:t>ssummers@summersnagy.com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947564" y="5153892"/>
            <a:ext cx="2048820" cy="1566814"/>
            <a:chOff x="9686546" y="4806727"/>
            <a:chExt cx="2309838" cy="187241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255954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Liability- Emergency Plan?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789471"/>
            <a:ext cx="8384830" cy="47784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Is there liability for your agency for not having an emergency plan?</a:t>
            </a:r>
          </a:p>
          <a:p>
            <a:r>
              <a:rPr lang="en-US" dirty="0" smtClean="0"/>
              <a:t>What types of emergency plans are necessary?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 smtClean="0"/>
              <a:t> 	- </a:t>
            </a:r>
            <a:r>
              <a:rPr lang="en-US" sz="2100" dirty="0" smtClean="0"/>
              <a:t>Accident?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100" dirty="0"/>
              <a:t>	</a:t>
            </a:r>
            <a:r>
              <a:rPr lang="en-US" sz="2100" dirty="0" smtClean="0"/>
              <a:t>- Homeland Security?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100" dirty="0"/>
              <a:t>	</a:t>
            </a:r>
            <a:r>
              <a:rPr lang="en-US" sz="2100" dirty="0" smtClean="0"/>
              <a:t>- Environmental Disaster?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sz="2100" dirty="0" smtClean="0"/>
              <a:t>Fire?	</a:t>
            </a:r>
            <a:endParaRPr lang="en-US" sz="2100" dirty="0"/>
          </a:p>
          <a:p>
            <a:r>
              <a:rPr lang="en-US" dirty="0" smtClean="0"/>
              <a:t>Key Components for a Plan: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Contingencies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15839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Dispatchers- How critical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262000" cy="34163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critical are dispatchers?</a:t>
            </a:r>
          </a:p>
          <a:p>
            <a:r>
              <a:rPr lang="en-US" dirty="0" smtClean="0"/>
              <a:t>Do you provide training?</a:t>
            </a:r>
          </a:p>
          <a:p>
            <a:r>
              <a:rPr lang="en-US" dirty="0" smtClean="0"/>
              <a:t>How do they know how to react to an emergency?</a:t>
            </a:r>
          </a:p>
          <a:p>
            <a:pPr lvl="1"/>
            <a:r>
              <a:rPr lang="en-US" dirty="0" smtClean="0"/>
              <a:t>Irate passengers</a:t>
            </a:r>
          </a:p>
          <a:p>
            <a:pPr lvl="1"/>
            <a:r>
              <a:rPr lang="en-US" dirty="0" smtClean="0"/>
              <a:t>Movement of persons in the face of a disaster</a:t>
            </a:r>
          </a:p>
          <a:p>
            <a:pPr lvl="1"/>
            <a:r>
              <a:rPr lang="en-US" dirty="0" smtClean="0"/>
              <a:t>Promotion of safety</a:t>
            </a:r>
            <a:endParaRPr lang="en-US" dirty="0"/>
          </a:p>
          <a:p>
            <a:pPr lvl="1"/>
            <a:r>
              <a:rPr lang="en-US" dirty="0" smtClean="0"/>
              <a:t>Have you defined their responsibility?  Is a good driver automatically a good dispatcher?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111061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 GENERALLY AND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357535" cy="34163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analysis of an emergency situation always comes back to management and they perform</a:t>
            </a:r>
          </a:p>
          <a:p>
            <a:r>
              <a:rPr lang="en-US" dirty="0" smtClean="0"/>
              <a:t>The link between  maintenance, operations, executive staff and dispatchers sets the tone for reaction to an emergency</a:t>
            </a:r>
          </a:p>
          <a:p>
            <a:endParaRPr lang="en-US" dirty="0"/>
          </a:p>
          <a:p>
            <a:r>
              <a:rPr lang="en-US" dirty="0" smtClean="0"/>
              <a:t>Hypotheticals:</a:t>
            </a:r>
          </a:p>
          <a:p>
            <a:pPr lvl="1"/>
            <a:r>
              <a:rPr lang="en-US" dirty="0" smtClean="0"/>
              <a:t>Passenger with a weapon?</a:t>
            </a:r>
          </a:p>
          <a:p>
            <a:pPr lvl="1"/>
            <a:r>
              <a:rPr lang="en-US" dirty="0" smtClean="0"/>
              <a:t>A bus fire?</a:t>
            </a:r>
          </a:p>
          <a:p>
            <a:pPr lvl="1"/>
            <a:r>
              <a:rPr lang="en-US" dirty="0" smtClean="0"/>
              <a:t>An accident?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78526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Think about in forming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1910775"/>
            <a:ext cx="8248352" cy="34163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Communication 24/7 – establish an after hours procedure</a:t>
            </a:r>
          </a:p>
          <a:p>
            <a:r>
              <a:rPr lang="en-US" dirty="0" smtClean="0"/>
              <a:t>Contact with your insurance company</a:t>
            </a:r>
          </a:p>
          <a:p>
            <a:r>
              <a:rPr lang="en-US" dirty="0" smtClean="0"/>
              <a:t>Investigators that may be necessary for testimony should be retained by defense counsel as soon as possible to maintain attorney/client privilege</a:t>
            </a:r>
          </a:p>
          <a:p>
            <a:r>
              <a:rPr lang="en-US" dirty="0" smtClean="0"/>
              <a:t>Protocol should be available on vehicles and several places at your agency for access by varying staff levels</a:t>
            </a:r>
          </a:p>
          <a:p>
            <a:pPr lvl="1"/>
            <a:r>
              <a:rPr lang="en-US" dirty="0" smtClean="0"/>
              <a:t>Ex: Secure the scene, call dispatch, call chain, check status of injuries; preparation for transport of other passengers; drug and alcohol testing</a:t>
            </a:r>
            <a:endParaRPr lang="en-US" dirty="0"/>
          </a:p>
          <a:p>
            <a:pPr lvl="1"/>
            <a:r>
              <a:rPr lang="en-US" dirty="0" smtClean="0"/>
              <a:t>In the case of a catastrophic loss a general incident report may not be the first step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162056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Security/Terrorism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357535" cy="3416300"/>
          </a:xfrm>
        </p:spPr>
        <p:txBody>
          <a:bodyPr/>
          <a:lstStyle/>
          <a:p>
            <a:r>
              <a:rPr lang="en-US" dirty="0" smtClean="0"/>
              <a:t>No federal requirements or plan for addressing transit security</a:t>
            </a:r>
          </a:p>
          <a:p>
            <a:r>
              <a:rPr lang="en-US" dirty="0" smtClean="0"/>
              <a:t>How can you plan for terrorism or violence on your buses and in your community</a:t>
            </a:r>
          </a:p>
          <a:p>
            <a:r>
              <a:rPr lang="en-US" dirty="0" smtClean="0"/>
              <a:t>What is transit’s role in the greater community?</a:t>
            </a:r>
          </a:p>
          <a:p>
            <a:r>
              <a:rPr lang="en-US" dirty="0" smtClean="0"/>
              <a:t>Response plans?  Are you a partner?</a:t>
            </a:r>
          </a:p>
          <a:p>
            <a:r>
              <a:rPr lang="en-US" dirty="0" smtClean="0"/>
              <a:t>NTSB- tools and training?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3941748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Reporting? What should you report? Are you equipped to make the report?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207409" cy="3416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Homeland Security?  If you see something, say something?</a:t>
            </a:r>
          </a:p>
          <a:p>
            <a:r>
              <a:rPr lang="en-US" dirty="0" smtClean="0"/>
              <a:t>Do you have the ability to make suspicious activity reports?</a:t>
            </a:r>
          </a:p>
          <a:p>
            <a:r>
              <a:rPr lang="en-US" dirty="0" smtClean="0"/>
              <a:t>What if your drivers feel a threat?</a:t>
            </a:r>
          </a:p>
          <a:p>
            <a:pPr lvl="1"/>
            <a:r>
              <a:rPr lang="en-US" dirty="0" smtClean="0"/>
              <a:t>Sometimes a call is not practical</a:t>
            </a:r>
            <a:endParaRPr lang="en-US" dirty="0"/>
          </a:p>
          <a:p>
            <a:pPr lvl="1"/>
            <a:r>
              <a:rPr lang="en-US" dirty="0" smtClean="0"/>
              <a:t>Have you done an internal risk assessment? Is that important for your organization?</a:t>
            </a:r>
            <a:endParaRPr lang="en-US" dirty="0"/>
          </a:p>
          <a:p>
            <a:pPr lvl="1"/>
            <a:r>
              <a:rPr lang="en-US" dirty="0" smtClean="0"/>
              <a:t>Is the security assessment different for rural or urban systems?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308134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 During Emergencies?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097088"/>
            <a:ext cx="8357535" cy="3922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Southern District of New York found the City and Transit agency Liable for failing to have a proper emergency response plan to accommodate persons with disabilities</a:t>
            </a:r>
          </a:p>
          <a:p>
            <a:r>
              <a:rPr lang="en-US" dirty="0" smtClean="0"/>
              <a:t>The case looked at how the City and agencies accommodated individuals with disabilities for:</a:t>
            </a:r>
          </a:p>
          <a:p>
            <a:pPr lvl="1"/>
            <a:r>
              <a:rPr lang="en-US" dirty="0" smtClean="0"/>
              <a:t>Evacuating buildings and public areas</a:t>
            </a:r>
          </a:p>
          <a:p>
            <a:pPr lvl="1"/>
            <a:r>
              <a:rPr lang="en-US" dirty="0" smtClean="0"/>
              <a:t>Accessing transit during and </a:t>
            </a:r>
            <a:r>
              <a:rPr lang="en-US" dirty="0"/>
              <a:t>e</a:t>
            </a:r>
            <a:r>
              <a:rPr lang="en-US" dirty="0" smtClean="0"/>
              <a:t>mergency</a:t>
            </a:r>
          </a:p>
          <a:p>
            <a:pPr lvl="1"/>
            <a:r>
              <a:rPr lang="en-US" dirty="0" smtClean="0"/>
              <a:t>Power outages and notifications</a:t>
            </a:r>
          </a:p>
          <a:p>
            <a:pPr marL="233363" lvl="1" indent="-233363"/>
            <a:r>
              <a:rPr lang="en-US" sz="2400" dirty="0"/>
              <a:t>How does this affect your responsibility as a transit provider? </a:t>
            </a:r>
          </a:p>
          <a:p>
            <a:pPr lvl="1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13100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OSHA apply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560320"/>
            <a:ext cx="8343887" cy="3459480"/>
          </a:xfrm>
        </p:spPr>
        <p:txBody>
          <a:bodyPr/>
          <a:lstStyle/>
          <a:p>
            <a:r>
              <a:rPr lang="en-US" dirty="0" smtClean="0"/>
              <a:t>Government agencies are exempt from OSHA regulations.</a:t>
            </a:r>
          </a:p>
          <a:p>
            <a:r>
              <a:rPr lang="en-US" dirty="0" smtClean="0"/>
              <a:t>What about 3</a:t>
            </a:r>
            <a:r>
              <a:rPr lang="en-US" baseline="30000" dirty="0" smtClean="0"/>
              <a:t>rd</a:t>
            </a:r>
            <a:r>
              <a:rPr lang="en-US" dirty="0" smtClean="0"/>
              <a:t> party contractors?</a:t>
            </a:r>
          </a:p>
          <a:p>
            <a:r>
              <a:rPr lang="en-US" dirty="0" smtClean="0"/>
              <a:t>What if 3</a:t>
            </a:r>
            <a:r>
              <a:rPr lang="en-US" baseline="30000" dirty="0" smtClean="0"/>
              <a:t>rd</a:t>
            </a:r>
            <a:r>
              <a:rPr lang="en-US" dirty="0" smtClean="0"/>
              <a:t> parties are coming onto your property? (i.e., third parties purchasing bulk fuel?)</a:t>
            </a:r>
          </a:p>
          <a:p>
            <a:endParaRPr lang="en-US" dirty="0"/>
          </a:p>
          <a:p>
            <a:r>
              <a:rPr lang="en-US" dirty="0" smtClean="0"/>
              <a:t>Should you follow OSHA standards?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86546" y="4806727"/>
            <a:ext cx="2309838" cy="1872414"/>
            <a:chOff x="9686546" y="4806727"/>
            <a:chExt cx="2309838" cy="1872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4806727"/>
              <a:ext cx="2309838" cy="82602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546" y="5864765"/>
              <a:ext cx="2307399" cy="81437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3738450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8858</TotalTime>
  <Words>1023</Words>
  <Application>Microsoft Office PowerPoint</Application>
  <PresentationFormat>Custom</PresentationFormat>
  <Paragraphs>127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Circuit</vt:lpstr>
      <vt:lpstr>Transit:  Not just carrying passengers. . . . </vt:lpstr>
      <vt:lpstr>Liability- Emergency Plan? </vt:lpstr>
      <vt:lpstr>Dispatchers- How critical are they?</vt:lpstr>
      <vt:lpstr>SAFETY GENERALLY AND EMERGENCIES</vt:lpstr>
      <vt:lpstr>What to Think about in forming Protocol</vt:lpstr>
      <vt:lpstr>Security/Terrorism</vt:lpstr>
      <vt:lpstr>Reporting? What should you report? Are you equipped to make the report? </vt:lpstr>
      <vt:lpstr>Liability During Emergencies?</vt:lpstr>
      <vt:lpstr>Does OSHA apply to you?</vt:lpstr>
      <vt:lpstr>Construction Sites?</vt:lpstr>
      <vt:lpstr>Switching Gears - ADA Reasonable Accommodation: Transportation</vt:lpstr>
      <vt:lpstr>Examples of Impact</vt:lpstr>
      <vt:lpstr> How is a reasonable accommodation implemented?</vt:lpstr>
      <vt:lpstr>ADA Reasonable Accommodation Employees</vt:lpstr>
      <vt:lpstr>Right to Know;  Who has rights and how do you respond?</vt:lpstr>
      <vt:lpstr>What about accident information?</vt:lpstr>
      <vt:lpstr>Contact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Nagy</dc:creator>
  <cp:lastModifiedBy>lgoodley</cp:lastModifiedBy>
  <cp:revision>23</cp:revision>
  <dcterms:created xsi:type="dcterms:W3CDTF">2015-12-25T18:37:29Z</dcterms:created>
  <dcterms:modified xsi:type="dcterms:W3CDTF">2016-01-13T15:59:46Z</dcterms:modified>
</cp:coreProperties>
</file>