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2" r:id="rId2"/>
    <p:sldId id="257" r:id="rId3"/>
    <p:sldId id="258" r:id="rId4"/>
    <p:sldId id="263" r:id="rId5"/>
    <p:sldId id="300" r:id="rId6"/>
    <p:sldId id="301" r:id="rId7"/>
    <p:sldId id="268" r:id="rId8"/>
    <p:sldId id="298" r:id="rId9"/>
    <p:sldId id="265" r:id="rId10"/>
    <p:sldId id="299" r:id="rId11"/>
    <p:sldId id="308" r:id="rId12"/>
    <p:sldId id="264" r:id="rId13"/>
    <p:sldId id="269" r:id="rId14"/>
    <p:sldId id="270" r:id="rId15"/>
    <p:sldId id="284" r:id="rId16"/>
    <p:sldId id="261" r:id="rId17"/>
    <p:sldId id="266" r:id="rId18"/>
    <p:sldId id="271" r:id="rId19"/>
    <p:sldId id="305" r:id="rId20"/>
    <p:sldId id="280" r:id="rId21"/>
    <p:sldId id="312" r:id="rId22"/>
    <p:sldId id="274" r:id="rId23"/>
    <p:sldId id="277" r:id="rId24"/>
    <p:sldId id="311" r:id="rId25"/>
    <p:sldId id="309" r:id="rId26"/>
    <p:sldId id="310" r:id="rId27"/>
    <p:sldId id="278" r:id="rId28"/>
    <p:sldId id="306" r:id="rId29"/>
    <p:sldId id="307" r:id="rId30"/>
    <p:sldId id="286" r:id="rId31"/>
    <p:sldId id="262" r:id="rId32"/>
    <p:sldId id="289" r:id="rId33"/>
    <p:sldId id="294" r:id="rId34"/>
    <p:sldId id="293" r:id="rId35"/>
    <p:sldId id="292" r:id="rId36"/>
    <p:sldId id="291" r:id="rId37"/>
    <p:sldId id="290" r:id="rId38"/>
    <p:sldId id="287" r:id="rId39"/>
    <p:sldId id="295" r:id="rId40"/>
    <p:sldId id="296" r:id="rId4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D3B"/>
    <a:srgbClr val="35633E"/>
    <a:srgbClr val="FFFF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1" autoAdjust="0"/>
    <p:restoredTop sz="94660"/>
  </p:normalViewPr>
  <p:slideViewPr>
    <p:cSldViewPr snapToGrid="0">
      <p:cViewPr>
        <p:scale>
          <a:sx n="100" d="100"/>
          <a:sy n="100" d="100"/>
        </p:scale>
        <p:origin x="51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4" Type="http://schemas.openxmlformats.org/officeDocument/2006/relationships/image" Target="../media/image6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4" Type="http://schemas.openxmlformats.org/officeDocument/2006/relationships/image" Target="../media/image6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0528FF-2207-44CA-8B50-AE011BF1C1F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825FDF-FF70-49B5-BE5B-3A0188439791}">
      <dgm:prSet/>
      <dgm:spPr/>
      <dgm:t>
        <a:bodyPr/>
        <a:lstStyle/>
        <a:p>
          <a:endParaRPr lang="en-US"/>
        </a:p>
      </dgm:t>
    </dgm:pt>
    <dgm:pt modelId="{D925C5BB-8AA1-4B0A-A480-807F14009C91}" type="parTrans" cxnId="{64ECA84E-53E4-4BF4-873C-6858FA202A85}">
      <dgm:prSet/>
      <dgm:spPr/>
      <dgm:t>
        <a:bodyPr/>
        <a:lstStyle/>
        <a:p>
          <a:endParaRPr lang="en-US"/>
        </a:p>
      </dgm:t>
    </dgm:pt>
    <dgm:pt modelId="{5D2D6C3A-48A0-43C7-828C-4241164C014C}" type="sibTrans" cxnId="{64ECA84E-53E4-4BF4-873C-6858FA202A8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D7264FDB-55C4-4BA9-9142-4AC4649D472E}">
      <dgm:prSet phldrT="[Text]"/>
      <dgm:spPr/>
      <dgm:t>
        <a:bodyPr/>
        <a:lstStyle/>
        <a:p>
          <a:r>
            <a:rPr lang="en-US" dirty="0" smtClean="0"/>
            <a:t>Planning</a:t>
          </a:r>
          <a:endParaRPr lang="en-US" dirty="0"/>
        </a:p>
      </dgm:t>
    </dgm:pt>
    <dgm:pt modelId="{F2754AFB-3A94-401E-B144-66F5241567E2}" type="parTrans" cxnId="{E2D9D7E0-0BE4-4EB9-BC81-82870AA4677B}">
      <dgm:prSet/>
      <dgm:spPr/>
      <dgm:t>
        <a:bodyPr/>
        <a:lstStyle/>
        <a:p>
          <a:endParaRPr lang="en-US"/>
        </a:p>
      </dgm:t>
    </dgm:pt>
    <dgm:pt modelId="{7F7F84E9-3A56-4770-BD8D-9795523821BF}" type="sibTrans" cxnId="{E2D9D7E0-0BE4-4EB9-BC81-82870AA4677B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endParaRPr lang="en-US"/>
        </a:p>
      </dgm:t>
    </dgm:pt>
    <dgm:pt modelId="{0768DD48-0F9B-4FEC-AA70-7271D8590FC1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95FE1434-0BDA-4D3A-AE35-BEB3817C1E3F}" type="parTrans" cxnId="{57C60F8F-F685-4B44-B9B4-760F52E3052D}">
      <dgm:prSet/>
      <dgm:spPr/>
      <dgm:t>
        <a:bodyPr/>
        <a:lstStyle/>
        <a:p>
          <a:endParaRPr lang="en-US"/>
        </a:p>
      </dgm:t>
    </dgm:pt>
    <dgm:pt modelId="{AD676EBB-380E-4352-B7ED-F0776A2F0542}" type="sibTrans" cxnId="{57C60F8F-F685-4B44-B9B4-760F52E3052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en-US"/>
        </a:p>
      </dgm:t>
    </dgm:pt>
    <dgm:pt modelId="{02ADCDDC-7F22-4093-A020-609EE7EE47A3}">
      <dgm:prSet phldrT="[Text]"/>
      <dgm:spPr/>
      <dgm:t>
        <a:bodyPr/>
        <a:lstStyle/>
        <a:p>
          <a:r>
            <a:rPr lang="en-US" dirty="0" smtClean="0"/>
            <a:t>Construction</a:t>
          </a:r>
          <a:endParaRPr lang="en-US" dirty="0"/>
        </a:p>
      </dgm:t>
    </dgm:pt>
    <dgm:pt modelId="{40930CE9-9C3A-483A-9BBD-365BD99B3A42}" type="parTrans" cxnId="{DE4ED19E-4951-458D-B8C8-E8BD6E8B41D9}">
      <dgm:prSet/>
      <dgm:spPr/>
      <dgm:t>
        <a:bodyPr/>
        <a:lstStyle/>
        <a:p>
          <a:endParaRPr lang="en-US"/>
        </a:p>
      </dgm:t>
    </dgm:pt>
    <dgm:pt modelId="{7D340226-1C5F-4FA5-85C5-290CC2C0EFC5}" type="sibTrans" cxnId="{DE4ED19E-4951-458D-B8C8-E8BD6E8B41D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E1A0CC44-3E96-42F6-B80A-954AD4C2271E}" type="pres">
      <dgm:prSet presAssocID="{BC0528FF-2207-44CA-8B50-AE011BF1C1F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76E2B0-8430-409C-9253-EBE40095CB78}" type="pres">
      <dgm:prSet presAssocID="{BC0528FF-2207-44CA-8B50-AE011BF1C1FC}" presName="Name1" presStyleCnt="0"/>
      <dgm:spPr/>
    </dgm:pt>
    <dgm:pt modelId="{5F0F6DF6-6FED-4425-8C7E-62C28D973932}" type="pres">
      <dgm:prSet presAssocID="{5D2D6C3A-48A0-43C7-828C-4241164C014C}" presName="picture_1" presStyleCnt="0"/>
      <dgm:spPr/>
    </dgm:pt>
    <dgm:pt modelId="{13E2AF11-A8D9-470B-8B6C-F96E5381741A}" type="pres">
      <dgm:prSet presAssocID="{5D2D6C3A-48A0-43C7-828C-4241164C014C}" presName="pictureRepeatNode" presStyleLbl="alignImgPlace1" presStyleIdx="0" presStyleCnt="4" custLinFactNeighborX="952" custLinFactNeighborY="-762"/>
      <dgm:spPr/>
      <dgm:t>
        <a:bodyPr/>
        <a:lstStyle/>
        <a:p>
          <a:endParaRPr lang="en-US"/>
        </a:p>
      </dgm:t>
    </dgm:pt>
    <dgm:pt modelId="{70130A89-E9C7-4E39-BB06-72FC10D78245}" type="pres">
      <dgm:prSet presAssocID="{6C825FDF-FF70-49B5-BE5B-3A018843979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314F5-2FCD-4DFD-A47B-86A34DB29E6E}" type="pres">
      <dgm:prSet presAssocID="{7F7F84E9-3A56-4770-BD8D-9795523821BF}" presName="picture_2" presStyleCnt="0"/>
      <dgm:spPr/>
    </dgm:pt>
    <dgm:pt modelId="{FC7C49CA-F14F-4E82-9082-4B9D2D8D077E}" type="pres">
      <dgm:prSet presAssocID="{7F7F84E9-3A56-4770-BD8D-9795523821BF}" presName="pictureRepeatNode" presStyleLbl="alignImgPlace1" presStyleIdx="1" presStyleCnt="4"/>
      <dgm:spPr/>
      <dgm:t>
        <a:bodyPr/>
        <a:lstStyle/>
        <a:p>
          <a:endParaRPr lang="en-US"/>
        </a:p>
      </dgm:t>
    </dgm:pt>
    <dgm:pt modelId="{370D2872-852D-4705-8DBC-801C645FA922}" type="pres">
      <dgm:prSet presAssocID="{D7264FDB-55C4-4BA9-9142-4AC4649D472E}" presName="line_2" presStyleLbl="parChTrans1D1" presStyleIdx="0" presStyleCnt="3"/>
      <dgm:spPr/>
    </dgm:pt>
    <dgm:pt modelId="{5317BDAD-31ED-44A6-8593-76AFF9A314D9}" type="pres">
      <dgm:prSet presAssocID="{D7264FDB-55C4-4BA9-9142-4AC4649D472E}" presName="textparent_2" presStyleLbl="node1" presStyleIdx="0" presStyleCnt="0"/>
      <dgm:spPr/>
    </dgm:pt>
    <dgm:pt modelId="{7EB22952-07CC-414B-BA41-1D32051E0961}" type="pres">
      <dgm:prSet presAssocID="{D7264FDB-55C4-4BA9-9142-4AC4649D472E}" presName="text_2" presStyleLbl="revTx" presStyleIdx="0" presStyleCnt="3" custScaleY="45890" custLinFactX="-100000" custLinFactNeighborX="-182393" custLinFactNeighborY="-89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A46C4-AD10-4824-89D4-8ECC3B7E0C91}" type="pres">
      <dgm:prSet presAssocID="{AD676EBB-380E-4352-B7ED-F0776A2F0542}" presName="picture_3" presStyleCnt="0"/>
      <dgm:spPr/>
    </dgm:pt>
    <dgm:pt modelId="{4759D127-8E44-494F-9C33-42FFF0440288}" type="pres">
      <dgm:prSet presAssocID="{AD676EBB-380E-4352-B7ED-F0776A2F0542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AE9DE416-1690-4E59-8528-8E5BF1D1EC0F}" type="pres">
      <dgm:prSet presAssocID="{0768DD48-0F9B-4FEC-AA70-7271D8590FC1}" presName="line_3" presStyleLbl="parChTrans1D1" presStyleIdx="1" presStyleCnt="3"/>
      <dgm:spPr/>
    </dgm:pt>
    <dgm:pt modelId="{177BC049-D1D8-4FBD-AC39-1249BDD1A7AC}" type="pres">
      <dgm:prSet presAssocID="{0768DD48-0F9B-4FEC-AA70-7271D8590FC1}" presName="textparent_3" presStyleLbl="node1" presStyleIdx="0" presStyleCnt="0"/>
      <dgm:spPr/>
    </dgm:pt>
    <dgm:pt modelId="{51E77617-69F8-4C7D-83AA-698D315A6468}" type="pres">
      <dgm:prSet presAssocID="{0768DD48-0F9B-4FEC-AA70-7271D8590FC1}" presName="text_3" presStyleLbl="revTx" presStyleIdx="1" presStyleCnt="3" custScaleY="36683" custLinFactX="-100000" custLinFactNeighborX="-149587" custLinFactNeighborY="-12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E734-3DB7-4F53-92C0-E7B5E2F07F7F}" type="pres">
      <dgm:prSet presAssocID="{7D340226-1C5F-4FA5-85C5-290CC2C0EFC5}" presName="picture_4" presStyleCnt="0"/>
      <dgm:spPr/>
    </dgm:pt>
    <dgm:pt modelId="{B7CEE389-EB58-42B9-BEDF-0E43701B8436}" type="pres">
      <dgm:prSet presAssocID="{7D340226-1C5F-4FA5-85C5-290CC2C0EFC5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C486B9F6-97BD-44EB-874B-0112FE764F9E}" type="pres">
      <dgm:prSet presAssocID="{02ADCDDC-7F22-4093-A020-609EE7EE47A3}" presName="line_4" presStyleLbl="parChTrans1D1" presStyleIdx="2" presStyleCnt="3"/>
      <dgm:spPr/>
    </dgm:pt>
    <dgm:pt modelId="{7A252F0A-0DB1-43F1-A6A1-FDC14CFD8A04}" type="pres">
      <dgm:prSet presAssocID="{02ADCDDC-7F22-4093-A020-609EE7EE47A3}" presName="textparent_4" presStyleLbl="node1" presStyleIdx="0" presStyleCnt="0"/>
      <dgm:spPr/>
    </dgm:pt>
    <dgm:pt modelId="{20B02930-51C7-42D6-B1BB-DB013DC1FF1E}" type="pres">
      <dgm:prSet presAssocID="{02ADCDDC-7F22-4093-A020-609EE7EE47A3}" presName="text_4" presStyleLbl="revTx" presStyleIdx="2" presStyleCnt="3" custScaleY="43599" custLinFactX="-100000" custLinFactNeighborX="-105707" custLinFactNeighborY="-12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29ADC0-C5E6-4994-82AA-6749507150E7}" type="presOf" srcId="{BC0528FF-2207-44CA-8B50-AE011BF1C1FC}" destId="{E1A0CC44-3E96-42F6-B80A-954AD4C2271E}" srcOrd="0" destOrd="0" presId="urn:microsoft.com/office/officeart/2008/layout/CircularPictureCallout"/>
    <dgm:cxn modelId="{497C94C7-D055-4D12-AB86-4124FF34EF5D}" type="presOf" srcId="{0768DD48-0F9B-4FEC-AA70-7271D8590FC1}" destId="{51E77617-69F8-4C7D-83AA-698D315A6468}" srcOrd="0" destOrd="0" presId="urn:microsoft.com/office/officeart/2008/layout/CircularPictureCallout"/>
    <dgm:cxn modelId="{5016E1D4-1CF3-4E76-80B5-9453CCD913FC}" type="presOf" srcId="{D7264FDB-55C4-4BA9-9142-4AC4649D472E}" destId="{7EB22952-07CC-414B-BA41-1D32051E0961}" srcOrd="0" destOrd="0" presId="urn:microsoft.com/office/officeart/2008/layout/CircularPictureCallout"/>
    <dgm:cxn modelId="{57C60F8F-F685-4B44-B9B4-760F52E3052D}" srcId="{BC0528FF-2207-44CA-8B50-AE011BF1C1FC}" destId="{0768DD48-0F9B-4FEC-AA70-7271D8590FC1}" srcOrd="2" destOrd="0" parTransId="{95FE1434-0BDA-4D3A-AE35-BEB3817C1E3F}" sibTransId="{AD676EBB-380E-4352-B7ED-F0776A2F0542}"/>
    <dgm:cxn modelId="{64ECA84E-53E4-4BF4-873C-6858FA202A85}" srcId="{BC0528FF-2207-44CA-8B50-AE011BF1C1FC}" destId="{6C825FDF-FF70-49B5-BE5B-3A0188439791}" srcOrd="0" destOrd="0" parTransId="{D925C5BB-8AA1-4B0A-A480-807F14009C91}" sibTransId="{5D2D6C3A-48A0-43C7-828C-4241164C014C}"/>
    <dgm:cxn modelId="{DE4ED19E-4951-458D-B8C8-E8BD6E8B41D9}" srcId="{BC0528FF-2207-44CA-8B50-AE011BF1C1FC}" destId="{02ADCDDC-7F22-4093-A020-609EE7EE47A3}" srcOrd="3" destOrd="0" parTransId="{40930CE9-9C3A-483A-9BBD-365BD99B3A42}" sibTransId="{7D340226-1C5F-4FA5-85C5-290CC2C0EFC5}"/>
    <dgm:cxn modelId="{FEA8B4C2-F638-48D9-AC8D-443EE89C052D}" type="presOf" srcId="{7D340226-1C5F-4FA5-85C5-290CC2C0EFC5}" destId="{B7CEE389-EB58-42B9-BEDF-0E43701B8436}" srcOrd="0" destOrd="0" presId="urn:microsoft.com/office/officeart/2008/layout/CircularPictureCallout"/>
    <dgm:cxn modelId="{F195EADB-D47E-4E65-A687-5C246F3FA7A0}" type="presOf" srcId="{5D2D6C3A-48A0-43C7-828C-4241164C014C}" destId="{13E2AF11-A8D9-470B-8B6C-F96E5381741A}" srcOrd="0" destOrd="0" presId="urn:microsoft.com/office/officeart/2008/layout/CircularPictureCallout"/>
    <dgm:cxn modelId="{9A53AFF1-AC23-414F-AA7C-A9A05035D5D6}" type="presOf" srcId="{6C825FDF-FF70-49B5-BE5B-3A0188439791}" destId="{70130A89-E9C7-4E39-BB06-72FC10D78245}" srcOrd="0" destOrd="0" presId="urn:microsoft.com/office/officeart/2008/layout/CircularPictureCallout"/>
    <dgm:cxn modelId="{97204339-1FD5-4ACB-AF31-F12731BB5B35}" type="presOf" srcId="{02ADCDDC-7F22-4093-A020-609EE7EE47A3}" destId="{20B02930-51C7-42D6-B1BB-DB013DC1FF1E}" srcOrd="0" destOrd="0" presId="urn:microsoft.com/office/officeart/2008/layout/CircularPictureCallout"/>
    <dgm:cxn modelId="{B74A7DD5-BE6F-46F3-9204-1E7002071F4A}" type="presOf" srcId="{AD676EBB-380E-4352-B7ED-F0776A2F0542}" destId="{4759D127-8E44-494F-9C33-42FFF0440288}" srcOrd="0" destOrd="0" presId="urn:microsoft.com/office/officeart/2008/layout/CircularPictureCallout"/>
    <dgm:cxn modelId="{E2D9D7E0-0BE4-4EB9-BC81-82870AA4677B}" srcId="{BC0528FF-2207-44CA-8B50-AE011BF1C1FC}" destId="{D7264FDB-55C4-4BA9-9142-4AC4649D472E}" srcOrd="1" destOrd="0" parTransId="{F2754AFB-3A94-401E-B144-66F5241567E2}" sibTransId="{7F7F84E9-3A56-4770-BD8D-9795523821BF}"/>
    <dgm:cxn modelId="{B91A9F94-8177-4C14-B1D0-B83FCBE18F7D}" type="presOf" srcId="{7F7F84E9-3A56-4770-BD8D-9795523821BF}" destId="{FC7C49CA-F14F-4E82-9082-4B9D2D8D077E}" srcOrd="0" destOrd="0" presId="urn:microsoft.com/office/officeart/2008/layout/CircularPictureCallout"/>
    <dgm:cxn modelId="{654D677D-323C-4D30-BEFC-AFA707502AEA}" type="presParOf" srcId="{E1A0CC44-3E96-42F6-B80A-954AD4C2271E}" destId="{DE76E2B0-8430-409C-9253-EBE40095CB78}" srcOrd="0" destOrd="0" presId="urn:microsoft.com/office/officeart/2008/layout/CircularPictureCallout"/>
    <dgm:cxn modelId="{7F66ABA0-ED20-4179-81F0-954A2FDC2D03}" type="presParOf" srcId="{DE76E2B0-8430-409C-9253-EBE40095CB78}" destId="{5F0F6DF6-6FED-4425-8C7E-62C28D973932}" srcOrd="0" destOrd="0" presId="urn:microsoft.com/office/officeart/2008/layout/CircularPictureCallout"/>
    <dgm:cxn modelId="{A37C3F64-A267-4909-AB7C-3EF1ECC60F17}" type="presParOf" srcId="{5F0F6DF6-6FED-4425-8C7E-62C28D973932}" destId="{13E2AF11-A8D9-470B-8B6C-F96E5381741A}" srcOrd="0" destOrd="0" presId="urn:microsoft.com/office/officeart/2008/layout/CircularPictureCallout"/>
    <dgm:cxn modelId="{380E937E-20E1-4DCE-B033-EFB69D498DD1}" type="presParOf" srcId="{DE76E2B0-8430-409C-9253-EBE40095CB78}" destId="{70130A89-E9C7-4E39-BB06-72FC10D78245}" srcOrd="1" destOrd="0" presId="urn:microsoft.com/office/officeart/2008/layout/CircularPictureCallout"/>
    <dgm:cxn modelId="{EE9A857F-1DAA-4670-9900-0BFE4CDCD574}" type="presParOf" srcId="{DE76E2B0-8430-409C-9253-EBE40095CB78}" destId="{E90314F5-2FCD-4DFD-A47B-86A34DB29E6E}" srcOrd="2" destOrd="0" presId="urn:microsoft.com/office/officeart/2008/layout/CircularPictureCallout"/>
    <dgm:cxn modelId="{B9489568-3B5C-4983-9264-3A72F63754A9}" type="presParOf" srcId="{E90314F5-2FCD-4DFD-A47B-86A34DB29E6E}" destId="{FC7C49CA-F14F-4E82-9082-4B9D2D8D077E}" srcOrd="0" destOrd="0" presId="urn:microsoft.com/office/officeart/2008/layout/CircularPictureCallout"/>
    <dgm:cxn modelId="{790AFF52-35FD-4D4D-99C4-F04645E506D7}" type="presParOf" srcId="{DE76E2B0-8430-409C-9253-EBE40095CB78}" destId="{370D2872-852D-4705-8DBC-801C645FA922}" srcOrd="3" destOrd="0" presId="urn:microsoft.com/office/officeart/2008/layout/CircularPictureCallout"/>
    <dgm:cxn modelId="{721046B7-50EC-42FD-8DDD-90055319FFF4}" type="presParOf" srcId="{DE76E2B0-8430-409C-9253-EBE40095CB78}" destId="{5317BDAD-31ED-44A6-8593-76AFF9A314D9}" srcOrd="4" destOrd="0" presId="urn:microsoft.com/office/officeart/2008/layout/CircularPictureCallout"/>
    <dgm:cxn modelId="{77E465B1-F415-4FC3-B772-C298F2355AA0}" type="presParOf" srcId="{5317BDAD-31ED-44A6-8593-76AFF9A314D9}" destId="{7EB22952-07CC-414B-BA41-1D32051E0961}" srcOrd="0" destOrd="0" presId="urn:microsoft.com/office/officeart/2008/layout/CircularPictureCallout"/>
    <dgm:cxn modelId="{95375D9E-EB7A-48A7-9252-ED86092CF44B}" type="presParOf" srcId="{DE76E2B0-8430-409C-9253-EBE40095CB78}" destId="{B49A46C4-AD10-4824-89D4-8ECC3B7E0C91}" srcOrd="5" destOrd="0" presId="urn:microsoft.com/office/officeart/2008/layout/CircularPictureCallout"/>
    <dgm:cxn modelId="{25F57314-3E5A-4FF3-8668-25CA230072C7}" type="presParOf" srcId="{B49A46C4-AD10-4824-89D4-8ECC3B7E0C91}" destId="{4759D127-8E44-494F-9C33-42FFF0440288}" srcOrd="0" destOrd="0" presId="urn:microsoft.com/office/officeart/2008/layout/CircularPictureCallout"/>
    <dgm:cxn modelId="{07C7EDBC-D7A2-47C3-88D8-DF0FA8C293D7}" type="presParOf" srcId="{DE76E2B0-8430-409C-9253-EBE40095CB78}" destId="{AE9DE416-1690-4E59-8528-8E5BF1D1EC0F}" srcOrd="6" destOrd="0" presId="urn:microsoft.com/office/officeart/2008/layout/CircularPictureCallout"/>
    <dgm:cxn modelId="{BB1E60B7-BC0B-459E-8CFD-D4AAA6C78FCB}" type="presParOf" srcId="{DE76E2B0-8430-409C-9253-EBE40095CB78}" destId="{177BC049-D1D8-4FBD-AC39-1249BDD1A7AC}" srcOrd="7" destOrd="0" presId="urn:microsoft.com/office/officeart/2008/layout/CircularPictureCallout"/>
    <dgm:cxn modelId="{0C40900D-1AE5-4876-AF8A-C932F34E32DA}" type="presParOf" srcId="{177BC049-D1D8-4FBD-AC39-1249BDD1A7AC}" destId="{51E77617-69F8-4C7D-83AA-698D315A6468}" srcOrd="0" destOrd="0" presId="urn:microsoft.com/office/officeart/2008/layout/CircularPictureCallout"/>
    <dgm:cxn modelId="{6D6F12A7-9DFD-4E98-B21B-95CEB0384CE2}" type="presParOf" srcId="{DE76E2B0-8430-409C-9253-EBE40095CB78}" destId="{D9F4E734-3DB7-4F53-92C0-E7B5E2F07F7F}" srcOrd="8" destOrd="0" presId="urn:microsoft.com/office/officeart/2008/layout/CircularPictureCallout"/>
    <dgm:cxn modelId="{8FD1EDBD-2300-4D15-92FD-AD3861C73284}" type="presParOf" srcId="{D9F4E734-3DB7-4F53-92C0-E7B5E2F07F7F}" destId="{B7CEE389-EB58-42B9-BEDF-0E43701B8436}" srcOrd="0" destOrd="0" presId="urn:microsoft.com/office/officeart/2008/layout/CircularPictureCallout"/>
    <dgm:cxn modelId="{83DF5EF5-0381-43A8-8489-3841D81BD54D}" type="presParOf" srcId="{DE76E2B0-8430-409C-9253-EBE40095CB78}" destId="{C486B9F6-97BD-44EB-874B-0112FE764F9E}" srcOrd="9" destOrd="0" presId="urn:microsoft.com/office/officeart/2008/layout/CircularPictureCallout"/>
    <dgm:cxn modelId="{7D17C00C-65E8-42D5-80FC-915D11071D3D}" type="presParOf" srcId="{DE76E2B0-8430-409C-9253-EBE40095CB78}" destId="{7A252F0A-0DB1-43F1-A6A1-FDC14CFD8A04}" srcOrd="10" destOrd="0" presId="urn:microsoft.com/office/officeart/2008/layout/CircularPictureCallout"/>
    <dgm:cxn modelId="{CFCC68C5-4532-44C8-A5A6-95CEA6CA33ED}" type="presParOf" srcId="{7A252F0A-0DB1-43F1-A6A1-FDC14CFD8A04}" destId="{20B02930-51C7-42D6-B1BB-DB013DC1FF1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6B9F6-97BD-44EB-874B-0112FE764F9E}">
      <dsp:nvSpPr>
        <dsp:cNvPr id="0" name=""/>
        <dsp:cNvSpPr/>
      </dsp:nvSpPr>
      <dsp:spPr>
        <a:xfrm>
          <a:off x="2500086" y="4294182"/>
          <a:ext cx="502017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DE416-1690-4E59-8528-8E5BF1D1EC0F}">
      <dsp:nvSpPr>
        <dsp:cNvPr id="0" name=""/>
        <dsp:cNvSpPr/>
      </dsp:nvSpPr>
      <dsp:spPr>
        <a:xfrm>
          <a:off x="2500086" y="2544121"/>
          <a:ext cx="430014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D2872-852D-4705-8DBC-801C645FA922}">
      <dsp:nvSpPr>
        <dsp:cNvPr id="0" name=""/>
        <dsp:cNvSpPr/>
      </dsp:nvSpPr>
      <dsp:spPr>
        <a:xfrm>
          <a:off x="2500086" y="794061"/>
          <a:ext cx="5020174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E2AF11-A8D9-470B-8B6C-F96E5381741A}">
      <dsp:nvSpPr>
        <dsp:cNvPr id="0" name=""/>
        <dsp:cNvSpPr/>
      </dsp:nvSpPr>
      <dsp:spPr>
        <a:xfrm>
          <a:off x="47601" y="5933"/>
          <a:ext cx="5000173" cy="50001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30A89-E9C7-4E39-BB06-72FC10D78245}">
      <dsp:nvSpPr>
        <dsp:cNvPr id="0" name=""/>
        <dsp:cNvSpPr/>
      </dsp:nvSpPr>
      <dsp:spPr>
        <a:xfrm>
          <a:off x="900031" y="2699127"/>
          <a:ext cx="3200111" cy="165005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900031" y="2699127"/>
        <a:ext cx="3200111" cy="1650057"/>
      </dsp:txXfrm>
    </dsp:sp>
    <dsp:sp modelId="{FC7C49CA-F14F-4E82-9082-4B9D2D8D077E}">
      <dsp:nvSpPr>
        <dsp:cNvPr id="0" name=""/>
        <dsp:cNvSpPr/>
      </dsp:nvSpPr>
      <dsp:spPr>
        <a:xfrm>
          <a:off x="6770235" y="44034"/>
          <a:ext cx="1500052" cy="150005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22952-07CC-414B-BA41-1D32051E0961}">
      <dsp:nvSpPr>
        <dsp:cNvPr id="0" name=""/>
        <dsp:cNvSpPr/>
      </dsp:nvSpPr>
      <dsp:spPr>
        <a:xfrm>
          <a:off x="4758785" y="315889"/>
          <a:ext cx="1243480" cy="688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Planning</a:t>
          </a:r>
          <a:endParaRPr lang="en-US" sz="2300" kern="1200" dirty="0"/>
        </a:p>
      </dsp:txBody>
      <dsp:txXfrm>
        <a:off x="4758785" y="315889"/>
        <a:ext cx="1243480" cy="688373"/>
      </dsp:txXfrm>
    </dsp:sp>
    <dsp:sp modelId="{4759D127-8E44-494F-9C33-42FFF0440288}">
      <dsp:nvSpPr>
        <dsp:cNvPr id="0" name=""/>
        <dsp:cNvSpPr/>
      </dsp:nvSpPr>
      <dsp:spPr>
        <a:xfrm>
          <a:off x="6050210" y="1794095"/>
          <a:ext cx="1500052" cy="150005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77617-69F8-4C7D-83AA-698D315A6468}">
      <dsp:nvSpPr>
        <dsp:cNvPr id="0" name=""/>
        <dsp:cNvSpPr/>
      </dsp:nvSpPr>
      <dsp:spPr>
        <a:xfrm>
          <a:off x="5046896" y="2087588"/>
          <a:ext cx="1003003" cy="550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Design</a:t>
          </a:r>
          <a:endParaRPr lang="en-US" sz="2300" kern="1200" dirty="0"/>
        </a:p>
      </dsp:txBody>
      <dsp:txXfrm>
        <a:off x="5046896" y="2087588"/>
        <a:ext cx="1003003" cy="550264"/>
      </dsp:txXfrm>
    </dsp:sp>
    <dsp:sp modelId="{B7CEE389-EB58-42B9-BEDF-0E43701B8436}">
      <dsp:nvSpPr>
        <dsp:cNvPr id="0" name=""/>
        <dsp:cNvSpPr/>
      </dsp:nvSpPr>
      <dsp:spPr>
        <a:xfrm>
          <a:off x="6770235" y="3544156"/>
          <a:ext cx="1500052" cy="150005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02930-51C7-42D6-B1BB-DB013DC1FF1E}">
      <dsp:nvSpPr>
        <dsp:cNvPr id="0" name=""/>
        <dsp:cNvSpPr/>
      </dsp:nvSpPr>
      <dsp:spPr>
        <a:xfrm>
          <a:off x="4711432" y="3785777"/>
          <a:ext cx="1730060" cy="65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0" rIns="8763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Construction</a:t>
          </a:r>
          <a:endParaRPr lang="en-US" sz="2300" kern="1200" dirty="0"/>
        </a:p>
      </dsp:txBody>
      <dsp:txXfrm>
        <a:off x="4711432" y="3785777"/>
        <a:ext cx="1730060" cy="654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4CB68-B6EF-4982-A453-0FFC35EBB57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BC8C7-F90A-418F-8D0C-60A6CE1B1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6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5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3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4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71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19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8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27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52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38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5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8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22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2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55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44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7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10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4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8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37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53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1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07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1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88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98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166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31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83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20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283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6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63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03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3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BC8C7-F90A-418F-8D0C-60A6CE1B15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7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Conclusion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13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Overview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50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1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919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ING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94833" y="6491530"/>
            <a:ext cx="900233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Best Practices for Design and Construction of Intermodal Transportation Facilities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Planning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98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">
    <p:bg>
      <p:bgPr>
        <a:solidFill>
          <a:schemeClr val="accent6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94833" y="6491530"/>
            <a:ext cx="900233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Best Practices for Design and Construction of Intermodal Transportation Facilities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Design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61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">
    <p:bg>
      <p:bgPr>
        <a:solidFill>
          <a:schemeClr val="accent2">
            <a:lumMod val="40000"/>
            <a:lumOff val="6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94833" y="6491530"/>
            <a:ext cx="900233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Best Practices for Design and Construction of Intermodal Transportation Facilities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" y="0"/>
            <a:ext cx="12192000" cy="790113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Construction</a:t>
            </a:r>
            <a:endParaRPr lang="en-US" sz="40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99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7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2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DB709-6F0F-44BD-8E58-D451827732F0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008C1-CE3D-4FD9-85B4-83E053DA8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2" r:id="rId5"/>
    <p:sldLayoutId id="2147483661" r:id="rId6"/>
    <p:sldLayoutId id="2147483660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apta.com/resources/standards/Documents/APTA-BTS-BMF-RP-001-11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" r="1957" b="1149"/>
          <a:stretch/>
        </p:blipFill>
        <p:spPr>
          <a:xfrm>
            <a:off x="-8878" y="1"/>
            <a:ext cx="12197919" cy="3053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538" y="3252442"/>
            <a:ext cx="12192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/>
              <a:t>Best Practices for Design and Construction of Intermodal Transportation Facilities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43267" y="6032579"/>
            <a:ext cx="3994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PPTA 2016 Spring Conference</a:t>
            </a:r>
          </a:p>
          <a:p>
            <a:pPr algn="ctr"/>
            <a:r>
              <a:rPr lang="en-US" sz="2400" dirty="0" smtClean="0"/>
              <a:t>April 20, 2016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40023" y="5882185"/>
            <a:ext cx="8930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506662"/>
            <a:ext cx="3952875" cy="4351338"/>
          </a:xfrm>
        </p:spPr>
        <p:txBody>
          <a:bodyPr/>
          <a:lstStyle/>
          <a:p>
            <a:r>
              <a:rPr lang="en-US" dirty="0" smtClean="0"/>
              <a:t>Sheltered Public Waiting </a:t>
            </a:r>
            <a:r>
              <a:rPr lang="en-US" dirty="0" smtClean="0"/>
              <a:t>Space</a:t>
            </a:r>
          </a:p>
          <a:p>
            <a:r>
              <a:rPr lang="en-US" dirty="0" smtClean="0"/>
              <a:t>Safe pedestrian access</a:t>
            </a:r>
            <a:endParaRPr lang="en-US" dirty="0" smtClean="0"/>
          </a:p>
          <a:p>
            <a:r>
              <a:rPr lang="en-US" dirty="0" smtClean="0"/>
              <a:t>Bus Circulation &amp; Layover</a:t>
            </a:r>
          </a:p>
          <a:p>
            <a:r>
              <a:rPr lang="en-US" dirty="0" smtClean="0"/>
              <a:t>Operational Space / Administration</a:t>
            </a:r>
          </a:p>
          <a:p>
            <a:r>
              <a:rPr lang="en-US" dirty="0" smtClean="0"/>
              <a:t>Support Space for Driver Staff</a:t>
            </a:r>
          </a:p>
          <a:p>
            <a:pPr marL="514350" indent="-514350">
              <a:buFont typeface="+mj-lt"/>
              <a:buAutoNum type="alphaLcPeriod"/>
            </a:pP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2924" y="1084138"/>
            <a:ext cx="10515600" cy="987425"/>
          </a:xfrm>
        </p:spPr>
        <p:txBody>
          <a:bodyPr/>
          <a:lstStyle/>
          <a:p>
            <a:r>
              <a:rPr lang="en-US" dirty="0" smtClean="0"/>
              <a:t>Facility Needs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388" y="801208"/>
            <a:ext cx="3757612" cy="5090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4" y="3499836"/>
            <a:ext cx="4259715" cy="2820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828114"/>
            <a:ext cx="7131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What does the facility need to satisfy the goals?</a:t>
            </a:r>
            <a:endParaRPr lang="en-US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8500"/>
            <a:ext cx="41649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Result: </a:t>
            </a:r>
          </a:p>
          <a:p>
            <a:r>
              <a:rPr lang="en-US" sz="3000" dirty="0" smtClean="0"/>
              <a:t>Development of overarching </a:t>
            </a:r>
            <a:r>
              <a:rPr lang="en-US" sz="3000" dirty="0" smtClean="0"/>
              <a:t>goals and objectives </a:t>
            </a:r>
            <a:r>
              <a:rPr lang="en-US" sz="3000" dirty="0" smtClean="0"/>
              <a:t>that will guide the overall project through </a:t>
            </a:r>
            <a:r>
              <a:rPr lang="en-US" sz="3000" dirty="0" smtClean="0"/>
              <a:t>completion</a:t>
            </a:r>
          </a:p>
          <a:p>
            <a:r>
              <a:rPr lang="en-US" sz="3000" u="sng" dirty="0" smtClean="0"/>
              <a:t>A Right Sized Facility</a:t>
            </a:r>
            <a:endParaRPr lang="en-US" sz="3000" u="sng" dirty="0" smtClean="0"/>
          </a:p>
          <a:p>
            <a:pPr marL="514350" indent="-514350">
              <a:buFont typeface="+mj-lt"/>
              <a:buAutoNum type="alphaL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99" y="2604590"/>
            <a:ext cx="6350652" cy="388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740" y="981075"/>
            <a:ext cx="3263119" cy="24653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2924" y="1084138"/>
            <a:ext cx="10515600" cy="98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Facility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8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18"/>
          <a:stretch/>
        </p:blipFill>
        <p:spPr>
          <a:xfrm>
            <a:off x="5438775" y="3586162"/>
            <a:ext cx="4114800" cy="25812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75" y="1691897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APTA Architectural &amp; Engineering Design for a Transit Operating and Maintenance Facility, Appendix B: Site Selection Criteria</a:t>
            </a:r>
          </a:p>
          <a:p>
            <a:pPr lvl="1"/>
            <a:r>
              <a:rPr lang="en-US" dirty="0" smtClean="0"/>
              <a:t>APTA-BTS-BMF-RP-001-10</a:t>
            </a:r>
          </a:p>
          <a:p>
            <a:pPr lvl="1"/>
            <a:r>
              <a:rPr lang="en-US" dirty="0" smtClean="0">
                <a:hlinkClick r:id="rId4"/>
              </a:rPr>
              <a:t>http://www.apta.com/resources/standards/Documents/APTA-BTS-BMF-RP-001-11.pdf</a:t>
            </a:r>
            <a:endParaRPr lang="en-US" dirty="0" smtClean="0"/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Shape &amp; Size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Facility Needs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Multimodal Circulation Needs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Layover Needs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969" y="982022"/>
            <a:ext cx="4267200" cy="1714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4775" y="604838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Site Selection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660" y="2285344"/>
            <a:ext cx="2662877" cy="4169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68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75" y="1671638"/>
            <a:ext cx="3895725" cy="477678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Expansion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On-Site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Off-Site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Locality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Service Area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Dead Heads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Regional Access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Arterials / Highways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Service Area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Local Access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Ingress / Egress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Emergency Services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Zoning / Land Development Ordinances</a:t>
            </a:r>
          </a:p>
          <a:p>
            <a:pPr marL="914400" lvl="1" indent="-457200">
              <a:buFont typeface="+mj-lt"/>
              <a:buAutoNum type="alphaLcPeriod"/>
            </a:pPr>
            <a:endParaRPr lang="en-US" dirty="0" smtClean="0"/>
          </a:p>
          <a:p>
            <a:pPr marL="971550" lvl="1" indent="-514350">
              <a:buFont typeface="+mj-lt"/>
              <a:buAutoNum type="romanLcPeriod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romanLcPeriod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604838"/>
            <a:ext cx="10515600" cy="1066800"/>
          </a:xfrm>
        </p:spPr>
        <p:txBody>
          <a:bodyPr/>
          <a:lstStyle/>
          <a:p>
            <a:r>
              <a:rPr lang="en-US" dirty="0" smtClean="0"/>
              <a:t>Site Selection (Cont’d)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406" r="10283" b="22569"/>
          <a:stretch/>
        </p:blipFill>
        <p:spPr bwMode="auto">
          <a:xfrm>
            <a:off x="4000500" y="1504950"/>
            <a:ext cx="8191500" cy="494347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255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1504949"/>
            <a:ext cx="3819525" cy="495645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2600" dirty="0" smtClean="0"/>
              <a:t>Surrounding Neighborhoods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600" dirty="0" smtClean="0"/>
              <a:t>Displacements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600" dirty="0" smtClean="0"/>
              <a:t>Special Restrictions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Easements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Geotechnical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600" dirty="0" smtClean="0"/>
              <a:t>Environmental Considerations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National Environmental Policy Act (NEPA)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Wetlands / Riparian Areas / Flood Zones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Hazmat / Contamination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romanLcPeriod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775" y="604838"/>
            <a:ext cx="10515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Site Selection (Cont’d)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3506" r="10148" b="22120"/>
          <a:stretch/>
        </p:blipFill>
        <p:spPr bwMode="auto">
          <a:xfrm>
            <a:off x="4000500" y="1504950"/>
            <a:ext cx="8191500" cy="495645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Rectangle 4"/>
          <p:cNvSpPr/>
          <p:nvPr/>
        </p:nvSpPr>
        <p:spPr>
          <a:xfrm>
            <a:off x="5372100" y="5678027"/>
            <a:ext cx="5753100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15346" y="5678028"/>
            <a:ext cx="3498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Keep community in mind!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Anchor a Neighborhood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5296" y="5678027"/>
            <a:ext cx="211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solidFill>
                  <a:schemeClr val="accent6">
                    <a:lumMod val="50000"/>
                  </a:schemeClr>
                </a:solidFill>
              </a:rPr>
              <a:t>Landmarking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406" r="10283" b="22569"/>
          <a:stretch/>
        </p:blipFill>
        <p:spPr bwMode="auto">
          <a:xfrm>
            <a:off x="4000500" y="1504950"/>
            <a:ext cx="8191500" cy="494347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566" y="2202952"/>
            <a:ext cx="331868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Patience &amp; Persistence!!!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Your Site Carefully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 Process and Stick to 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637732" y="757237"/>
            <a:ext cx="12192000" cy="1495425"/>
          </a:xfrm>
        </p:spPr>
        <p:txBody>
          <a:bodyPr anchor="t"/>
          <a:lstStyle/>
          <a:p>
            <a:pPr algn="ctr"/>
            <a:r>
              <a:rPr lang="en-US" b="1" dirty="0" smtClean="0"/>
              <a:t>Lessons Learned in Project Planning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2057" r="2501" b="3777"/>
          <a:stretch/>
        </p:blipFill>
        <p:spPr bwMode="auto">
          <a:xfrm>
            <a:off x="3971499" y="1405719"/>
            <a:ext cx="8202304" cy="5049672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11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2513" y="53455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Best Practices in Project Design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62"/>
          <a:stretch/>
        </p:blipFill>
        <p:spPr>
          <a:xfrm>
            <a:off x="0" y="750134"/>
            <a:ext cx="12192000" cy="49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102" y="2339975"/>
            <a:ext cx="5181600" cy="4351338"/>
          </a:xfrm>
        </p:spPr>
        <p:txBody>
          <a:bodyPr/>
          <a:lstStyle/>
          <a:p>
            <a:r>
              <a:rPr lang="en-US" dirty="0" smtClean="0"/>
              <a:t>FTA / </a:t>
            </a:r>
            <a:r>
              <a:rPr lang="en-US" dirty="0" err="1" smtClean="0"/>
              <a:t>PennDOT</a:t>
            </a:r>
            <a:r>
              <a:rPr lang="en-US" dirty="0" smtClean="0"/>
              <a:t> BPT / Lackawanna County</a:t>
            </a:r>
          </a:p>
          <a:p>
            <a:r>
              <a:rPr lang="en-US" dirty="0" smtClean="0"/>
              <a:t>PA DGS</a:t>
            </a:r>
          </a:p>
          <a:p>
            <a:r>
              <a:rPr lang="en-US" dirty="0" smtClean="0"/>
              <a:t>Scranton Sewer Authority</a:t>
            </a:r>
          </a:p>
          <a:p>
            <a:r>
              <a:rPr lang="en-US" dirty="0" smtClean="0"/>
              <a:t>Martz </a:t>
            </a:r>
            <a:r>
              <a:rPr lang="en-US" dirty="0" err="1" smtClean="0"/>
              <a:t>Trailways</a:t>
            </a:r>
            <a:endParaRPr lang="en-US" dirty="0" smtClean="0"/>
          </a:p>
          <a:p>
            <a:r>
              <a:rPr lang="en-US" dirty="0" smtClean="0"/>
              <a:t>City of Scranton, Penn DOT, Other Approval Agencies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829339" y="1364643"/>
            <a:ext cx="10515600" cy="895350"/>
          </a:xfrm>
        </p:spPr>
        <p:txBody>
          <a:bodyPr/>
          <a:lstStyle/>
          <a:p>
            <a:pPr algn="ctr"/>
            <a:r>
              <a:rPr lang="en-US" dirty="0" smtClean="0"/>
              <a:t>COLTS LTC Stakeholder Coordination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45" y="2339975"/>
            <a:ext cx="6871955" cy="33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66" y="1977568"/>
            <a:ext cx="3457859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Delineating a Plan 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to Meet Planning Phase 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Goals</a:t>
            </a:r>
            <a:endParaRPr lang="en-US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/>
              <a:t>Multiple Occupants </a:t>
            </a:r>
            <a:r>
              <a:rPr lang="en-US" dirty="0" smtClean="0"/>
              <a:t>&amp; Functions</a:t>
            </a:r>
            <a:endParaRPr lang="en-US" dirty="0" smtClean="0"/>
          </a:p>
          <a:p>
            <a:r>
              <a:rPr lang="en-US" dirty="0" smtClean="0"/>
              <a:t>Include Room </a:t>
            </a:r>
            <a:r>
              <a:rPr lang="en-US" dirty="0" smtClean="0"/>
              <a:t>to Grow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372134" y="1158418"/>
            <a:ext cx="10515600" cy="904875"/>
          </a:xfrm>
        </p:spPr>
        <p:txBody>
          <a:bodyPr/>
          <a:lstStyle/>
          <a:p>
            <a:pPr algn="ctr"/>
            <a:r>
              <a:rPr lang="en-US" dirty="0" smtClean="0"/>
              <a:t>Programming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956976"/>
            <a:ext cx="7905750" cy="54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372134" y="1158418"/>
            <a:ext cx="10515600" cy="904875"/>
          </a:xfrm>
        </p:spPr>
        <p:txBody>
          <a:bodyPr/>
          <a:lstStyle/>
          <a:p>
            <a:pPr algn="ctr"/>
            <a:r>
              <a:rPr lang="en-US" dirty="0" smtClean="0"/>
              <a:t>Programming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82" t="5870" r="988" b="15663"/>
          <a:stretch/>
        </p:blipFill>
        <p:spPr>
          <a:xfrm>
            <a:off x="3627990" y="879773"/>
            <a:ext cx="7924801" cy="5665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2213" r="4509"/>
          <a:stretch/>
        </p:blipFill>
        <p:spPr>
          <a:xfrm rot="5400000">
            <a:off x="651801" y="3384717"/>
            <a:ext cx="3419478" cy="2685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23566" y="1977568"/>
            <a:ext cx="2981609" cy="4351338"/>
          </a:xfrm>
        </p:spPr>
        <p:txBody>
          <a:bodyPr/>
          <a:lstStyle/>
          <a:p>
            <a:r>
              <a:rPr lang="en-US" dirty="0" smtClean="0"/>
              <a:t>Test fit a variety of solutions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745211" y="919046"/>
            <a:ext cx="1919287" cy="2650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20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53136" y="1211619"/>
            <a:ext cx="10515600" cy="1325563"/>
          </a:xfrm>
        </p:spPr>
        <p:txBody>
          <a:bodyPr/>
          <a:lstStyle/>
          <a:p>
            <a:r>
              <a:rPr lang="en-US" b="1" dirty="0" smtClean="0"/>
              <a:t>Presenters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79722" y="210444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Robert Fiume – Executive Director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	County of Lackawanna Transit Systems </a:t>
            </a:r>
            <a:r>
              <a:rPr lang="en-US" dirty="0" smtClean="0"/>
              <a:t>(COLTS)</a:t>
            </a:r>
            <a:endParaRPr lang="en-US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Richard Sullivan, RA, LEED AP, GGP – Director of Design,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 Sowinski Sullivan Architects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Michael Hartley, P.E., PMP, CCM – Vice President, Principal Engineer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Sowinski Sullivan Architects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dirty="0" smtClean="0"/>
              <a:t>Kelly Freeman, RA, LEED AP – Vice President, Principal Architect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Sowinski Sullivan Architects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7" r="1832" b="2625"/>
          <a:stretch/>
        </p:blipFill>
        <p:spPr>
          <a:xfrm>
            <a:off x="348019" y="5149068"/>
            <a:ext cx="1241946" cy="1100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317" b="2714"/>
          <a:stretch/>
        </p:blipFill>
        <p:spPr>
          <a:xfrm>
            <a:off x="346229" y="4010491"/>
            <a:ext cx="1243735" cy="1099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416" b="2973"/>
          <a:stretch/>
        </p:blipFill>
        <p:spPr>
          <a:xfrm>
            <a:off x="346229" y="2878736"/>
            <a:ext cx="1236911" cy="109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" y="1702728"/>
            <a:ext cx="1236911" cy="11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:\SSA Business\BARTA\Franklin Street Final Design\SSA\Slide Show Presentation\GF\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6" b="8163"/>
          <a:stretch>
            <a:fillRect/>
          </a:stretch>
        </p:blipFill>
        <p:spPr bwMode="auto">
          <a:xfrm>
            <a:off x="8458200" y="1133475"/>
            <a:ext cx="3733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429709"/>
            <a:ext cx="6210300" cy="3067255"/>
          </a:xfrm>
          <a:prstGeom prst="rect">
            <a:avLst/>
          </a:prstGeom>
        </p:spPr>
      </p:pic>
      <p:pic>
        <p:nvPicPr>
          <p:cNvPr id="8" name="Picture 2" descr="H:\SSA Business\BARTA\Franklin Street Final Design\SSA\Slide Show Presentation\GF\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/>
          <a:stretch>
            <a:fillRect/>
          </a:stretch>
        </p:blipFill>
        <p:spPr bwMode="auto">
          <a:xfrm>
            <a:off x="4591050" y="1858963"/>
            <a:ext cx="37338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76225" y="1911098"/>
            <a:ext cx="42943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Operational Considerations for Vehicle Traffic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 smtClean="0"/>
              <a:t>Modes</a:t>
            </a:r>
          </a:p>
          <a:p>
            <a:pPr lvl="1"/>
            <a:r>
              <a:rPr lang="en-US" dirty="0" smtClean="0"/>
              <a:t>Vehicle </a:t>
            </a:r>
            <a:r>
              <a:rPr lang="en-US" dirty="0" smtClean="0"/>
              <a:t>Circulation</a:t>
            </a: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4058901"/>
            <a:ext cx="3906289" cy="2438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1083" y="1541766"/>
            <a:ext cx="160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BARTA Bus Test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42730" y="3429709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COLTS Bus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276225" y="1911098"/>
            <a:ext cx="3000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Separation of Passengers and Pedestrians from Vehicle Traffic</a:t>
            </a:r>
          </a:p>
          <a:p>
            <a:r>
              <a:rPr lang="en-US" dirty="0" smtClean="0"/>
              <a:t>Accessibility &amp; Level of Service</a:t>
            </a: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93" t="20900" r="5549" b="13680"/>
          <a:stretch/>
        </p:blipFill>
        <p:spPr>
          <a:xfrm>
            <a:off x="3038475" y="3419475"/>
            <a:ext cx="9144000" cy="293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7659" b="-1"/>
          <a:stretch/>
        </p:blipFill>
        <p:spPr>
          <a:xfrm>
            <a:off x="6502218" y="895350"/>
            <a:ext cx="5553075" cy="26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76226" y="1997532"/>
            <a:ext cx="3238500" cy="4351338"/>
          </a:xfrm>
        </p:spPr>
        <p:txBody>
          <a:bodyPr/>
          <a:lstStyle/>
          <a:p>
            <a:r>
              <a:rPr lang="en-US" dirty="0" smtClean="0"/>
              <a:t>Administrative </a:t>
            </a:r>
            <a:r>
              <a:rPr lang="en-US" dirty="0" smtClean="0"/>
              <a:t>and “Back of House” </a:t>
            </a:r>
            <a:r>
              <a:rPr lang="en-US" dirty="0" smtClean="0"/>
              <a:t>Support Spaces</a:t>
            </a:r>
          </a:p>
          <a:p>
            <a:pPr lvl="1"/>
            <a:r>
              <a:rPr lang="en-US" dirty="0" smtClean="0"/>
              <a:t>Restrooms, </a:t>
            </a:r>
            <a:r>
              <a:rPr lang="en-US" dirty="0" err="1" smtClean="0"/>
              <a:t>Breakrooms</a:t>
            </a:r>
            <a:r>
              <a:rPr lang="en-US" dirty="0" smtClean="0"/>
              <a:t>, and Lockers for Drivers</a:t>
            </a:r>
          </a:p>
          <a:p>
            <a:pPr lvl="1"/>
            <a:r>
              <a:rPr lang="en-US" dirty="0" err="1" smtClean="0"/>
              <a:t>Breakroom</a:t>
            </a:r>
            <a:r>
              <a:rPr lang="en-US" dirty="0" smtClean="0"/>
              <a:t> for Ticketing Agents</a:t>
            </a:r>
          </a:p>
          <a:p>
            <a:pPr lvl="1"/>
            <a:r>
              <a:rPr lang="en-US" dirty="0" smtClean="0"/>
              <a:t>Offices</a:t>
            </a:r>
          </a:p>
          <a:p>
            <a:pPr lvl="1"/>
            <a:r>
              <a:rPr lang="en-US" dirty="0" smtClean="0"/>
              <a:t>Storage</a:t>
            </a:r>
            <a:endParaRPr lang="en-US" dirty="0" smtClean="0"/>
          </a:p>
          <a:p>
            <a:pPr lvl="1"/>
            <a:r>
              <a:rPr lang="en-US" dirty="0" smtClean="0"/>
              <a:t>Training Room</a:t>
            </a:r>
            <a:endParaRPr lang="en-US" dirty="0" smtClean="0"/>
          </a:p>
        </p:txBody>
      </p:sp>
      <p:pic>
        <p:nvPicPr>
          <p:cNvPr id="10" name="Picture 2" descr="I:\COLTS\(11024) Scranton Intermodal Facility\Presentations\Powerpoint\2013-02-13 Presentation\Images\Rendered Building Plan_2013-02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133" y="1155093"/>
            <a:ext cx="8289826" cy="502663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5681663" y="2667000"/>
            <a:ext cx="2333625" cy="1800225"/>
          </a:xfrm>
          <a:custGeom>
            <a:avLst/>
            <a:gdLst>
              <a:gd name="connsiteX0" fmla="*/ 66675 w 2333625"/>
              <a:gd name="connsiteY0" fmla="*/ 1604963 h 1800225"/>
              <a:gd name="connsiteX1" fmla="*/ 0 w 2333625"/>
              <a:gd name="connsiteY1" fmla="*/ 1285875 h 1800225"/>
              <a:gd name="connsiteX2" fmla="*/ 766762 w 2333625"/>
              <a:gd name="connsiteY2" fmla="*/ 1095375 h 1800225"/>
              <a:gd name="connsiteX3" fmla="*/ 528637 w 2333625"/>
              <a:gd name="connsiteY3" fmla="*/ 142875 h 1800225"/>
              <a:gd name="connsiteX4" fmla="*/ 1090612 w 2333625"/>
              <a:gd name="connsiteY4" fmla="*/ 0 h 1800225"/>
              <a:gd name="connsiteX5" fmla="*/ 1076325 w 2333625"/>
              <a:gd name="connsiteY5" fmla="*/ 823913 h 1800225"/>
              <a:gd name="connsiteX6" fmla="*/ 1957387 w 2333625"/>
              <a:gd name="connsiteY6" fmla="*/ 828675 h 1800225"/>
              <a:gd name="connsiteX7" fmla="*/ 2333625 w 2333625"/>
              <a:gd name="connsiteY7" fmla="*/ 1362075 h 1800225"/>
              <a:gd name="connsiteX8" fmla="*/ 2128837 w 2333625"/>
              <a:gd name="connsiteY8" fmla="*/ 1533525 h 1800225"/>
              <a:gd name="connsiteX9" fmla="*/ 2024062 w 2333625"/>
              <a:gd name="connsiteY9" fmla="*/ 1414463 h 1800225"/>
              <a:gd name="connsiteX10" fmla="*/ 1809750 w 2333625"/>
              <a:gd name="connsiteY10" fmla="*/ 1404938 h 1800225"/>
              <a:gd name="connsiteX11" fmla="*/ 1804987 w 2333625"/>
              <a:gd name="connsiteY11" fmla="*/ 1095375 h 1800225"/>
              <a:gd name="connsiteX12" fmla="*/ 1081087 w 2333625"/>
              <a:gd name="connsiteY12" fmla="*/ 1100138 h 1800225"/>
              <a:gd name="connsiteX13" fmla="*/ 1090612 w 2333625"/>
              <a:gd name="connsiteY13" fmla="*/ 1800225 h 1800225"/>
              <a:gd name="connsiteX14" fmla="*/ 533400 w 2333625"/>
              <a:gd name="connsiteY14" fmla="*/ 1795463 h 1800225"/>
              <a:gd name="connsiteX15" fmla="*/ 457200 w 2333625"/>
              <a:gd name="connsiteY15" fmla="*/ 1504950 h 1800225"/>
              <a:gd name="connsiteX16" fmla="*/ 66675 w 2333625"/>
              <a:gd name="connsiteY16" fmla="*/ 1604963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3625" h="1800225">
                <a:moveTo>
                  <a:pt x="66675" y="1604963"/>
                </a:moveTo>
                <a:lnTo>
                  <a:pt x="0" y="1285875"/>
                </a:lnTo>
                <a:lnTo>
                  <a:pt x="766762" y="1095375"/>
                </a:lnTo>
                <a:lnTo>
                  <a:pt x="528637" y="142875"/>
                </a:lnTo>
                <a:lnTo>
                  <a:pt x="1090612" y="0"/>
                </a:lnTo>
                <a:lnTo>
                  <a:pt x="1076325" y="823913"/>
                </a:lnTo>
                <a:lnTo>
                  <a:pt x="1957387" y="828675"/>
                </a:lnTo>
                <a:lnTo>
                  <a:pt x="2333625" y="1362075"/>
                </a:lnTo>
                <a:lnTo>
                  <a:pt x="2128837" y="1533525"/>
                </a:lnTo>
                <a:lnTo>
                  <a:pt x="2024062" y="1414463"/>
                </a:lnTo>
                <a:lnTo>
                  <a:pt x="1809750" y="1404938"/>
                </a:lnTo>
                <a:cubicBezTo>
                  <a:pt x="1808162" y="1301750"/>
                  <a:pt x="1806575" y="1198563"/>
                  <a:pt x="1804987" y="1095375"/>
                </a:cubicBezTo>
                <a:lnTo>
                  <a:pt x="1081087" y="1100138"/>
                </a:lnTo>
                <a:lnTo>
                  <a:pt x="1090612" y="1800225"/>
                </a:lnTo>
                <a:lnTo>
                  <a:pt x="533400" y="1795463"/>
                </a:lnTo>
                <a:lnTo>
                  <a:pt x="457200" y="1504950"/>
                </a:lnTo>
                <a:lnTo>
                  <a:pt x="66675" y="1604963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6" y="1911098"/>
            <a:ext cx="3314699" cy="4351338"/>
          </a:xfrm>
        </p:spPr>
        <p:txBody>
          <a:bodyPr/>
          <a:lstStyle/>
          <a:p>
            <a:r>
              <a:rPr lang="en-US" dirty="0" smtClean="0"/>
              <a:t>Safety and Security</a:t>
            </a:r>
          </a:p>
          <a:p>
            <a:pPr lvl="1"/>
            <a:r>
              <a:rPr lang="en-US" dirty="0" smtClean="0"/>
              <a:t>Well-Lit Spaces</a:t>
            </a:r>
          </a:p>
          <a:p>
            <a:pPr lvl="1"/>
            <a:r>
              <a:rPr lang="en-US" dirty="0" smtClean="0"/>
              <a:t>Maximize Direct, Clear Sightlines </a:t>
            </a:r>
          </a:p>
          <a:p>
            <a:pPr lvl="1"/>
            <a:r>
              <a:rPr lang="en-US" dirty="0" smtClean="0"/>
              <a:t>Eliminate any potential hiding spaces or niches</a:t>
            </a:r>
          </a:p>
          <a:p>
            <a:pPr lvl="1"/>
            <a:r>
              <a:rPr lang="en-US" dirty="0" smtClean="0"/>
              <a:t>Implied surveillance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887413"/>
            <a:ext cx="7877175" cy="44232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012"/>
          <a:stretch/>
        </p:blipFill>
        <p:spPr>
          <a:xfrm>
            <a:off x="3286727" y="3898467"/>
            <a:ext cx="4190399" cy="2527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61188" y="4872791"/>
            <a:ext cx="1581150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</a:rPr>
              <a:t>Active and Passive</a:t>
            </a:r>
            <a:endParaRPr lang="en-US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3236112"/>
            <a:ext cx="6657976" cy="3112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77" y="936776"/>
            <a:ext cx="5490423" cy="269224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76226" y="1911098"/>
            <a:ext cx="3314699" cy="4351338"/>
          </a:xfrm>
        </p:spPr>
        <p:txBody>
          <a:bodyPr/>
          <a:lstStyle/>
          <a:p>
            <a:r>
              <a:rPr lang="en-US" dirty="0" smtClean="0"/>
              <a:t>Safety and Security</a:t>
            </a:r>
          </a:p>
          <a:p>
            <a:pPr lvl="1"/>
            <a:r>
              <a:rPr lang="en-US" dirty="0" smtClean="0"/>
              <a:t>Well-Lit Spaces</a:t>
            </a:r>
          </a:p>
          <a:p>
            <a:pPr lvl="1"/>
            <a:r>
              <a:rPr lang="en-US" dirty="0" smtClean="0"/>
              <a:t>Maximize Direct, Clear Sightlines </a:t>
            </a:r>
          </a:p>
          <a:p>
            <a:pPr lvl="1"/>
            <a:r>
              <a:rPr lang="en-US" dirty="0" smtClean="0"/>
              <a:t>Eliminate any potential hiding spaces or niches</a:t>
            </a:r>
          </a:p>
          <a:p>
            <a:pPr lvl="1"/>
            <a:r>
              <a:rPr lang="en-US" dirty="0" smtClean="0"/>
              <a:t>Implied surveillance</a:t>
            </a:r>
            <a:endParaRPr lang="en-US" dirty="0" smtClean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61188" y="4872791"/>
            <a:ext cx="1581150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accent6">
                    <a:lumMod val="50000"/>
                  </a:schemeClr>
                </a:solidFill>
              </a:rPr>
              <a:t>Active and Passive</a:t>
            </a:r>
            <a:endParaRPr lang="en-US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997532"/>
            <a:ext cx="3933825" cy="4351338"/>
          </a:xfrm>
        </p:spPr>
        <p:txBody>
          <a:bodyPr/>
          <a:lstStyle/>
          <a:p>
            <a:r>
              <a:rPr lang="en-US" dirty="0" smtClean="0"/>
              <a:t>Passenger Amenities</a:t>
            </a:r>
          </a:p>
          <a:p>
            <a:pPr lvl="1"/>
            <a:r>
              <a:rPr lang="en-US" dirty="0" smtClean="0"/>
              <a:t>Adequate Seating</a:t>
            </a:r>
          </a:p>
          <a:p>
            <a:pPr lvl="1"/>
            <a:r>
              <a:rPr lang="en-US" dirty="0" smtClean="0"/>
              <a:t>Covered Bicycle Parking</a:t>
            </a:r>
          </a:p>
          <a:p>
            <a:pPr lvl="1"/>
            <a:r>
              <a:rPr lang="en-US" dirty="0" smtClean="0"/>
              <a:t>Schedules</a:t>
            </a:r>
          </a:p>
          <a:p>
            <a:pPr lvl="1"/>
            <a:r>
              <a:rPr lang="en-US" dirty="0" smtClean="0"/>
              <a:t>Arrival and Departure Information</a:t>
            </a:r>
          </a:p>
          <a:p>
            <a:pPr lvl="1"/>
            <a:r>
              <a:rPr lang="en-US" dirty="0" smtClean="0"/>
              <a:t>Sufficient Restroom Quantity</a:t>
            </a:r>
          </a:p>
          <a:p>
            <a:pPr lvl="1"/>
            <a:r>
              <a:rPr lang="en-US" dirty="0" smtClean="0"/>
              <a:t>Vending; Bottle Filling</a:t>
            </a:r>
          </a:p>
          <a:p>
            <a:pPr lvl="1"/>
            <a:r>
              <a:rPr lang="en-US" dirty="0" smtClean="0"/>
              <a:t>Baggage and Freight Handling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022" y="1858963"/>
            <a:ext cx="7822978" cy="43415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997532"/>
            <a:ext cx="3933825" cy="4351338"/>
          </a:xfrm>
        </p:spPr>
        <p:txBody>
          <a:bodyPr/>
          <a:lstStyle/>
          <a:p>
            <a:r>
              <a:rPr lang="en-US" dirty="0" smtClean="0"/>
              <a:t>Material Selection</a:t>
            </a:r>
          </a:p>
          <a:p>
            <a:pPr lvl="1"/>
            <a:r>
              <a:rPr lang="en-US" dirty="0" smtClean="0"/>
              <a:t>Durable Materials </a:t>
            </a:r>
          </a:p>
          <a:p>
            <a:pPr lvl="1"/>
            <a:r>
              <a:rPr lang="en-US" dirty="0" smtClean="0"/>
              <a:t>Materials with Long Service Life</a:t>
            </a:r>
            <a:endParaRPr lang="en-US" dirty="0"/>
          </a:p>
          <a:p>
            <a:pPr lvl="1"/>
            <a:r>
              <a:rPr lang="en-US" dirty="0" smtClean="0"/>
              <a:t>Resistance to Vandalism such as scratching, tagging, and impact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03" t="11053" r="203" b="12648"/>
          <a:stretch/>
        </p:blipFill>
        <p:spPr>
          <a:xfrm>
            <a:off x="4417629" y="1749972"/>
            <a:ext cx="7774371" cy="47092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6225" y="1076073"/>
            <a:ext cx="4314825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Smart 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925" y="5448300"/>
            <a:ext cx="6746719" cy="769441"/>
          </a:xfrm>
          <a:prstGeom prst="rect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chemeClr val="accent6">
                    <a:lumMod val="50000"/>
                  </a:schemeClr>
                </a:solidFill>
              </a:rPr>
              <a:t>Vandalism Breeds Vandalism</a:t>
            </a:r>
            <a:endParaRPr lang="en-US" sz="4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932" y="2064513"/>
            <a:ext cx="366254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Green Roof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Retains 1.3 gallons of water per foot</a:t>
            </a:r>
          </a:p>
          <a:p>
            <a:pPr lvl="1"/>
            <a:r>
              <a:rPr lang="en-US" dirty="0" smtClean="0"/>
              <a:t>Helps meet tough </a:t>
            </a:r>
            <a:r>
              <a:rPr lang="en-US" dirty="0" err="1" smtClean="0"/>
              <a:t>stormwater</a:t>
            </a:r>
            <a:r>
              <a:rPr lang="en-US" dirty="0" smtClean="0"/>
              <a:t> retention regulations – 25% improvement</a:t>
            </a:r>
          </a:p>
          <a:p>
            <a:pPr lvl="1"/>
            <a:r>
              <a:rPr lang="en-US" dirty="0" smtClean="0"/>
              <a:t>Extends service life of roofing membrane by 2 – 3 x</a:t>
            </a:r>
          </a:p>
          <a:p>
            <a:pPr lvl="1"/>
            <a:r>
              <a:rPr lang="en-US" dirty="0" smtClean="0"/>
              <a:t>Reduces heat island effect and cooling load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531" b="8860"/>
          <a:stretch/>
        </p:blipFill>
        <p:spPr>
          <a:xfrm>
            <a:off x="3859481" y="1870546"/>
            <a:ext cx="8342786" cy="45777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506" y="1158051"/>
            <a:ext cx="10515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Footprint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96932" y="2064513"/>
            <a:ext cx="3422568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Building </a:t>
            </a:r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Daylighting and Dimming</a:t>
            </a:r>
          </a:p>
          <a:p>
            <a:pPr lvl="1"/>
            <a:r>
              <a:rPr lang="en-US" dirty="0" smtClean="0"/>
              <a:t>Occupancy Sensors</a:t>
            </a:r>
          </a:p>
          <a:p>
            <a:pPr lvl="1"/>
            <a:r>
              <a:rPr lang="en-US" dirty="0" smtClean="0"/>
              <a:t>Energy Use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Variety of Benefits:</a:t>
            </a:r>
          </a:p>
          <a:p>
            <a:pPr lvl="1"/>
            <a:r>
              <a:rPr lang="en-US" dirty="0" smtClean="0"/>
              <a:t>Human Capital</a:t>
            </a:r>
          </a:p>
          <a:p>
            <a:pPr lvl="1"/>
            <a:r>
              <a:rPr lang="en-US" dirty="0" smtClean="0"/>
              <a:t>Operating Costs: 25%+ energy savings</a:t>
            </a:r>
          </a:p>
          <a:p>
            <a:pPr lvl="1"/>
            <a:r>
              <a:rPr lang="en-US" dirty="0" smtClean="0"/>
              <a:t>Preventative Maintenance</a:t>
            </a: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506" y="1158051"/>
            <a:ext cx="10515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Footprint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69" y="1984436"/>
            <a:ext cx="3724274" cy="443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90" y="992433"/>
            <a:ext cx="5226210" cy="39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45547" y="1832334"/>
            <a:ext cx="3947556" cy="4351338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 smtClean="0"/>
              <a:t>Performance and Insulation </a:t>
            </a:r>
            <a:r>
              <a:rPr lang="en-US" dirty="0" smtClean="0"/>
              <a:t>Value</a:t>
            </a:r>
          </a:p>
          <a:p>
            <a:r>
              <a:rPr lang="en-US" dirty="0" smtClean="0"/>
              <a:t>Complete Building Envelope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1506" y="1158051"/>
            <a:ext cx="10515600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Footprint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3893" y="964547"/>
            <a:ext cx="5788107" cy="4350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964965"/>
            <a:ext cx="3638550" cy="4312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53" y="3679632"/>
            <a:ext cx="3371850" cy="27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40631" y="1042665"/>
            <a:ext cx="3251200" cy="3251200"/>
            <a:chOff x="2418957" y="87175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5" name="Oval 14"/>
            <p:cNvSpPr/>
            <p:nvPr/>
          </p:nvSpPr>
          <p:spPr>
            <a:xfrm>
              <a:off x="2418957" y="87175"/>
              <a:ext cx="3251200" cy="3251200"/>
            </a:xfrm>
            <a:prstGeom prst="ellipse">
              <a:avLst/>
            </a:prstGeom>
            <a:solidFill>
              <a:schemeClr val="bg1">
                <a:lumMod val="65000"/>
                <a:alpha val="89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2637409" y="1003157"/>
              <a:ext cx="2599255" cy="11160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Planning</a:t>
              </a:r>
              <a:endParaRPr lang="en-US" sz="29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33215" y="3055223"/>
            <a:ext cx="3251200" cy="3251200"/>
            <a:chOff x="3611541" y="2099733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8" name="Oval 17"/>
            <p:cNvSpPr/>
            <p:nvPr/>
          </p:nvSpPr>
          <p:spPr>
            <a:xfrm>
              <a:off x="3611541" y="2099733"/>
              <a:ext cx="3251200" cy="325120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Oval 6"/>
            <p:cNvSpPr/>
            <p:nvPr/>
          </p:nvSpPr>
          <p:spPr>
            <a:xfrm>
              <a:off x="3818140" y="2939626"/>
              <a:ext cx="2738446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Design</a:t>
              </a:r>
              <a:endParaRPr lang="en-US" sz="29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70185" y="3099125"/>
            <a:ext cx="3251200" cy="3251200"/>
            <a:chOff x="1282522" y="2109161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21" name="Oval 20"/>
            <p:cNvSpPr/>
            <p:nvPr/>
          </p:nvSpPr>
          <p:spPr>
            <a:xfrm>
              <a:off x="1282522" y="2109161"/>
              <a:ext cx="3251200" cy="3251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Oval 8"/>
            <p:cNvSpPr/>
            <p:nvPr/>
          </p:nvSpPr>
          <p:spPr>
            <a:xfrm>
              <a:off x="1367925" y="2956256"/>
              <a:ext cx="3057087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Construction</a:t>
              </a:r>
              <a:endParaRPr lang="en-US" sz="2900" kern="1200" dirty="0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682430" y="1639233"/>
            <a:ext cx="5181600" cy="2534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Success Indicators</a:t>
            </a:r>
          </a:p>
          <a:p>
            <a:r>
              <a:rPr lang="en-US" sz="4000" dirty="0" smtClean="0"/>
              <a:t>Process Management</a:t>
            </a:r>
          </a:p>
          <a:p>
            <a:r>
              <a:rPr lang="en-US" sz="4000" dirty="0" smtClean="0"/>
              <a:t>Results Driven Ideas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922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5362"/>
          <a:stretch/>
        </p:blipFill>
        <p:spPr>
          <a:xfrm>
            <a:off x="0" y="750134"/>
            <a:ext cx="12192000" cy="49955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483" y="1015997"/>
            <a:ext cx="5181600" cy="3083038"/>
          </a:xfrm>
          <a:solidFill>
            <a:schemeClr val="accent6">
              <a:lumMod val="20000"/>
              <a:lumOff val="80000"/>
              <a:alpha val="84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 Proactive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Anticipate Vandalism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Anticipate Security Concerns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Design for Durability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Balance Construction Costs vs. Operational and Maintenance Costs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660269"/>
            <a:ext cx="12192000" cy="1427163"/>
          </a:xfrm>
        </p:spPr>
        <p:txBody>
          <a:bodyPr anchor="t"/>
          <a:lstStyle/>
          <a:p>
            <a:pPr algn="ctr"/>
            <a:r>
              <a:rPr lang="en-US" b="1" dirty="0" smtClean="0"/>
              <a:t>Lessons Learned in Project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36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2513" y="546938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Best Practices in Project Construction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04" r="3948"/>
          <a:stretch/>
        </p:blipFill>
        <p:spPr>
          <a:xfrm>
            <a:off x="-13648" y="802929"/>
            <a:ext cx="12187451" cy="49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055022"/>
            <a:ext cx="2981325" cy="4351338"/>
          </a:xfrm>
        </p:spPr>
        <p:txBody>
          <a:bodyPr/>
          <a:lstStyle/>
          <a:p>
            <a:r>
              <a:rPr lang="en-US" dirty="0" smtClean="0"/>
              <a:t>Funding Sources</a:t>
            </a:r>
          </a:p>
          <a:p>
            <a:r>
              <a:rPr lang="en-US" dirty="0" smtClean="0"/>
              <a:t>Project Staffing</a:t>
            </a:r>
          </a:p>
          <a:p>
            <a:r>
              <a:rPr lang="en-US" dirty="0" smtClean="0"/>
              <a:t>Permits and Testing</a:t>
            </a:r>
          </a:p>
          <a:p>
            <a:r>
              <a:rPr lang="en-US" dirty="0" smtClean="0"/>
              <a:t>Insurance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762125" y="1123159"/>
            <a:ext cx="10515600" cy="931863"/>
          </a:xfrm>
        </p:spPr>
        <p:txBody>
          <a:bodyPr/>
          <a:lstStyle/>
          <a:p>
            <a:pPr algn="ctr"/>
            <a:r>
              <a:rPr lang="en-US" dirty="0" smtClean="0"/>
              <a:t>Preparing for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961956"/>
            <a:ext cx="5048250" cy="341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88" y="3152782"/>
            <a:ext cx="5343524" cy="3253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3941378"/>
            <a:ext cx="2719387" cy="24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FTA Requirements</a:t>
            </a:r>
          </a:p>
          <a:p>
            <a:r>
              <a:rPr lang="en-US" dirty="0" smtClean="0"/>
              <a:t>Competitive Bidding</a:t>
            </a:r>
          </a:p>
          <a:p>
            <a:r>
              <a:rPr lang="en-US" dirty="0" smtClean="0"/>
              <a:t>Multiple Prime Construction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289110" y="924471"/>
            <a:ext cx="10515600" cy="1025525"/>
          </a:xfrm>
        </p:spPr>
        <p:txBody>
          <a:bodyPr/>
          <a:lstStyle/>
          <a:p>
            <a:pPr algn="ctr"/>
            <a:r>
              <a:rPr lang="en-US" dirty="0" smtClean="0"/>
              <a:t>Bid Phase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1029494"/>
            <a:ext cx="64389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469" b="1307"/>
          <a:stretch/>
        </p:blipFill>
        <p:spPr>
          <a:xfrm>
            <a:off x="5192326" y="4631805"/>
            <a:ext cx="180677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111" y="4631805"/>
            <a:ext cx="3600450" cy="1800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36" y="4631805"/>
            <a:ext cx="38766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45" y="1456657"/>
            <a:ext cx="5412735" cy="2137220"/>
          </a:xfrm>
        </p:spPr>
        <p:txBody>
          <a:bodyPr/>
          <a:lstStyle/>
          <a:p>
            <a:r>
              <a:rPr lang="en-US" dirty="0" smtClean="0"/>
              <a:t>Sustainable Construction Practices</a:t>
            </a:r>
          </a:p>
          <a:p>
            <a:r>
              <a:rPr lang="en-US" dirty="0" smtClean="0"/>
              <a:t>Quality Control</a:t>
            </a:r>
          </a:p>
          <a:p>
            <a:r>
              <a:rPr lang="en-US" dirty="0" smtClean="0"/>
              <a:t>Durability</a:t>
            </a:r>
          </a:p>
          <a:p>
            <a:r>
              <a:rPr lang="en-US" dirty="0" smtClean="0"/>
              <a:t>Scope, Schedule, and Budget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924017" y="726853"/>
            <a:ext cx="10515600" cy="912812"/>
          </a:xfrm>
        </p:spPr>
        <p:txBody>
          <a:bodyPr/>
          <a:lstStyle/>
          <a:p>
            <a:pPr algn="ctr"/>
            <a:r>
              <a:rPr lang="en-US" dirty="0" smtClean="0"/>
              <a:t>Construction Considerations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880" y="1453705"/>
            <a:ext cx="6547119" cy="4280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9170"/>
          <a:stretch/>
        </p:blipFill>
        <p:spPr>
          <a:xfrm>
            <a:off x="609601" y="3453954"/>
            <a:ext cx="5209178" cy="30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6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49102" y="2120900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FTA / </a:t>
            </a:r>
            <a:r>
              <a:rPr lang="en-US" dirty="0" err="1" smtClean="0"/>
              <a:t>PennDOT</a:t>
            </a:r>
            <a:r>
              <a:rPr lang="en-US" dirty="0" smtClean="0"/>
              <a:t> BPT / Lackawanna County</a:t>
            </a:r>
          </a:p>
          <a:p>
            <a:r>
              <a:rPr lang="en-US" dirty="0" smtClean="0"/>
              <a:t>PA DGS</a:t>
            </a:r>
          </a:p>
          <a:p>
            <a:r>
              <a:rPr lang="en-US" dirty="0" smtClean="0"/>
              <a:t>Scranton Sewer Authority</a:t>
            </a:r>
          </a:p>
          <a:p>
            <a:r>
              <a:rPr lang="en-US" dirty="0" smtClean="0"/>
              <a:t>Martz </a:t>
            </a:r>
            <a:r>
              <a:rPr lang="en-US" dirty="0" err="1" smtClean="0"/>
              <a:t>Trailways</a:t>
            </a:r>
            <a:endParaRPr lang="en-US" dirty="0" smtClean="0"/>
          </a:p>
          <a:p>
            <a:r>
              <a:rPr lang="en-US" dirty="0" smtClean="0"/>
              <a:t>City of Scranton, Penn DOT, Other Approval Agencies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29339" y="936018"/>
            <a:ext cx="10515600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COLTS LTC Stakeholder Coordination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45" y="2120900"/>
            <a:ext cx="6871955" cy="33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981" y="1739985"/>
            <a:ext cx="3135719" cy="4351338"/>
          </a:xfrm>
        </p:spPr>
        <p:txBody>
          <a:bodyPr/>
          <a:lstStyle/>
          <a:p>
            <a:r>
              <a:rPr lang="en-US" dirty="0" smtClean="0"/>
              <a:t>Substantial Completion</a:t>
            </a:r>
          </a:p>
          <a:p>
            <a:r>
              <a:rPr lang="en-US" dirty="0" smtClean="0"/>
              <a:t>Final Testing </a:t>
            </a:r>
            <a:r>
              <a:rPr lang="en-US" dirty="0" smtClean="0"/>
              <a:t>&amp; Commissioning</a:t>
            </a:r>
            <a:endParaRPr lang="en-US" dirty="0" smtClean="0"/>
          </a:p>
          <a:p>
            <a:r>
              <a:rPr lang="en-US" dirty="0" smtClean="0"/>
              <a:t>Contract Close-out</a:t>
            </a:r>
          </a:p>
          <a:p>
            <a:r>
              <a:rPr lang="en-US" dirty="0" smtClean="0"/>
              <a:t>Warranties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488442" y="945607"/>
            <a:ext cx="10515600" cy="776288"/>
          </a:xfrm>
        </p:spPr>
        <p:txBody>
          <a:bodyPr/>
          <a:lstStyle/>
          <a:p>
            <a:pPr algn="ctr"/>
            <a:r>
              <a:rPr lang="en-US" dirty="0" smtClean="0"/>
              <a:t>Construction Close-out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732"/>
          <a:stretch/>
        </p:blipFill>
        <p:spPr>
          <a:xfrm>
            <a:off x="7363477" y="945607"/>
            <a:ext cx="4828523" cy="4578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83" y="3332228"/>
            <a:ext cx="4638675" cy="30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2" y="1825625"/>
            <a:ext cx="2888064" cy="4351338"/>
          </a:xfrm>
        </p:spPr>
        <p:txBody>
          <a:bodyPr/>
          <a:lstStyle/>
          <a:p>
            <a:r>
              <a:rPr lang="en-US" dirty="0" smtClean="0"/>
              <a:t>Lease Agreements</a:t>
            </a:r>
          </a:p>
          <a:p>
            <a:r>
              <a:rPr lang="en-US" dirty="0" smtClean="0"/>
              <a:t>Maintenance Agreements</a:t>
            </a:r>
          </a:p>
          <a:p>
            <a:r>
              <a:rPr lang="en-US" dirty="0" smtClean="0"/>
              <a:t>Insurance</a:t>
            </a:r>
          </a:p>
          <a:p>
            <a:r>
              <a:rPr lang="en-US" dirty="0" smtClean="0"/>
              <a:t>Staff &amp; Equipment Moving &amp; Set-up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988859" y="1074737"/>
            <a:ext cx="10515600" cy="750888"/>
          </a:xfrm>
        </p:spPr>
        <p:txBody>
          <a:bodyPr/>
          <a:lstStyle/>
          <a:p>
            <a:pPr algn="ctr"/>
            <a:r>
              <a:rPr lang="en-US" dirty="0" smtClean="0"/>
              <a:t>Owner Occupancy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6" y="1825625"/>
            <a:ext cx="9134474" cy="46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5624" y="1675500"/>
            <a:ext cx="5181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Quality Management is Critical to Durability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 a Plan and Stay Flexible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7357" y="886339"/>
            <a:ext cx="12192000" cy="1239838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 smtClean="0"/>
              <a:t>Lessons Learned in Project Construction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9382"/>
          <a:stretch/>
        </p:blipFill>
        <p:spPr>
          <a:xfrm>
            <a:off x="-27357" y="3218002"/>
            <a:ext cx="12219357" cy="326468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603812" y="1989401"/>
            <a:ext cx="5181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Continuously Manage Scope, Schedule, and Budget</a:t>
            </a:r>
          </a:p>
        </p:txBody>
      </p:sp>
    </p:spTree>
    <p:extLst>
      <p:ext uri="{BB962C8B-B14F-4D97-AF65-F5344CB8AC3E}">
        <p14:creationId xmlns:p14="http://schemas.microsoft.com/office/powerpoint/2010/main" val="18373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40224462"/>
              </p:ext>
            </p:extLst>
          </p:nvPr>
        </p:nvGraphicFramePr>
        <p:xfrm>
          <a:off x="1339164" y="952848"/>
          <a:ext cx="10000348" cy="5088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266700" y="6181724"/>
            <a:ext cx="11782425" cy="329565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Success Indicators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62399" y="6181722"/>
            <a:ext cx="11782425" cy="329565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Process Management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58175" y="6181723"/>
            <a:ext cx="11782425" cy="3295651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Results Driven Ideas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7962900" y="6381750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67124" y="6381749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833" y="2867958"/>
            <a:ext cx="5181600" cy="25340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History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Site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Operational &amp; Facility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u="sng" dirty="0" smtClean="0">
                <a:solidFill>
                  <a:schemeClr val="bg2">
                    <a:lumMod val="50000"/>
                  </a:schemeClr>
                </a:solidFill>
              </a:rPr>
              <a:t>Lessons Learned</a:t>
            </a:r>
            <a:endParaRPr lang="en-US" i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160358" y="1631173"/>
            <a:ext cx="7537142" cy="1325562"/>
          </a:xfrm>
        </p:spPr>
        <p:txBody>
          <a:bodyPr/>
          <a:lstStyle/>
          <a:p>
            <a:pPr algn="ctr"/>
            <a:r>
              <a:rPr lang="en-US" dirty="0" smtClean="0"/>
              <a:t>Planning Overview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540631" y="1042665"/>
            <a:ext cx="3251200" cy="3251200"/>
            <a:chOff x="2418957" y="87175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6" name="Oval 15"/>
            <p:cNvSpPr/>
            <p:nvPr/>
          </p:nvSpPr>
          <p:spPr>
            <a:xfrm>
              <a:off x="2418957" y="87175"/>
              <a:ext cx="3251200" cy="3251200"/>
            </a:xfrm>
            <a:prstGeom prst="ellipse">
              <a:avLst/>
            </a:prstGeom>
            <a:solidFill>
              <a:schemeClr val="bg1">
                <a:lumMod val="65000"/>
                <a:alpha val="89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/>
            <p:cNvSpPr/>
            <p:nvPr/>
          </p:nvSpPr>
          <p:spPr>
            <a:xfrm>
              <a:off x="2637409" y="1003157"/>
              <a:ext cx="2599255" cy="11160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u="sng" kern="1200" dirty="0" smtClean="0"/>
                <a:t>Planning</a:t>
              </a:r>
              <a:endParaRPr lang="en-US" sz="2900" u="sng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33215" y="3055223"/>
            <a:ext cx="3251200" cy="3251200"/>
            <a:chOff x="3611541" y="2099733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9" name="Oval 18"/>
            <p:cNvSpPr/>
            <p:nvPr/>
          </p:nvSpPr>
          <p:spPr>
            <a:xfrm>
              <a:off x="3611541" y="2099733"/>
              <a:ext cx="3251200" cy="3251200"/>
            </a:xfrm>
            <a:prstGeom prst="ellipse">
              <a:avLst/>
            </a:prstGeom>
            <a:solidFill>
              <a:schemeClr val="accent6">
                <a:lumMod val="75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l 6"/>
            <p:cNvSpPr/>
            <p:nvPr/>
          </p:nvSpPr>
          <p:spPr>
            <a:xfrm>
              <a:off x="3818140" y="2939626"/>
              <a:ext cx="2738446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70185" y="3099125"/>
            <a:ext cx="3251200" cy="3251200"/>
            <a:chOff x="1282522" y="2109161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22" name="Oval 21"/>
            <p:cNvSpPr/>
            <p:nvPr/>
          </p:nvSpPr>
          <p:spPr>
            <a:xfrm>
              <a:off x="1282522" y="2109161"/>
              <a:ext cx="3251200" cy="3251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Oval 8"/>
            <p:cNvSpPr/>
            <p:nvPr/>
          </p:nvSpPr>
          <p:spPr>
            <a:xfrm>
              <a:off x="1367925" y="2956256"/>
              <a:ext cx="3057087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Construction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8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5953" y="894064"/>
            <a:ext cx="10515600" cy="896522"/>
          </a:xfrm>
        </p:spPr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67815" y="2162768"/>
            <a:ext cx="10515600" cy="14266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Robert Fiume </a:t>
            </a:r>
            <a:endParaRPr lang="en-US" sz="2400" dirty="0"/>
          </a:p>
          <a:p>
            <a:pPr marL="457200" lvl="1" indent="0">
              <a:buNone/>
            </a:pPr>
            <a:r>
              <a:rPr lang="en-US" dirty="0" smtClean="0"/>
              <a:t>Executive Director </a:t>
            </a:r>
          </a:p>
          <a:p>
            <a:pPr marL="457200" lvl="1" indent="0">
              <a:buNone/>
            </a:pPr>
            <a:r>
              <a:rPr lang="en-US" dirty="0" smtClean="0"/>
              <a:t>County of Lackawanna Transit System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0015" y="4333800"/>
            <a:ext cx="10515600" cy="502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Richard Sullivan, RA, LEED AP, GGP – Director of Design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/>
              <a:t>rsullivan@sowinskisullivan.com</a:t>
            </a:r>
          </a:p>
          <a:p>
            <a:r>
              <a:rPr lang="en-US" sz="2400" dirty="0" smtClean="0"/>
              <a:t>Michael Hartley, P.E., PMP, CCM – Vice President, Principal Engineer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/>
              <a:t>mhartley@sowinskisullivan.com</a:t>
            </a:r>
          </a:p>
          <a:p>
            <a:r>
              <a:rPr lang="en-US" sz="2400" dirty="0" smtClean="0"/>
              <a:t>Kelly Freeman, RA, LEED AP – Vice President, Principal Architect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/>
              <a:t>kfreeman@sowinskisullivan.com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1" y="4529925"/>
            <a:ext cx="2729148" cy="612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77725" y="5142592"/>
            <a:ext cx="1718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575D3B"/>
                </a:solidFill>
              </a:rPr>
              <a:t>sparta, nj</a:t>
            </a:r>
          </a:p>
          <a:p>
            <a:pPr algn="r"/>
            <a:r>
              <a:rPr lang="en-US" b="1" dirty="0" smtClean="0">
                <a:solidFill>
                  <a:srgbClr val="575D3B"/>
                </a:solidFill>
              </a:rPr>
              <a:t>philadelphia, pa</a:t>
            </a:r>
          </a:p>
          <a:p>
            <a:pPr algn="r"/>
            <a:r>
              <a:rPr lang="en-US" b="1" dirty="0" smtClean="0">
                <a:solidFill>
                  <a:srgbClr val="575D3B"/>
                </a:solidFill>
              </a:rPr>
              <a:t>harrisburg, pa</a:t>
            </a:r>
            <a:endParaRPr lang="en-US" b="1" dirty="0">
              <a:solidFill>
                <a:srgbClr val="575D3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53" y="2074474"/>
            <a:ext cx="4854098" cy="160325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144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84968" y="3026839"/>
            <a:ext cx="5181600" cy="25340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Design Considerations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Stakeholder Coordination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u="sng" dirty="0">
                <a:solidFill>
                  <a:schemeClr val="accent6">
                    <a:lumMod val="50000"/>
                  </a:schemeClr>
                </a:solidFill>
              </a:rPr>
              <a:t>Lessons Learned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274164" y="1825565"/>
            <a:ext cx="753714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Design Overview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540631" y="1042665"/>
            <a:ext cx="3251200" cy="3251200"/>
            <a:chOff x="2418957" y="87175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9" name="Oval 18"/>
            <p:cNvSpPr/>
            <p:nvPr/>
          </p:nvSpPr>
          <p:spPr>
            <a:xfrm>
              <a:off x="2418957" y="87175"/>
              <a:ext cx="3251200" cy="3251200"/>
            </a:xfrm>
            <a:prstGeom prst="ellipse">
              <a:avLst/>
            </a:prstGeom>
            <a:solidFill>
              <a:schemeClr val="bg1">
                <a:lumMod val="65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l 4"/>
            <p:cNvSpPr/>
            <p:nvPr/>
          </p:nvSpPr>
          <p:spPr>
            <a:xfrm>
              <a:off x="2637409" y="1003157"/>
              <a:ext cx="2599255" cy="11160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Planning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733215" y="3055223"/>
            <a:ext cx="3251200" cy="3251200"/>
            <a:chOff x="3611541" y="2099733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22" name="Oval 21"/>
            <p:cNvSpPr/>
            <p:nvPr/>
          </p:nvSpPr>
          <p:spPr>
            <a:xfrm>
              <a:off x="3611541" y="2099733"/>
              <a:ext cx="3251200" cy="32512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Oval 6"/>
            <p:cNvSpPr/>
            <p:nvPr/>
          </p:nvSpPr>
          <p:spPr>
            <a:xfrm>
              <a:off x="3818140" y="2939626"/>
              <a:ext cx="2738446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u="sng" kern="1200" dirty="0" smtClean="0"/>
                <a:t>Design</a:t>
              </a:r>
              <a:endParaRPr lang="en-US" sz="2900" u="sng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70185" y="3099125"/>
            <a:ext cx="3251200" cy="3251200"/>
            <a:chOff x="1282522" y="2109161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25" name="Oval 24"/>
            <p:cNvSpPr/>
            <p:nvPr/>
          </p:nvSpPr>
          <p:spPr>
            <a:xfrm>
              <a:off x="1282522" y="2109161"/>
              <a:ext cx="3251200" cy="3251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Oval 8"/>
            <p:cNvSpPr/>
            <p:nvPr/>
          </p:nvSpPr>
          <p:spPr>
            <a:xfrm>
              <a:off x="1367925" y="2956256"/>
              <a:ext cx="3057087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Construction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4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8739" y="2883617"/>
            <a:ext cx="5181600" cy="25340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Bid Phase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Construction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Stakeholder Coordination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u="sng" dirty="0">
                <a:solidFill>
                  <a:schemeClr val="accent2">
                    <a:lumMod val="50000"/>
                  </a:schemeClr>
                </a:solidFill>
              </a:rPr>
              <a:t>Lessons Learned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39032" y="1678150"/>
            <a:ext cx="7537142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Construction Overview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540631" y="1042665"/>
            <a:ext cx="3251200" cy="3251200"/>
            <a:chOff x="2418957" y="87175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1" name="Oval 10"/>
            <p:cNvSpPr/>
            <p:nvPr/>
          </p:nvSpPr>
          <p:spPr>
            <a:xfrm>
              <a:off x="2418957" y="87175"/>
              <a:ext cx="3251200" cy="3251200"/>
            </a:xfrm>
            <a:prstGeom prst="ellipse">
              <a:avLst/>
            </a:prstGeom>
            <a:solidFill>
              <a:schemeClr val="bg1">
                <a:lumMod val="65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2637409" y="1003157"/>
              <a:ext cx="2599255" cy="11160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Planning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3215" y="3055223"/>
            <a:ext cx="3251200" cy="3251200"/>
            <a:chOff x="3611541" y="2099733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4" name="Oval 13"/>
            <p:cNvSpPr/>
            <p:nvPr/>
          </p:nvSpPr>
          <p:spPr>
            <a:xfrm>
              <a:off x="3611541" y="2099733"/>
              <a:ext cx="3251200" cy="3251200"/>
            </a:xfrm>
            <a:prstGeom prst="ellipse">
              <a:avLst/>
            </a:prstGeom>
            <a:solidFill>
              <a:schemeClr val="accent6">
                <a:lumMod val="75000"/>
                <a:alpha val="1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6"/>
            <p:cNvSpPr/>
            <p:nvPr/>
          </p:nvSpPr>
          <p:spPr>
            <a:xfrm>
              <a:off x="3818140" y="2939626"/>
              <a:ext cx="2738446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>
                  <a:solidFill>
                    <a:schemeClr val="bg1">
                      <a:lumMod val="65000"/>
                    </a:schemeClr>
                  </a:solidFill>
                </a:rPr>
                <a:t>Design</a:t>
              </a:r>
              <a:endParaRPr lang="en-US" sz="2900" kern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70185" y="3099125"/>
            <a:ext cx="3251200" cy="3251200"/>
            <a:chOff x="1282522" y="2109161"/>
            <a:chExt cx="3251200" cy="3251200"/>
          </a:xfrm>
          <a:scene3d>
            <a:camera prst="orthographicFront"/>
            <a:lightRig rig="flat" dir="t"/>
          </a:scene3d>
        </p:grpSpPr>
        <p:sp>
          <p:nvSpPr>
            <p:cNvPr id="17" name="Oval 16"/>
            <p:cNvSpPr/>
            <p:nvPr/>
          </p:nvSpPr>
          <p:spPr>
            <a:xfrm>
              <a:off x="1282522" y="2109161"/>
              <a:ext cx="3251200" cy="3251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al 8"/>
            <p:cNvSpPr/>
            <p:nvPr/>
          </p:nvSpPr>
          <p:spPr>
            <a:xfrm>
              <a:off x="1367925" y="2956256"/>
              <a:ext cx="3057087" cy="1788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u="sng" kern="1200" dirty="0" smtClean="0"/>
                <a:t>Construction</a:t>
              </a:r>
              <a:endParaRPr lang="en-US" sz="2900" u="sng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1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2513" y="54122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Best Practices in Project Planning</a:t>
            </a:r>
            <a:endParaRPr lang="en-US" b="1" dirty="0"/>
          </a:p>
        </p:txBody>
      </p:sp>
      <p:pic>
        <p:nvPicPr>
          <p:cNvPr id="3" name="Picture 2" descr="I:\COLTS\(11024) Scranton Intermodal Facility\Presentations\Renderings\2013-02-15 -11024 - AERIAL FROM SE.jpg"/>
          <p:cNvPicPr>
            <a:picLocks noChangeAspect="1" noChangeArrowheads="1"/>
          </p:cNvPicPr>
          <p:nvPr/>
        </p:nvPicPr>
        <p:blipFill rotWithShape="1">
          <a:blip r:embed="rId3" cstate="print"/>
          <a:srcRect t="10531" b="7522"/>
          <a:stretch/>
        </p:blipFill>
        <p:spPr bwMode="auto">
          <a:xfrm>
            <a:off x="984767" y="790575"/>
            <a:ext cx="10390230" cy="506730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854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519" y="1683582"/>
            <a:ext cx="5181600" cy="4351338"/>
          </a:xfrm>
        </p:spPr>
        <p:txBody>
          <a:bodyPr/>
          <a:lstStyle/>
          <a:p>
            <a:r>
              <a:rPr lang="en-US" dirty="0" smtClean="0"/>
              <a:t>COLTS Service Area and Operations</a:t>
            </a:r>
          </a:p>
          <a:p>
            <a:r>
              <a:rPr lang="en-US" dirty="0" smtClean="0"/>
              <a:t>Need for Intermodal Center</a:t>
            </a:r>
          </a:p>
          <a:p>
            <a:r>
              <a:rPr lang="en-US" dirty="0" smtClean="0"/>
              <a:t>Property </a:t>
            </a:r>
            <a:r>
              <a:rPr lang="en-US" dirty="0" smtClean="0"/>
              <a:t>Selection Study</a:t>
            </a:r>
            <a:endParaRPr lang="en-US" dirty="0" smtClean="0"/>
          </a:p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299256" y="653295"/>
            <a:ext cx="10515600" cy="1325562"/>
          </a:xfrm>
        </p:spPr>
        <p:txBody>
          <a:bodyPr/>
          <a:lstStyle/>
          <a:p>
            <a:pPr algn="ctr"/>
            <a:r>
              <a:rPr lang="en-US" dirty="0" smtClean="0"/>
              <a:t>Project History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663" t="7288" r="17061" b="12390"/>
          <a:stretch/>
        </p:blipFill>
        <p:spPr>
          <a:xfrm>
            <a:off x="5695950" y="1081088"/>
            <a:ext cx="6315076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7741"/>
          <a:stretch/>
        </p:blipFill>
        <p:spPr>
          <a:xfrm>
            <a:off x="2233752" y="3794073"/>
            <a:ext cx="4438650" cy="2659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95751" y="5672831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COLTS Downtown </a:t>
            </a:r>
          </a:p>
          <a:p>
            <a:r>
              <a:rPr lang="en-US" sz="1600" dirty="0" smtClean="0"/>
              <a:t>System Map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59865" y="3774212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Wyoming Ave Stop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73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277" y="2170778"/>
            <a:ext cx="6943725" cy="4351338"/>
          </a:xfrm>
        </p:spPr>
        <p:txBody>
          <a:bodyPr/>
          <a:lstStyle/>
          <a:p>
            <a:r>
              <a:rPr lang="en-US" dirty="0" smtClean="0"/>
              <a:t>Centralized Transit </a:t>
            </a:r>
            <a:r>
              <a:rPr lang="en-US" dirty="0" smtClean="0"/>
              <a:t>Hub </a:t>
            </a:r>
            <a:endParaRPr lang="en-US" dirty="0" smtClean="0"/>
          </a:p>
          <a:p>
            <a:r>
              <a:rPr lang="en-US" dirty="0" smtClean="0"/>
              <a:t>Multimodal and a </a:t>
            </a:r>
            <a:r>
              <a:rPr lang="en-US" dirty="0" smtClean="0"/>
              <a:t>True Intermodal</a:t>
            </a:r>
          </a:p>
          <a:p>
            <a:r>
              <a:rPr lang="en-US" dirty="0" smtClean="0"/>
              <a:t>Improved Staff Facilities</a:t>
            </a:r>
          </a:p>
          <a:p>
            <a:pPr marL="514350" indent="-514350">
              <a:buFont typeface="+mj-lt"/>
              <a:buAutoNum type="alphaL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667000" y="868363"/>
            <a:ext cx="10515600" cy="896937"/>
          </a:xfrm>
        </p:spPr>
        <p:txBody>
          <a:bodyPr/>
          <a:lstStyle/>
          <a:p>
            <a:pPr algn="ctr"/>
            <a:r>
              <a:rPr lang="en-US" dirty="0" smtClean="0"/>
              <a:t>Operational Needs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921" r="3035"/>
          <a:stretch/>
        </p:blipFill>
        <p:spPr>
          <a:xfrm>
            <a:off x="7648575" y="1025890"/>
            <a:ext cx="4286250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940969"/>
            <a:ext cx="3409950" cy="2334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140" y="3940969"/>
            <a:ext cx="3518119" cy="2333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" y="1609919"/>
            <a:ext cx="5353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</a:rPr>
              <a:t>What are our goals for this project?</a:t>
            </a:r>
            <a:endParaRPr lang="en-US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846</Words>
  <Application>Microsoft Office PowerPoint</Application>
  <PresentationFormat>Widescreen</PresentationFormat>
  <Paragraphs>302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Presenters  </vt:lpstr>
      <vt:lpstr>PowerPoint Presentation</vt:lpstr>
      <vt:lpstr>Planning Overview</vt:lpstr>
      <vt:lpstr>PowerPoint Presentation</vt:lpstr>
      <vt:lpstr>PowerPoint Presentation</vt:lpstr>
      <vt:lpstr>PowerPoint Presentation</vt:lpstr>
      <vt:lpstr>Project History</vt:lpstr>
      <vt:lpstr>Operational Needs</vt:lpstr>
      <vt:lpstr>Facility Needs</vt:lpstr>
      <vt:lpstr>PowerPoint Presentation</vt:lpstr>
      <vt:lpstr>PowerPoint Presentation</vt:lpstr>
      <vt:lpstr>Site Selection (Cont’d)</vt:lpstr>
      <vt:lpstr>PowerPoint Presentation</vt:lpstr>
      <vt:lpstr>Lessons Learned in Project Planning</vt:lpstr>
      <vt:lpstr>PowerPoint Presentation</vt:lpstr>
      <vt:lpstr>COLTS LTC Stakeholder Coordination</vt:lpstr>
      <vt:lpstr>Programming</vt:lpstr>
      <vt:lpstr>Programming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in Project Design</vt:lpstr>
      <vt:lpstr>Best Practices in Project Construction</vt:lpstr>
      <vt:lpstr>Preparing for Construction</vt:lpstr>
      <vt:lpstr>Bid Phase</vt:lpstr>
      <vt:lpstr>Construction Considerations</vt:lpstr>
      <vt:lpstr>PowerPoint Presentation</vt:lpstr>
      <vt:lpstr>Construction Close-out</vt:lpstr>
      <vt:lpstr>Owner Occupancy</vt:lpstr>
      <vt:lpstr>Lessons Learned in Project Construction</vt:lpstr>
      <vt:lpstr>PowerPoint Presentation</vt:lpstr>
      <vt:lpstr>Contact Information</vt:lpstr>
    </vt:vector>
  </TitlesOfParts>
  <Company>Sowinski Sullivan Architects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Design and Construction of Intermodal Transportation Facilities</dc:title>
  <dc:creator>Tara Hartley</dc:creator>
  <cp:lastModifiedBy>Kelly Freeman</cp:lastModifiedBy>
  <cp:revision>111</cp:revision>
  <cp:lastPrinted>2016-04-15T13:20:37Z</cp:lastPrinted>
  <dcterms:created xsi:type="dcterms:W3CDTF">2016-04-11T15:38:20Z</dcterms:created>
  <dcterms:modified xsi:type="dcterms:W3CDTF">2016-04-15T21:56:43Z</dcterms:modified>
</cp:coreProperties>
</file>