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1" r:id="rId5"/>
    <p:sldId id="259" r:id="rId6"/>
    <p:sldId id="262" r:id="rId7"/>
    <p:sldId id="263" r:id="rId8"/>
    <p:sldId id="258" r:id="rId9"/>
    <p:sldId id="264" r:id="rId10"/>
    <p:sldId id="266" r:id="rId11"/>
    <p:sldId id="265" r:id="rId12"/>
    <p:sldId id="267" r:id="rId13"/>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A1BD"/>
    <a:srgbClr val="132356"/>
    <a:srgbClr val="C5C7F9"/>
    <a:srgbClr val="0E1482"/>
    <a:srgbClr val="101690"/>
    <a:srgbClr val="000099"/>
    <a:srgbClr val="99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83" autoAdjust="0"/>
  </p:normalViewPr>
  <p:slideViewPr>
    <p:cSldViewPr>
      <p:cViewPr varScale="1">
        <p:scale>
          <a:sx n="86" d="100"/>
          <a:sy n="86" d="100"/>
        </p:scale>
        <p:origin x="77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7" descr="Penndot-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5851525"/>
            <a:ext cx="26765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ctrTitle"/>
          </p:nvPr>
        </p:nvSpPr>
        <p:spPr>
          <a:xfrm>
            <a:off x="685800" y="2130425"/>
            <a:ext cx="7772400" cy="1470025"/>
          </a:xfrm>
          <a:prstGeom prst="rect">
            <a:avLst/>
          </a:prstGeom>
        </p:spPr>
        <p:txBody>
          <a:bodyPr/>
          <a:lstStyle>
            <a:lvl1pPr algn="ctr">
              <a:defRPr>
                <a:solidFill>
                  <a:schemeClr val="tx1"/>
                </a:solidFill>
              </a:defRPr>
            </a:lvl1pPr>
          </a:lstStyle>
          <a:p>
            <a:r>
              <a:rPr lang="en-US" smtClean="0"/>
              <a:t>Click to edit Master title style</a:t>
            </a:r>
            <a:endParaRPr lang="en-US"/>
          </a:p>
        </p:txBody>
      </p:sp>
      <p:sp>
        <p:nvSpPr>
          <p:cNvPr id="9220" name="Rectangle 4"/>
          <p:cNvSpPr>
            <a:spLocks noGrp="1" noChangeArrowheads="1"/>
          </p:cNvSpPr>
          <p:nvPr>
            <p:ph type="subTitle" idx="1"/>
          </p:nvPr>
        </p:nvSpPr>
        <p:spPr>
          <a:xfrm>
            <a:off x="1371600" y="3886200"/>
            <a:ext cx="6400800" cy="1752600"/>
          </a:xfrm>
        </p:spPr>
        <p:txBody>
          <a:bodyPr/>
          <a:lstStyle>
            <a:lvl1pPr marL="0" indent="0" algn="ctr">
              <a:buFontTx/>
              <a:buNone/>
              <a:defRPr sz="2000"/>
            </a:lvl1pPr>
          </a:lstStyle>
          <a:p>
            <a:r>
              <a:rPr lang="en-US" smtClean="0"/>
              <a:t>Click to edit Master subtitle style</a:t>
            </a:r>
            <a:endParaRPr lang="en-US"/>
          </a:p>
        </p:txBody>
      </p:sp>
      <p:sp>
        <p:nvSpPr>
          <p:cNvPr id="6" name="Rectangle 5"/>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Tree>
    <p:extLst>
      <p:ext uri="{BB962C8B-B14F-4D97-AF65-F5344CB8AC3E}">
        <p14:creationId xmlns:p14="http://schemas.microsoft.com/office/powerpoint/2010/main" val="383180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1AB8B85-0B9E-4131-B500-5DEDE531C9F2}" type="slidenum">
              <a:rPr lang="en-US" altLang="en-US"/>
              <a:pPr>
                <a:defRPr/>
              </a:pPr>
              <a:t>‹#›</a:t>
            </a:fld>
            <a:endParaRPr lang="en-US" altLang="en-US"/>
          </a:p>
        </p:txBody>
      </p:sp>
    </p:spTree>
    <p:extLst>
      <p:ext uri="{BB962C8B-B14F-4D97-AF65-F5344CB8AC3E}">
        <p14:creationId xmlns:p14="http://schemas.microsoft.com/office/powerpoint/2010/main" val="214305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93A3655-0D05-4EB8-9F85-062509AE6EA9}" type="slidenum">
              <a:rPr lang="en-US" altLang="en-US"/>
              <a:pPr>
                <a:defRPr/>
              </a:pPr>
              <a:t>‹#›</a:t>
            </a:fld>
            <a:endParaRPr lang="en-US" altLang="en-US"/>
          </a:p>
        </p:txBody>
      </p:sp>
    </p:spTree>
    <p:extLst>
      <p:ext uri="{BB962C8B-B14F-4D97-AF65-F5344CB8AC3E}">
        <p14:creationId xmlns:p14="http://schemas.microsoft.com/office/powerpoint/2010/main" val="39911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40522E3-97F3-4F24-9ED7-4DA8AA81E6CE}" type="slidenum">
              <a:rPr lang="en-US" altLang="en-US"/>
              <a:pPr>
                <a:defRPr/>
              </a:pPr>
              <a:t>‹#›</a:t>
            </a:fld>
            <a:endParaRPr lang="en-US" altLang="en-US"/>
          </a:p>
        </p:txBody>
      </p:sp>
    </p:spTree>
    <p:extLst>
      <p:ext uri="{BB962C8B-B14F-4D97-AF65-F5344CB8AC3E}">
        <p14:creationId xmlns:p14="http://schemas.microsoft.com/office/powerpoint/2010/main" val="130865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487FD3B-4BE1-40B0-8CB5-3DF0D2E7B19B}" type="slidenum">
              <a:rPr lang="en-US" altLang="en-US"/>
              <a:pPr>
                <a:defRPr/>
              </a:pPr>
              <a:t>‹#›</a:t>
            </a:fld>
            <a:endParaRPr lang="en-US" altLang="en-US"/>
          </a:p>
        </p:txBody>
      </p:sp>
    </p:spTree>
    <p:extLst>
      <p:ext uri="{BB962C8B-B14F-4D97-AF65-F5344CB8AC3E}">
        <p14:creationId xmlns:p14="http://schemas.microsoft.com/office/powerpoint/2010/main" val="388259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7AF77DF-7007-4F78-ACD3-F5F55DE2BCDF}" type="slidenum">
              <a:rPr lang="en-US" altLang="en-US"/>
              <a:pPr>
                <a:defRPr/>
              </a:pPr>
              <a:t>‹#›</a:t>
            </a:fld>
            <a:endParaRPr lang="en-US" altLang="en-US"/>
          </a:p>
        </p:txBody>
      </p:sp>
    </p:spTree>
    <p:extLst>
      <p:ext uri="{BB962C8B-B14F-4D97-AF65-F5344CB8AC3E}">
        <p14:creationId xmlns:p14="http://schemas.microsoft.com/office/powerpoint/2010/main" val="725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AD794DE8-F4CC-4DB1-9BFA-729DE519DBDA}" type="slidenum">
              <a:rPr lang="en-US" altLang="en-US"/>
              <a:pPr>
                <a:defRPr/>
              </a:pPr>
              <a:t>‹#›</a:t>
            </a:fld>
            <a:endParaRPr lang="en-US" altLang="en-US"/>
          </a:p>
        </p:txBody>
      </p:sp>
    </p:spTree>
    <p:extLst>
      <p:ext uri="{BB962C8B-B14F-4D97-AF65-F5344CB8AC3E}">
        <p14:creationId xmlns:p14="http://schemas.microsoft.com/office/powerpoint/2010/main" val="276501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7322B5F6-CD89-4838-A1B0-E0B189D81AC1}" type="slidenum">
              <a:rPr lang="en-US" altLang="en-US"/>
              <a:pPr>
                <a:defRPr/>
              </a:pPr>
              <a:t>‹#›</a:t>
            </a:fld>
            <a:endParaRPr lang="en-US" altLang="en-US"/>
          </a:p>
        </p:txBody>
      </p:sp>
    </p:spTree>
    <p:extLst>
      <p:ext uri="{BB962C8B-B14F-4D97-AF65-F5344CB8AC3E}">
        <p14:creationId xmlns:p14="http://schemas.microsoft.com/office/powerpoint/2010/main" val="262268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06F3425-5A34-45A4-86BB-B8F056E49A35}" type="slidenum">
              <a:rPr lang="en-US" altLang="en-US"/>
              <a:pPr>
                <a:defRPr/>
              </a:pPr>
              <a:t>‹#›</a:t>
            </a:fld>
            <a:endParaRPr lang="en-US" altLang="en-US"/>
          </a:p>
        </p:txBody>
      </p:sp>
    </p:spTree>
    <p:extLst>
      <p:ext uri="{BB962C8B-B14F-4D97-AF65-F5344CB8AC3E}">
        <p14:creationId xmlns:p14="http://schemas.microsoft.com/office/powerpoint/2010/main" val="176853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63B5697F-8F6E-470F-90EB-DBED6A2A9979}" type="slidenum">
              <a:rPr lang="en-US" altLang="en-US"/>
              <a:pPr>
                <a:defRPr/>
              </a:pPr>
              <a:t>‹#›</a:t>
            </a:fld>
            <a:endParaRPr lang="en-US" altLang="en-US"/>
          </a:p>
        </p:txBody>
      </p:sp>
    </p:spTree>
    <p:extLst>
      <p:ext uri="{BB962C8B-B14F-4D97-AF65-F5344CB8AC3E}">
        <p14:creationId xmlns:p14="http://schemas.microsoft.com/office/powerpoint/2010/main" val="388291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FDFB17B-B769-4AA3-BA8C-4544C748FBF4}" type="slidenum">
              <a:rPr lang="en-US" altLang="en-US"/>
              <a:pPr>
                <a:defRPr/>
              </a:pPr>
              <a:t>‹#›</a:t>
            </a:fld>
            <a:endParaRPr lang="en-US" altLang="en-US"/>
          </a:p>
        </p:txBody>
      </p:sp>
    </p:spTree>
    <p:extLst>
      <p:ext uri="{BB962C8B-B14F-4D97-AF65-F5344CB8AC3E}">
        <p14:creationId xmlns:p14="http://schemas.microsoft.com/office/powerpoint/2010/main" val="47080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35814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96BB31ED-FFCC-44CB-ADCD-4F791BE7903F}" type="slidenum">
              <a:rPr lang="en-US" altLang="en-US"/>
              <a:pPr>
                <a:defRPr/>
              </a:pPr>
              <a:t>‹#›</a:t>
            </a:fld>
            <a:endParaRPr lang="en-US" altLang="en-US"/>
          </a:p>
        </p:txBody>
      </p:sp>
      <p:pic>
        <p:nvPicPr>
          <p:cNvPr id="1029" name="Picture 7" descr="Penndot-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43600" y="5851525"/>
            <a:ext cx="26765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0" descr="Aging bann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533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fontAlgn="base" hangingPunct="1">
        <a:spcBef>
          <a:spcPct val="0"/>
        </a:spcBef>
        <a:spcAft>
          <a:spcPct val="0"/>
        </a:spcAft>
        <a:defRPr sz="28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Verdana" pitchFamily="34" charset="0"/>
        </a:defRPr>
      </a:lvl2pPr>
      <a:lvl3pPr algn="l" rtl="0" eaLnBrk="1" fontAlgn="base" hangingPunct="1">
        <a:spcBef>
          <a:spcPct val="0"/>
        </a:spcBef>
        <a:spcAft>
          <a:spcPct val="0"/>
        </a:spcAft>
        <a:defRPr sz="2800">
          <a:solidFill>
            <a:schemeClr val="bg1"/>
          </a:solidFill>
          <a:latin typeface="Verdana" pitchFamily="34" charset="0"/>
        </a:defRPr>
      </a:lvl3pPr>
      <a:lvl4pPr algn="l" rtl="0" eaLnBrk="1" fontAlgn="base" hangingPunct="1">
        <a:spcBef>
          <a:spcPct val="0"/>
        </a:spcBef>
        <a:spcAft>
          <a:spcPct val="0"/>
        </a:spcAft>
        <a:defRPr sz="2800">
          <a:solidFill>
            <a:schemeClr val="bg1"/>
          </a:solidFill>
          <a:latin typeface="Verdana" pitchFamily="34" charset="0"/>
        </a:defRPr>
      </a:lvl4pPr>
      <a:lvl5pPr algn="l" rtl="0" eaLnBrk="1" fontAlgn="base" hangingPunct="1">
        <a:spcBef>
          <a:spcPct val="0"/>
        </a:spcBef>
        <a:spcAft>
          <a:spcPct val="0"/>
        </a:spcAft>
        <a:defRPr sz="2800">
          <a:solidFill>
            <a:schemeClr val="bg1"/>
          </a:solidFill>
          <a:latin typeface="Verdana" pitchFamily="34" charset="0"/>
        </a:defRPr>
      </a:lvl5pPr>
      <a:lvl6pPr marL="457200" algn="l" rtl="0" eaLnBrk="1" fontAlgn="base" hangingPunct="1">
        <a:spcBef>
          <a:spcPct val="0"/>
        </a:spcBef>
        <a:spcAft>
          <a:spcPct val="0"/>
        </a:spcAft>
        <a:defRPr sz="2800">
          <a:solidFill>
            <a:schemeClr val="bg1"/>
          </a:solidFill>
          <a:latin typeface="Verdana" pitchFamily="34" charset="0"/>
        </a:defRPr>
      </a:lvl6pPr>
      <a:lvl7pPr marL="914400" algn="l" rtl="0" eaLnBrk="1" fontAlgn="base" hangingPunct="1">
        <a:spcBef>
          <a:spcPct val="0"/>
        </a:spcBef>
        <a:spcAft>
          <a:spcPct val="0"/>
        </a:spcAft>
        <a:defRPr sz="2800">
          <a:solidFill>
            <a:schemeClr val="bg1"/>
          </a:solidFill>
          <a:latin typeface="Verdana" pitchFamily="34" charset="0"/>
        </a:defRPr>
      </a:lvl7pPr>
      <a:lvl8pPr marL="1371600" algn="l" rtl="0" eaLnBrk="1" fontAlgn="base" hangingPunct="1">
        <a:spcBef>
          <a:spcPct val="0"/>
        </a:spcBef>
        <a:spcAft>
          <a:spcPct val="0"/>
        </a:spcAft>
        <a:defRPr sz="2800">
          <a:solidFill>
            <a:schemeClr val="bg1"/>
          </a:solidFill>
          <a:latin typeface="Verdana" pitchFamily="34" charset="0"/>
        </a:defRPr>
      </a:lvl8pPr>
      <a:lvl9pPr marL="1828800" algn="l" rtl="0" eaLnBrk="1" fontAlgn="base" hangingPunct="1">
        <a:spcBef>
          <a:spcPct val="0"/>
        </a:spcBef>
        <a:spcAft>
          <a:spcPct val="0"/>
        </a:spcAft>
        <a:defRPr sz="2800">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Law Changes Affecting Commercial Drivers</a:t>
            </a:r>
          </a:p>
        </p:txBody>
      </p:sp>
      <p:sp>
        <p:nvSpPr>
          <p:cNvPr id="3" name="Content Placeholder 2"/>
          <p:cNvSpPr>
            <a:spLocks noGrp="1"/>
          </p:cNvSpPr>
          <p:nvPr>
            <p:ph idx="1"/>
          </p:nvPr>
        </p:nvSpPr>
        <p:spPr/>
        <p:txBody>
          <a:bodyPr/>
          <a:lstStyle/>
          <a:p>
            <a:pPr marL="0" indent="0">
              <a:buNone/>
            </a:pPr>
            <a:r>
              <a:rPr lang="en-US" sz="2200" dirty="0"/>
              <a:t>Presented by: </a:t>
            </a:r>
            <a:r>
              <a:rPr lang="en-US" sz="2200" dirty="0" err="1" smtClean="0"/>
              <a:t>PennDOT’s</a:t>
            </a:r>
            <a:r>
              <a:rPr lang="en-US" sz="2200" dirty="0" smtClean="0"/>
              <a:t>, </a:t>
            </a:r>
            <a:r>
              <a:rPr lang="en-US" sz="2200" dirty="0"/>
              <a:t>Bureau of Driver </a:t>
            </a:r>
            <a:r>
              <a:rPr lang="en-US" sz="2200" dirty="0" smtClean="0"/>
              <a:t>Licensing</a:t>
            </a:r>
          </a:p>
          <a:p>
            <a:pPr marL="0" indent="0">
              <a:buNone/>
            </a:pPr>
            <a:endParaRPr lang="en-US" dirty="0" smtClean="0"/>
          </a:p>
          <a:p>
            <a:pPr marL="400050" lvl="1" indent="0">
              <a:buNone/>
            </a:pPr>
            <a:r>
              <a:rPr lang="en-US" sz="1600" b="1" dirty="0" smtClean="0"/>
              <a:t>Stephen </a:t>
            </a:r>
            <a:r>
              <a:rPr lang="en-US" sz="1600" b="1" dirty="0"/>
              <a:t>P. Cantini </a:t>
            </a:r>
            <a:r>
              <a:rPr lang="en-US" sz="1600" dirty="0"/>
              <a:t>| CDL Manager</a:t>
            </a:r>
          </a:p>
          <a:p>
            <a:pPr marL="400050" lvl="1" indent="0">
              <a:buNone/>
            </a:pPr>
            <a:r>
              <a:rPr lang="en-US" sz="1600" dirty="0"/>
              <a:t>PA Department of Transportation</a:t>
            </a:r>
          </a:p>
          <a:p>
            <a:pPr marL="400050" lvl="1" indent="0">
              <a:buNone/>
            </a:pPr>
            <a:r>
              <a:rPr lang="en-US" sz="1600" dirty="0"/>
              <a:t>Bureau of Driver Licensing</a:t>
            </a:r>
          </a:p>
          <a:p>
            <a:pPr marL="400050" lvl="1" indent="0">
              <a:buNone/>
            </a:pPr>
            <a:endParaRPr lang="en-US" sz="1600" dirty="0"/>
          </a:p>
          <a:p>
            <a:pPr marL="400050" lvl="1" indent="0">
              <a:buNone/>
            </a:pPr>
            <a:r>
              <a:rPr lang="en-US" sz="1600" b="1" dirty="0"/>
              <a:t>Chris Miller</a:t>
            </a:r>
            <a:r>
              <a:rPr lang="en-US" sz="1600" dirty="0"/>
              <a:t> | </a:t>
            </a:r>
            <a:r>
              <a:rPr lang="en-US" sz="1600" dirty="0" smtClean="0"/>
              <a:t>Manager</a:t>
            </a:r>
            <a:r>
              <a:rPr lang="en-US" sz="1600" dirty="0" smtClean="0"/>
              <a:t>, </a:t>
            </a:r>
            <a:r>
              <a:rPr lang="en-US" sz="1600" dirty="0"/>
              <a:t>Driver License Division</a:t>
            </a:r>
          </a:p>
          <a:p>
            <a:pPr marL="400050" lvl="1" indent="0">
              <a:buNone/>
            </a:pPr>
            <a:r>
              <a:rPr lang="en-US" sz="1600" dirty="0"/>
              <a:t>PA Department of Transportation</a:t>
            </a:r>
          </a:p>
          <a:p>
            <a:pPr marL="400050" lvl="1" indent="0">
              <a:buNone/>
            </a:pPr>
            <a:r>
              <a:rPr lang="en-US" sz="1600" dirty="0"/>
              <a:t>Bureau of Driver Licensing</a:t>
            </a:r>
          </a:p>
          <a:p>
            <a:pPr marL="0" indent="0">
              <a:buNone/>
            </a:pPr>
            <a:endParaRPr lang="en-US" dirty="0"/>
          </a:p>
        </p:txBody>
      </p:sp>
    </p:spTree>
    <p:extLst>
      <p:ext uri="{BB962C8B-B14F-4D97-AF65-F5344CB8AC3E}">
        <p14:creationId xmlns:p14="http://schemas.microsoft.com/office/powerpoint/2010/main" val="301691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CDL Skills Test Changes:</a:t>
            </a:r>
            <a:endParaRPr lang="en-US" dirty="0"/>
          </a:p>
        </p:txBody>
      </p:sp>
      <p:sp>
        <p:nvSpPr>
          <p:cNvPr id="3" name="Content Placeholder 2"/>
          <p:cNvSpPr>
            <a:spLocks noGrp="1"/>
          </p:cNvSpPr>
          <p:nvPr>
            <p:ph idx="1"/>
          </p:nvPr>
        </p:nvSpPr>
        <p:spPr/>
        <p:txBody>
          <a:bodyPr/>
          <a:lstStyle/>
          <a:p>
            <a:r>
              <a:rPr lang="en-US" dirty="0" smtClean="0"/>
              <a:t>Vehicle Inspection</a:t>
            </a:r>
          </a:p>
          <a:p>
            <a:r>
              <a:rPr lang="en-US" dirty="0" smtClean="0"/>
              <a:t>Basic Controls Skills Test (backing maneuvers)</a:t>
            </a:r>
          </a:p>
          <a:p>
            <a:r>
              <a:rPr lang="en-US" dirty="0" smtClean="0"/>
              <a:t>On the Road Skills Test</a:t>
            </a:r>
            <a:endParaRPr lang="en-US" dirty="0"/>
          </a:p>
        </p:txBody>
      </p:sp>
    </p:spTree>
    <p:extLst>
      <p:ext uri="{BB962C8B-B14F-4D97-AF65-F5344CB8AC3E}">
        <p14:creationId xmlns:p14="http://schemas.microsoft.com/office/powerpoint/2010/main" val="87217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Testing of Out-of-State students:</a:t>
            </a:r>
            <a:endParaRPr lang="en-US" dirty="0"/>
          </a:p>
        </p:txBody>
      </p:sp>
      <p:sp>
        <p:nvSpPr>
          <p:cNvPr id="3" name="Content Placeholder 2"/>
          <p:cNvSpPr>
            <a:spLocks noGrp="1"/>
          </p:cNvSpPr>
          <p:nvPr>
            <p:ph idx="1"/>
          </p:nvPr>
        </p:nvSpPr>
        <p:spPr/>
        <p:txBody>
          <a:bodyPr/>
          <a:lstStyle/>
          <a:p>
            <a:r>
              <a:rPr lang="en-US" dirty="0" smtClean="0"/>
              <a:t>PennDOT allows a </a:t>
            </a:r>
            <a:r>
              <a:rPr lang="en-US" dirty="0"/>
              <a:t>third party tester </a:t>
            </a:r>
            <a:r>
              <a:rPr lang="en-US" dirty="0" smtClean="0"/>
              <a:t>to administer the skills </a:t>
            </a:r>
            <a:r>
              <a:rPr lang="en-US" dirty="0"/>
              <a:t>test to a </a:t>
            </a:r>
            <a:r>
              <a:rPr lang="en-US" dirty="0" smtClean="0"/>
              <a:t>student who </a:t>
            </a:r>
            <a:r>
              <a:rPr lang="en-US" dirty="0"/>
              <a:t>has taken training in </a:t>
            </a:r>
            <a:r>
              <a:rPr lang="en-US" dirty="0" smtClean="0"/>
              <a:t>PA and </a:t>
            </a:r>
            <a:r>
              <a:rPr lang="en-US" dirty="0"/>
              <a:t>is licensed in another United States jurisdiction (i.e., his/her state of domicile</a:t>
            </a:r>
            <a:r>
              <a:rPr lang="en-US" dirty="0" smtClean="0"/>
              <a:t>).</a:t>
            </a:r>
          </a:p>
          <a:p>
            <a:pPr lvl="1"/>
            <a:r>
              <a:rPr lang="en-US" dirty="0" smtClean="0"/>
              <a:t>The test </a:t>
            </a:r>
            <a:r>
              <a:rPr lang="en-US" dirty="0"/>
              <a:t>results must be transmitted electronically directly from the out-of-state tester to the licensing state in an efficient and secure manner. </a:t>
            </a:r>
            <a:endParaRPr lang="en-US" dirty="0" smtClean="0"/>
          </a:p>
          <a:p>
            <a:pPr lvl="1"/>
            <a:r>
              <a:rPr lang="en-US" dirty="0" smtClean="0"/>
              <a:t>Additionally</a:t>
            </a:r>
            <a:r>
              <a:rPr lang="en-US" dirty="0"/>
              <a:t>, the state of domicile of a CDL applicant must accept the results of a skills test administered to the applicant by any other DMV or third party tester. </a:t>
            </a:r>
          </a:p>
        </p:txBody>
      </p:sp>
    </p:spTree>
    <p:extLst>
      <p:ext uri="{BB962C8B-B14F-4D97-AF65-F5344CB8AC3E}">
        <p14:creationId xmlns:p14="http://schemas.microsoft.com/office/powerpoint/2010/main" val="1116357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8800" b="1" dirty="0" smtClean="0"/>
              <a:t>Questions?</a:t>
            </a:r>
            <a:endParaRPr lang="en-US" sz="8800" b="1" dirty="0"/>
          </a:p>
        </p:txBody>
      </p:sp>
    </p:spTree>
    <p:extLst>
      <p:ext uri="{BB962C8B-B14F-4D97-AF65-F5344CB8AC3E}">
        <p14:creationId xmlns:p14="http://schemas.microsoft.com/office/powerpoint/2010/main" val="363331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8229600" cy="381000"/>
          </a:xfrm>
        </p:spPr>
        <p:txBody>
          <a:bodyPr>
            <a:noAutofit/>
          </a:bodyPr>
          <a:lstStyle/>
          <a:p>
            <a:pPr eaLnBrk="1" hangingPunct="1">
              <a:defRPr/>
            </a:pPr>
            <a:r>
              <a:rPr lang="en-US" sz="2400" b="1" dirty="0" smtClean="0"/>
              <a:t>Act 49 of 2015:</a:t>
            </a:r>
            <a:endParaRPr lang="en-US" sz="2400" b="1" dirty="0"/>
          </a:p>
        </p:txBody>
      </p:sp>
      <p:sp>
        <p:nvSpPr>
          <p:cNvPr id="3075" name="Content Placeholder 5"/>
          <p:cNvSpPr>
            <a:spLocks noGrp="1"/>
          </p:cNvSpPr>
          <p:nvPr>
            <p:ph idx="1"/>
          </p:nvPr>
        </p:nvSpPr>
        <p:spPr/>
        <p:txBody>
          <a:bodyPr/>
          <a:lstStyle/>
          <a:p>
            <a:pPr eaLnBrk="1" hangingPunct="1"/>
            <a:r>
              <a:rPr lang="en-US" altLang="en-US" dirty="0" smtClean="0"/>
              <a:t>Act </a:t>
            </a:r>
            <a:r>
              <a:rPr lang="en-US" altLang="en-US" dirty="0" smtClean="0"/>
              <a:t>49 </a:t>
            </a:r>
            <a:r>
              <a:rPr lang="en-US" altLang="en-US" dirty="0" smtClean="0"/>
              <a:t>significantly changed </a:t>
            </a:r>
            <a:r>
              <a:rPr lang="en-US" altLang="en-US" dirty="0" err="1" smtClean="0"/>
              <a:t>PennDOT’s</a:t>
            </a:r>
            <a:r>
              <a:rPr lang="en-US" altLang="en-US" dirty="0" smtClean="0"/>
              <a:t> processes for issuing Commercial Driver’s Licenses (CDLs) and Commercial Learner’s Permits (CLPs).</a:t>
            </a:r>
          </a:p>
          <a:p>
            <a:pPr eaLnBrk="1" hangingPunct="1"/>
            <a:r>
              <a:rPr lang="en-US" altLang="en-US" dirty="0" smtClean="0"/>
              <a:t>Changes were effective December 21, 2015. </a:t>
            </a:r>
          </a:p>
          <a:p>
            <a:pPr eaLnBrk="1" hangingPunct="1"/>
            <a:r>
              <a:rPr lang="en-US" altLang="en-US" dirty="0" smtClean="0"/>
              <a:t>Changes affect both CDL and CLP holders.</a:t>
            </a:r>
          </a:p>
          <a:p>
            <a:pPr eaLnBrk="1" hangingPunct="1"/>
            <a:r>
              <a:rPr lang="en-US" altLang="en-US" dirty="0" smtClean="0"/>
              <a:t>Majority of the changes were in response to the changes to the Federal Motor Carrier Safety Regulations.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of Proof, Part 1:</a:t>
            </a:r>
            <a:endParaRPr lang="en-US" dirty="0"/>
          </a:p>
        </p:txBody>
      </p:sp>
      <p:sp>
        <p:nvSpPr>
          <p:cNvPr id="3" name="Content Placeholder 2"/>
          <p:cNvSpPr>
            <a:spLocks noGrp="1"/>
          </p:cNvSpPr>
          <p:nvPr>
            <p:ph idx="1"/>
          </p:nvPr>
        </p:nvSpPr>
        <p:spPr/>
        <p:txBody>
          <a:bodyPr/>
          <a:lstStyle/>
          <a:p>
            <a:r>
              <a:rPr lang="en-US" dirty="0"/>
              <a:t>All new CDL applicants and current holders required to renew or make any changes or upgrades to their CDL must do so in person.  </a:t>
            </a:r>
            <a:endParaRPr lang="en-US" dirty="0" smtClean="0"/>
          </a:p>
          <a:p>
            <a:pPr lvl="1"/>
            <a:r>
              <a:rPr lang="en-US" dirty="0" smtClean="0"/>
              <a:t>FMCSA </a:t>
            </a:r>
            <a:r>
              <a:rPr lang="en-US" dirty="0"/>
              <a:t>final rules require license holders to prove citizenship or legal presence in the form of a birth certificate, </a:t>
            </a:r>
            <a:r>
              <a:rPr lang="en-US" dirty="0" smtClean="0"/>
              <a:t>valid passport</a:t>
            </a:r>
            <a:r>
              <a:rPr lang="en-US" dirty="0"/>
              <a:t>, naturalization documents or current immigration documents in-person. </a:t>
            </a:r>
            <a:endParaRPr lang="en-US" dirty="0" smtClean="0"/>
          </a:p>
          <a:p>
            <a:pPr lvl="1"/>
            <a:r>
              <a:rPr lang="en-US" dirty="0" smtClean="0"/>
              <a:t>The </a:t>
            </a:r>
            <a:r>
              <a:rPr lang="en-US" dirty="0"/>
              <a:t>requirement to prove citizenship or legal presence for permanent residents and citizens will only need to be done once as a notation will be made on the customer’s </a:t>
            </a:r>
            <a:r>
              <a:rPr lang="en-US" dirty="0" smtClean="0"/>
              <a:t>record.</a:t>
            </a:r>
            <a:endParaRPr lang="en-US" dirty="0"/>
          </a:p>
        </p:txBody>
      </p:sp>
    </p:spTree>
    <p:extLst>
      <p:ext uri="{BB962C8B-B14F-4D97-AF65-F5344CB8AC3E}">
        <p14:creationId xmlns:p14="http://schemas.microsoft.com/office/powerpoint/2010/main" val="372798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of Proof, Part 2:</a:t>
            </a:r>
            <a:endParaRPr lang="en-US" dirty="0"/>
          </a:p>
        </p:txBody>
      </p:sp>
      <p:sp>
        <p:nvSpPr>
          <p:cNvPr id="3" name="Content Placeholder 2"/>
          <p:cNvSpPr>
            <a:spLocks noGrp="1"/>
          </p:cNvSpPr>
          <p:nvPr>
            <p:ph idx="1"/>
          </p:nvPr>
        </p:nvSpPr>
        <p:spPr/>
        <p:txBody>
          <a:bodyPr/>
          <a:lstStyle/>
          <a:p>
            <a:pPr lvl="0"/>
            <a:r>
              <a:rPr lang="en-US" dirty="0"/>
              <a:t>In addition to providing proof of legal presence, residency documents are required initially, at renewal and anytime an address change occurs or an upgrade to a CDL is needed.  </a:t>
            </a:r>
            <a:endParaRPr lang="en-US" dirty="0" smtClean="0"/>
          </a:p>
          <a:p>
            <a:pPr lvl="1"/>
            <a:r>
              <a:rPr lang="en-US" dirty="0" smtClean="0"/>
              <a:t>Proof </a:t>
            </a:r>
            <a:r>
              <a:rPr lang="en-US" dirty="0"/>
              <a:t>of residency can be accomplished by providing; tax records, lease agreements, mortgage documents, a W-2 Form, current weapons permit, current utility bills (water, gas, electric, cable, </a:t>
            </a:r>
            <a:r>
              <a:rPr lang="en-US" dirty="0" err="1"/>
              <a:t>etc</a:t>
            </a:r>
            <a:r>
              <a:rPr lang="en-US" dirty="0"/>
              <a:t>), a letter from the Department or current license.</a:t>
            </a:r>
          </a:p>
          <a:p>
            <a:endParaRPr lang="en-US" dirty="0"/>
          </a:p>
        </p:txBody>
      </p:sp>
    </p:spTree>
    <p:extLst>
      <p:ext uri="{BB962C8B-B14F-4D97-AF65-F5344CB8AC3E}">
        <p14:creationId xmlns:p14="http://schemas.microsoft.com/office/powerpoint/2010/main" val="10255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CDL Restriction Code Changes:</a:t>
            </a:r>
            <a:endParaRPr lang="en-US" dirty="0"/>
          </a:p>
        </p:txBody>
      </p:sp>
      <p:sp>
        <p:nvSpPr>
          <p:cNvPr id="3" name="Content Placeholder 2"/>
          <p:cNvSpPr>
            <a:spLocks noGrp="1"/>
          </p:cNvSpPr>
          <p:nvPr>
            <p:ph idx="1"/>
          </p:nvPr>
        </p:nvSpPr>
        <p:spPr/>
        <p:txBody>
          <a:bodyPr/>
          <a:lstStyle/>
          <a:p>
            <a:pPr lvl="1"/>
            <a:r>
              <a:rPr lang="en-US" dirty="0" smtClean="0"/>
              <a:t>E </a:t>
            </a:r>
            <a:r>
              <a:rPr lang="en-US" dirty="0"/>
              <a:t>restriction – prohibits driving a commercial motor vehicle equipped with a manual transmission</a:t>
            </a:r>
          </a:p>
          <a:p>
            <a:pPr lvl="1"/>
            <a:r>
              <a:rPr lang="en-US" dirty="0"/>
              <a:t>K restriction – restricts the driver to intrastate driving only (within the boundaries of PA)</a:t>
            </a:r>
          </a:p>
          <a:p>
            <a:pPr lvl="1"/>
            <a:r>
              <a:rPr lang="en-US" dirty="0"/>
              <a:t>O restriction – prohibits a Class A driver from driving a truck tractor-trailer combination</a:t>
            </a:r>
          </a:p>
          <a:p>
            <a:pPr lvl="1"/>
            <a:r>
              <a:rPr lang="en-US" dirty="0"/>
              <a:t>P restriction *on the permit only – prohibits driving a commercial motor vehicle bus containing passengers</a:t>
            </a:r>
          </a:p>
          <a:p>
            <a:pPr lvl="1"/>
            <a:r>
              <a:rPr lang="en-US" dirty="0"/>
              <a:t>X restriction *on the permit only – prohibits tank vehicles from carrying cargo </a:t>
            </a:r>
          </a:p>
          <a:p>
            <a:pPr lvl="1"/>
            <a:r>
              <a:rPr lang="en-US" dirty="0"/>
              <a:t>Z restriction – prohibits driving a commercial motor vehicle with full air brakes</a:t>
            </a:r>
          </a:p>
          <a:p>
            <a:endParaRPr lang="en-US" dirty="0"/>
          </a:p>
        </p:txBody>
      </p:sp>
    </p:spTree>
    <p:extLst>
      <p:ext uri="{BB962C8B-B14F-4D97-AF65-F5344CB8AC3E}">
        <p14:creationId xmlns:p14="http://schemas.microsoft.com/office/powerpoint/2010/main" val="415577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CDL Restrictions:</a:t>
            </a:r>
            <a:endParaRPr lang="en-US" dirty="0"/>
          </a:p>
        </p:txBody>
      </p:sp>
      <p:sp>
        <p:nvSpPr>
          <p:cNvPr id="3" name="Content Placeholder 2"/>
          <p:cNvSpPr>
            <a:spLocks noGrp="1"/>
          </p:cNvSpPr>
          <p:nvPr>
            <p:ph idx="1"/>
          </p:nvPr>
        </p:nvSpPr>
        <p:spPr/>
        <p:txBody>
          <a:bodyPr/>
          <a:lstStyle/>
          <a:p>
            <a:r>
              <a:rPr lang="en-US" dirty="0"/>
              <a:t>If a driver </a:t>
            </a:r>
            <a:r>
              <a:rPr lang="en-US" dirty="0" smtClean="0"/>
              <a:t>wants </a:t>
            </a:r>
            <a:r>
              <a:rPr lang="en-US" dirty="0"/>
              <a:t>to remove any of the restrictions on their current license, the </a:t>
            </a:r>
            <a:r>
              <a:rPr lang="en-US" dirty="0" smtClean="0"/>
              <a:t>driver may </a:t>
            </a:r>
            <a:r>
              <a:rPr lang="en-US" dirty="0"/>
              <a:t>not have to retake the complete skills tests. </a:t>
            </a:r>
            <a:endParaRPr lang="en-US" dirty="0" smtClean="0"/>
          </a:p>
          <a:p>
            <a:pPr lvl="1"/>
            <a:r>
              <a:rPr lang="en-US" dirty="0" smtClean="0"/>
              <a:t>Federal regulations allow States to administer </a:t>
            </a:r>
            <a:r>
              <a:rPr lang="en-US" dirty="0"/>
              <a:t>a modified </a:t>
            </a:r>
            <a:r>
              <a:rPr lang="en-US" dirty="0" smtClean="0"/>
              <a:t>test, </a:t>
            </a:r>
            <a:r>
              <a:rPr lang="en-US" dirty="0"/>
              <a:t>which will include a knowledge test and skills </a:t>
            </a:r>
            <a:r>
              <a:rPr lang="en-US" dirty="0" smtClean="0"/>
              <a:t>test, </a:t>
            </a:r>
            <a:r>
              <a:rPr lang="en-US" dirty="0"/>
              <a:t>depending on the restriction to be removed.  </a:t>
            </a:r>
            <a:endParaRPr lang="en-US" dirty="0" smtClean="0"/>
          </a:p>
          <a:p>
            <a:pPr lvl="1"/>
            <a:r>
              <a:rPr lang="en-US" dirty="0" smtClean="0"/>
              <a:t>The </a:t>
            </a:r>
            <a:r>
              <a:rPr lang="en-US" dirty="0"/>
              <a:t>applicant’s permit will reflect the </a:t>
            </a:r>
            <a:r>
              <a:rPr lang="en-US" dirty="0" smtClean="0"/>
              <a:t>required testing.</a:t>
            </a:r>
            <a:endParaRPr lang="en-US" dirty="0"/>
          </a:p>
        </p:txBody>
      </p:sp>
    </p:spTree>
    <p:extLst>
      <p:ext uri="{BB962C8B-B14F-4D97-AF65-F5344CB8AC3E}">
        <p14:creationId xmlns:p14="http://schemas.microsoft.com/office/powerpoint/2010/main" val="356689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Learner’s Permits</a:t>
            </a:r>
            <a:endParaRPr lang="en-US" dirty="0"/>
          </a:p>
        </p:txBody>
      </p:sp>
      <p:sp>
        <p:nvSpPr>
          <p:cNvPr id="3" name="Content Placeholder 2"/>
          <p:cNvSpPr>
            <a:spLocks noGrp="1"/>
          </p:cNvSpPr>
          <p:nvPr>
            <p:ph idx="1"/>
          </p:nvPr>
        </p:nvSpPr>
        <p:spPr/>
        <p:txBody>
          <a:bodyPr/>
          <a:lstStyle/>
          <a:p>
            <a:pPr lvl="0"/>
            <a:r>
              <a:rPr lang="en-US" dirty="0"/>
              <a:t>Any Commercial Learner’s Permit (CLP) issued on or after December 21, 2015 will be valid for no more than 180 days.  Additionally, if a permit expires or was renewed once and needs to be renewed again, all knowledge tests must be retaken.  </a:t>
            </a:r>
          </a:p>
          <a:p>
            <a:pPr lvl="0"/>
            <a:r>
              <a:rPr lang="en-US" dirty="0" smtClean="0"/>
              <a:t>The </a:t>
            </a:r>
            <a:r>
              <a:rPr lang="en-US" dirty="0"/>
              <a:t>15 day training period is reset any time an endorsement or restriction removal is added to a permit.  This includes existing CDL holders.</a:t>
            </a:r>
          </a:p>
          <a:p>
            <a:pPr lvl="0"/>
            <a:r>
              <a:rPr lang="en-US" dirty="0"/>
              <a:t>A CLP will not be issued to anyone who does not hold a current and valid driver’s license as of December 21, 2015.</a:t>
            </a:r>
          </a:p>
          <a:p>
            <a:endParaRPr lang="en-US" dirty="0"/>
          </a:p>
        </p:txBody>
      </p:sp>
    </p:spTree>
    <p:extLst>
      <p:ext uri="{BB962C8B-B14F-4D97-AF65-F5344CB8AC3E}">
        <p14:creationId xmlns:p14="http://schemas.microsoft.com/office/powerpoint/2010/main" val="176659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Bus Drivers</a:t>
            </a:r>
            <a:endParaRPr lang="en-US" dirty="0"/>
          </a:p>
        </p:txBody>
      </p:sp>
      <p:sp>
        <p:nvSpPr>
          <p:cNvPr id="3" name="Content Placeholder 2"/>
          <p:cNvSpPr>
            <a:spLocks noGrp="1"/>
          </p:cNvSpPr>
          <p:nvPr>
            <p:ph idx="1"/>
          </p:nvPr>
        </p:nvSpPr>
        <p:spPr/>
        <p:txBody>
          <a:bodyPr/>
          <a:lstStyle/>
          <a:p>
            <a:r>
              <a:rPr lang="en-US" dirty="0"/>
              <a:t>The annual physical and vision examination requirements for school bus drivers have changed.  The time period for having the examinations completed has been extended from every 12 months to every 13 months</a:t>
            </a:r>
            <a:r>
              <a:rPr lang="en-US" dirty="0" smtClean="0"/>
              <a:t>.</a:t>
            </a:r>
          </a:p>
          <a:p>
            <a:endParaRPr lang="en-US" dirty="0"/>
          </a:p>
          <a:p>
            <a:r>
              <a:rPr lang="en-US" dirty="0"/>
              <a:t>Training Permits (a precursor to the learner’s permit) is no longer issued for school bus drivers.</a:t>
            </a:r>
          </a:p>
          <a:p>
            <a:endParaRPr lang="en-US" dirty="0"/>
          </a:p>
          <a:p>
            <a:pPr marL="0" indent="0">
              <a:buNone/>
            </a:pPr>
            <a:endParaRPr lang="en-US" dirty="0"/>
          </a:p>
        </p:txBody>
      </p:sp>
    </p:spTree>
    <p:extLst>
      <p:ext uri="{BB962C8B-B14F-4D97-AF65-F5344CB8AC3E}">
        <p14:creationId xmlns:p14="http://schemas.microsoft.com/office/powerpoint/2010/main" val="34391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New CDL Skills Test:</a:t>
            </a:r>
            <a:endParaRPr lang="en-US" dirty="0"/>
          </a:p>
        </p:txBody>
      </p:sp>
      <p:sp>
        <p:nvSpPr>
          <p:cNvPr id="3" name="Content Placeholder 2"/>
          <p:cNvSpPr>
            <a:spLocks noGrp="1"/>
          </p:cNvSpPr>
          <p:nvPr>
            <p:ph idx="1"/>
          </p:nvPr>
        </p:nvSpPr>
        <p:spPr/>
        <p:txBody>
          <a:bodyPr/>
          <a:lstStyle/>
          <a:p>
            <a:r>
              <a:rPr lang="en-US" dirty="0"/>
              <a:t>Changes mandated by the FMCSA regarding Commercial Driver Skills Tests (CDST) affecting both Commercial Driver’s License holders and Commercial Learner’s Permit holders were phased in at driver license centers beginning the week of June 15.  </a:t>
            </a:r>
            <a:endParaRPr lang="en-US" dirty="0" smtClean="0"/>
          </a:p>
          <a:p>
            <a:r>
              <a:rPr lang="en-US" dirty="0" smtClean="0"/>
              <a:t>All </a:t>
            </a:r>
            <a:r>
              <a:rPr lang="en-US" dirty="0"/>
              <a:t>109 of the third party testers contracted with PennDOT to administer the CDST are in compliance with these required changes.</a:t>
            </a:r>
          </a:p>
          <a:p>
            <a:endParaRPr lang="en-US" dirty="0"/>
          </a:p>
        </p:txBody>
      </p:sp>
    </p:spTree>
    <p:extLst>
      <p:ext uri="{BB962C8B-B14F-4D97-AF65-F5344CB8AC3E}">
        <p14:creationId xmlns:p14="http://schemas.microsoft.com/office/powerpoint/2010/main" val="862177677"/>
      </p:ext>
    </p:extLst>
  </p:cSld>
  <p:clrMapOvr>
    <a:masterClrMapping/>
  </p:clrMapOvr>
</p:sld>
</file>

<file path=ppt/theme/theme1.xml><?xml version="1.0" encoding="utf-8"?>
<a:theme xmlns:a="http://schemas.openxmlformats.org/drawingml/2006/main" name="OS-1100 (3-13)">
  <a:themeElements>
    <a:clrScheme name="OS-1100 (9-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S-1100 (9-08)">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S-1100 (9-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1100 (9-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1100 (9-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1100 (9-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1100 (9-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1100 (9-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1100 (9-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1100 (9-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1100 (9-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1100 (9-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1100 (9-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1100 (9-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S-1100 [Read-Only] [Compatibility Mode]" id="{A3F7869C-6321-4585-9106-B2E7C09FC757}" vid="{B8956470-AFDA-4162-B262-A681374C108E}"/>
    </a:ext>
  </a:extLst>
</a:theme>
</file>

<file path=docProps/app.xml><?xml version="1.0" encoding="utf-8"?>
<Properties xmlns="http://schemas.openxmlformats.org/officeDocument/2006/extended-properties" xmlns:vt="http://schemas.openxmlformats.org/officeDocument/2006/docPropsVTypes">
  <Template>Power Point Template</Template>
  <TotalTime>119</TotalTime>
  <Words>727</Words>
  <Application>Microsoft Office PowerPoint</Application>
  <PresentationFormat>On-screen Show (4:3)</PresentationFormat>
  <Paragraphs>54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Verdana</vt:lpstr>
      <vt:lpstr>OS-1100 (3-13)</vt:lpstr>
      <vt:lpstr>Law Changes Affecting Commercial Drivers</vt:lpstr>
      <vt:lpstr>Act 49 of 2015:</vt:lpstr>
      <vt:lpstr>Date of Proof, Part 1:</vt:lpstr>
      <vt:lpstr>Date of Proof, Part 2:</vt:lpstr>
      <vt:lpstr>CDL Restriction Code Changes:</vt:lpstr>
      <vt:lpstr>Removing CDL Restrictions:</vt:lpstr>
      <vt:lpstr>Commercial Learner’s Permits</vt:lpstr>
      <vt:lpstr>School Bus Drivers</vt:lpstr>
      <vt:lpstr>Implementation of New CDL Skills Test:</vt:lpstr>
      <vt:lpstr>CDL Skills Test Changes:</vt:lpstr>
      <vt:lpstr>Skills Testing of Out-of-State students:</vt:lpstr>
      <vt:lpstr>PowerPoint Presentation</vt:lpstr>
    </vt:vector>
  </TitlesOfParts>
  <Company>PennDOT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Sarah</dc:creator>
  <dc:description>10-08</dc:description>
  <cp:lastModifiedBy>Miller, Chris A (PENNDOT)</cp:lastModifiedBy>
  <cp:revision>14</cp:revision>
  <dcterms:created xsi:type="dcterms:W3CDTF">2016-04-12T14:27:12Z</dcterms:created>
  <dcterms:modified xsi:type="dcterms:W3CDTF">2016-04-18T17:11:19Z</dcterms:modified>
</cp:coreProperties>
</file>