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3" r:id="rId3"/>
    <p:sldId id="265" r:id="rId4"/>
    <p:sldId id="264" r:id="rId5"/>
    <p:sldId id="266" r:id="rId6"/>
    <p:sldId id="258" r:id="rId7"/>
    <p:sldId id="259" r:id="rId8"/>
    <p:sldId id="260" r:id="rId9"/>
    <p:sldId id="272" r:id="rId10"/>
    <p:sldId id="261" r:id="rId11"/>
    <p:sldId id="267" r:id="rId12"/>
    <p:sldId id="268" r:id="rId13"/>
    <p:sldId id="269" r:id="rId14"/>
    <p:sldId id="270" r:id="rId15"/>
    <p:sldId id="271" r:id="rId1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A1BD"/>
    <a:srgbClr val="132356"/>
    <a:srgbClr val="C5C7F9"/>
    <a:srgbClr val="0E1482"/>
    <a:srgbClr val="101690"/>
    <a:srgbClr val="000099"/>
    <a:srgbClr val="9999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6" autoAdjust="0"/>
    <p:restoredTop sz="71476" autoAdjust="0"/>
  </p:normalViewPr>
  <p:slideViewPr>
    <p:cSldViewPr>
      <p:cViewPr varScale="1">
        <p:scale>
          <a:sx n="87" d="100"/>
          <a:sy n="87" d="100"/>
        </p:scale>
        <p:origin x="234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826"/>
          </a:xfrm>
          <a:prstGeom prst="rect">
            <a:avLst/>
          </a:prstGeom>
        </p:spPr>
        <p:txBody>
          <a:bodyPr vert="horz" lIns="92857" tIns="46429" rIns="92857" bIns="46429" rtlCol="0"/>
          <a:lstStyle>
            <a:lvl1pPr algn="l">
              <a:defRPr sz="1200"/>
            </a:lvl1pPr>
          </a:lstStyle>
          <a:p>
            <a:endParaRPr lang="en-US"/>
          </a:p>
        </p:txBody>
      </p:sp>
      <p:sp>
        <p:nvSpPr>
          <p:cNvPr id="3" name="Date Placeholder 2"/>
          <p:cNvSpPr>
            <a:spLocks noGrp="1"/>
          </p:cNvSpPr>
          <p:nvPr>
            <p:ph type="dt" idx="1"/>
          </p:nvPr>
        </p:nvSpPr>
        <p:spPr>
          <a:xfrm>
            <a:off x="3970938" y="0"/>
            <a:ext cx="3037840" cy="466826"/>
          </a:xfrm>
          <a:prstGeom prst="rect">
            <a:avLst/>
          </a:prstGeom>
        </p:spPr>
        <p:txBody>
          <a:bodyPr vert="horz" lIns="92857" tIns="46429" rIns="92857" bIns="46429" rtlCol="0"/>
          <a:lstStyle>
            <a:lvl1pPr algn="r">
              <a:defRPr sz="1200"/>
            </a:lvl1pPr>
          </a:lstStyle>
          <a:p>
            <a:fld id="{A6273707-7660-4624-B886-5BE7B1E3101D}" type="datetimeFigureOut">
              <a:rPr lang="en-US" smtClean="0"/>
              <a:t>4/19/2016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2857" tIns="46429" rIns="92857" bIns="46429" rtlCol="0" anchor="ctr"/>
          <a:lstStyle/>
          <a:p>
            <a:endParaRPr lang="en-US"/>
          </a:p>
        </p:txBody>
      </p:sp>
      <p:sp>
        <p:nvSpPr>
          <p:cNvPr id="5" name="Notes Placeholder 4"/>
          <p:cNvSpPr>
            <a:spLocks noGrp="1"/>
          </p:cNvSpPr>
          <p:nvPr>
            <p:ph type="body" sz="quarter" idx="3"/>
          </p:nvPr>
        </p:nvSpPr>
        <p:spPr>
          <a:xfrm>
            <a:off x="701040" y="4474144"/>
            <a:ext cx="5608320" cy="3660808"/>
          </a:xfrm>
          <a:prstGeom prst="rect">
            <a:avLst/>
          </a:prstGeom>
        </p:spPr>
        <p:txBody>
          <a:bodyPr vert="horz" lIns="92857" tIns="46429" rIns="92857" bIns="4642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575"/>
            <a:ext cx="3037840" cy="466826"/>
          </a:xfrm>
          <a:prstGeom prst="rect">
            <a:avLst/>
          </a:prstGeom>
        </p:spPr>
        <p:txBody>
          <a:bodyPr vert="horz" lIns="92857" tIns="46429" rIns="92857" bIns="4642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575"/>
            <a:ext cx="3037840" cy="466826"/>
          </a:xfrm>
          <a:prstGeom prst="rect">
            <a:avLst/>
          </a:prstGeom>
        </p:spPr>
        <p:txBody>
          <a:bodyPr vert="horz" lIns="92857" tIns="46429" rIns="92857" bIns="46429" rtlCol="0" anchor="b"/>
          <a:lstStyle>
            <a:lvl1pPr algn="r">
              <a:defRPr sz="1200"/>
            </a:lvl1pPr>
          </a:lstStyle>
          <a:p>
            <a:fld id="{89B34F98-ACBD-4869-B02F-F2938747970A}" type="slidenum">
              <a:rPr lang="en-US" smtClean="0"/>
              <a:t>‹#›</a:t>
            </a:fld>
            <a:endParaRPr lang="en-US"/>
          </a:p>
        </p:txBody>
      </p:sp>
    </p:spTree>
    <p:extLst>
      <p:ext uri="{BB962C8B-B14F-4D97-AF65-F5344CB8AC3E}">
        <p14:creationId xmlns:p14="http://schemas.microsoft.com/office/powerpoint/2010/main" val="311355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0924AD-80A2-4BD0-B028-BA34D2FD4FD8}" type="slidenum">
              <a:rPr lang="en-US" smtClean="0"/>
              <a:t>2</a:t>
            </a:fld>
            <a:endParaRPr lang="en-US" dirty="0"/>
          </a:p>
        </p:txBody>
      </p:sp>
    </p:spTree>
    <p:extLst>
      <p:ext uri="{BB962C8B-B14F-4D97-AF65-F5344CB8AC3E}">
        <p14:creationId xmlns:p14="http://schemas.microsoft.com/office/powerpoint/2010/main" val="2687453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0924AD-80A2-4BD0-B028-BA34D2FD4FD8}" type="slidenum">
              <a:rPr lang="en-US" smtClean="0"/>
              <a:t>3</a:t>
            </a:fld>
            <a:endParaRPr lang="en-US" dirty="0"/>
          </a:p>
        </p:txBody>
      </p:sp>
    </p:spTree>
    <p:extLst>
      <p:ext uri="{BB962C8B-B14F-4D97-AF65-F5344CB8AC3E}">
        <p14:creationId xmlns:p14="http://schemas.microsoft.com/office/powerpoint/2010/main" val="3828311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573">
              <a:defRPr/>
            </a:pPr>
            <a:endParaRPr lang="en-US" dirty="0" smtClean="0">
              <a:effectLst/>
            </a:endParaRPr>
          </a:p>
        </p:txBody>
      </p:sp>
      <p:sp>
        <p:nvSpPr>
          <p:cNvPr id="4" name="Slide Number Placeholder 3"/>
          <p:cNvSpPr>
            <a:spLocks noGrp="1"/>
          </p:cNvSpPr>
          <p:nvPr>
            <p:ph type="sldNum" sz="quarter" idx="10"/>
          </p:nvPr>
        </p:nvSpPr>
        <p:spPr/>
        <p:txBody>
          <a:bodyPr/>
          <a:lstStyle/>
          <a:p>
            <a:fld id="{D70924AD-80A2-4BD0-B028-BA34D2FD4FD8}" type="slidenum">
              <a:rPr lang="en-US" smtClean="0"/>
              <a:t>4</a:t>
            </a:fld>
            <a:endParaRPr lang="en-US" dirty="0"/>
          </a:p>
        </p:txBody>
      </p:sp>
    </p:spTree>
    <p:extLst>
      <p:ext uri="{BB962C8B-B14F-4D97-AF65-F5344CB8AC3E}">
        <p14:creationId xmlns:p14="http://schemas.microsoft.com/office/powerpoint/2010/main" val="956794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0924AD-80A2-4BD0-B028-BA34D2FD4FD8}" type="slidenum">
              <a:rPr lang="en-US" smtClean="0"/>
              <a:t>5</a:t>
            </a:fld>
            <a:endParaRPr lang="en-US" dirty="0"/>
          </a:p>
        </p:txBody>
      </p:sp>
    </p:spTree>
    <p:extLst>
      <p:ext uri="{BB962C8B-B14F-4D97-AF65-F5344CB8AC3E}">
        <p14:creationId xmlns:p14="http://schemas.microsoft.com/office/powerpoint/2010/main" val="2451295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B34F98-ACBD-4869-B02F-F2938747970A}" type="slidenum">
              <a:rPr lang="en-US" smtClean="0"/>
              <a:t>6</a:t>
            </a:fld>
            <a:endParaRPr lang="en-US"/>
          </a:p>
        </p:txBody>
      </p:sp>
    </p:spTree>
    <p:extLst>
      <p:ext uri="{BB962C8B-B14F-4D97-AF65-F5344CB8AC3E}">
        <p14:creationId xmlns:p14="http://schemas.microsoft.com/office/powerpoint/2010/main" val="3996179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B34F98-ACBD-4869-B02F-F2938747970A}" type="slidenum">
              <a:rPr lang="en-US" smtClean="0"/>
              <a:t>7</a:t>
            </a:fld>
            <a:endParaRPr lang="en-US"/>
          </a:p>
        </p:txBody>
      </p:sp>
    </p:spTree>
    <p:extLst>
      <p:ext uri="{BB962C8B-B14F-4D97-AF65-F5344CB8AC3E}">
        <p14:creationId xmlns:p14="http://schemas.microsoft.com/office/powerpoint/2010/main" val="1048753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9B34F98-ACBD-4869-B02F-F2938747970A}" type="slidenum">
              <a:rPr lang="en-US" smtClean="0"/>
              <a:t>8</a:t>
            </a:fld>
            <a:endParaRPr lang="en-US"/>
          </a:p>
        </p:txBody>
      </p:sp>
    </p:spTree>
    <p:extLst>
      <p:ext uri="{BB962C8B-B14F-4D97-AF65-F5344CB8AC3E}">
        <p14:creationId xmlns:p14="http://schemas.microsoft.com/office/powerpoint/2010/main" val="23273793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7" descr="Penndot-rg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5851525"/>
            <a:ext cx="26765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334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
          <p:cNvSpPr>
            <a:spLocks noGrp="1" noChangeArrowheads="1"/>
          </p:cNvSpPr>
          <p:nvPr>
            <p:ph type="ctrTitle"/>
          </p:nvPr>
        </p:nvSpPr>
        <p:spPr>
          <a:xfrm>
            <a:off x="685800" y="2130425"/>
            <a:ext cx="7772400" cy="1470025"/>
          </a:xfrm>
          <a:prstGeom prst="rect">
            <a:avLst/>
          </a:prstGeom>
        </p:spPr>
        <p:txBody>
          <a:bodyPr/>
          <a:lstStyle>
            <a:lvl1pPr algn="ctr">
              <a:defRPr>
                <a:solidFill>
                  <a:schemeClr val="tx1"/>
                </a:solidFill>
              </a:defRPr>
            </a:lvl1pPr>
          </a:lstStyle>
          <a:p>
            <a:r>
              <a:rPr lang="en-US" smtClean="0"/>
              <a:t>Click to edit Master title style</a:t>
            </a:r>
            <a:endParaRPr lang="en-US"/>
          </a:p>
        </p:txBody>
      </p:sp>
      <p:sp>
        <p:nvSpPr>
          <p:cNvPr id="9220" name="Rectangle 4"/>
          <p:cNvSpPr>
            <a:spLocks noGrp="1" noChangeArrowheads="1"/>
          </p:cNvSpPr>
          <p:nvPr>
            <p:ph type="subTitle" idx="1"/>
          </p:nvPr>
        </p:nvSpPr>
        <p:spPr>
          <a:xfrm>
            <a:off x="1371600" y="3886200"/>
            <a:ext cx="6400800" cy="1752600"/>
          </a:xfrm>
        </p:spPr>
        <p:txBody>
          <a:bodyPr/>
          <a:lstStyle>
            <a:lvl1pPr marL="0" indent="0" algn="ctr">
              <a:buFontTx/>
              <a:buNone/>
              <a:defRPr sz="2000"/>
            </a:lvl1pPr>
          </a:lstStyle>
          <a:p>
            <a:r>
              <a:rPr lang="en-US" smtClean="0"/>
              <a:t>Click to edit Master subtitle style</a:t>
            </a:r>
            <a:endParaRPr lang="en-US"/>
          </a:p>
        </p:txBody>
      </p:sp>
      <p:sp>
        <p:nvSpPr>
          <p:cNvPr id="6" name="Rectangle 5"/>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Tree>
    <p:extLst>
      <p:ext uri="{BB962C8B-B14F-4D97-AF65-F5344CB8AC3E}">
        <p14:creationId xmlns:p14="http://schemas.microsoft.com/office/powerpoint/2010/main" val="2392570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914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C6F438AB-DD81-4F8B-8FC0-9D73313A9F30}" type="slidenum">
              <a:rPr lang="en-US" altLang="en-US"/>
              <a:pPr>
                <a:defRPr/>
              </a:pPr>
              <a:t>‹#›</a:t>
            </a:fld>
            <a:endParaRPr lang="en-US" altLang="en-US"/>
          </a:p>
        </p:txBody>
      </p:sp>
    </p:spTree>
    <p:extLst>
      <p:ext uri="{BB962C8B-B14F-4D97-AF65-F5344CB8AC3E}">
        <p14:creationId xmlns:p14="http://schemas.microsoft.com/office/powerpoint/2010/main" val="2791054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398255AE-D309-408C-87EA-C92194F8C8D2}" type="slidenum">
              <a:rPr lang="en-US" altLang="en-US"/>
              <a:pPr>
                <a:defRPr/>
              </a:pPr>
              <a:t>‹#›</a:t>
            </a:fld>
            <a:endParaRPr lang="en-US" altLang="en-US"/>
          </a:p>
        </p:txBody>
      </p:sp>
    </p:spTree>
    <p:extLst>
      <p:ext uri="{BB962C8B-B14F-4D97-AF65-F5344CB8AC3E}">
        <p14:creationId xmlns:p14="http://schemas.microsoft.com/office/powerpoint/2010/main" val="3783244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914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B40EFF15-1889-48C9-9DA3-71CD7AB581C5}" type="slidenum">
              <a:rPr lang="en-US" altLang="en-US"/>
              <a:pPr>
                <a:defRPr/>
              </a:pPr>
              <a:t>‹#›</a:t>
            </a:fld>
            <a:endParaRPr lang="en-US" altLang="en-US"/>
          </a:p>
        </p:txBody>
      </p:sp>
    </p:spTree>
    <p:extLst>
      <p:ext uri="{BB962C8B-B14F-4D97-AF65-F5344CB8AC3E}">
        <p14:creationId xmlns:p14="http://schemas.microsoft.com/office/powerpoint/2010/main" val="1191253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88F8534F-42B3-4E01-984B-2A65EB2DF995}" type="slidenum">
              <a:rPr lang="en-US" altLang="en-US"/>
              <a:pPr>
                <a:defRPr/>
              </a:pPr>
              <a:t>‹#›</a:t>
            </a:fld>
            <a:endParaRPr lang="en-US" altLang="en-US"/>
          </a:p>
        </p:txBody>
      </p:sp>
    </p:spTree>
    <p:extLst>
      <p:ext uri="{BB962C8B-B14F-4D97-AF65-F5344CB8AC3E}">
        <p14:creationId xmlns:p14="http://schemas.microsoft.com/office/powerpoint/2010/main" val="1542517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914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2B58174-0639-4C0C-96A5-EAF8501F7928}" type="slidenum">
              <a:rPr lang="en-US" altLang="en-US"/>
              <a:pPr>
                <a:defRPr/>
              </a:pPr>
              <a:t>‹#›</a:t>
            </a:fld>
            <a:endParaRPr lang="en-US" altLang="en-US"/>
          </a:p>
        </p:txBody>
      </p:sp>
    </p:spTree>
    <p:extLst>
      <p:ext uri="{BB962C8B-B14F-4D97-AF65-F5344CB8AC3E}">
        <p14:creationId xmlns:p14="http://schemas.microsoft.com/office/powerpoint/2010/main" val="3188931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5761E660-C570-4B30-A22A-A48F86F0ED2C}" type="slidenum">
              <a:rPr lang="en-US" altLang="en-US"/>
              <a:pPr>
                <a:defRPr/>
              </a:pPr>
              <a:t>‹#›</a:t>
            </a:fld>
            <a:endParaRPr lang="en-US" altLang="en-US"/>
          </a:p>
        </p:txBody>
      </p:sp>
    </p:spTree>
    <p:extLst>
      <p:ext uri="{BB962C8B-B14F-4D97-AF65-F5344CB8AC3E}">
        <p14:creationId xmlns:p14="http://schemas.microsoft.com/office/powerpoint/2010/main" val="827050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9144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F503AC0B-91A8-4245-A9D3-4AC14A9B94D1}" type="slidenum">
              <a:rPr lang="en-US" altLang="en-US"/>
              <a:pPr>
                <a:defRPr/>
              </a:pPr>
              <a:t>‹#›</a:t>
            </a:fld>
            <a:endParaRPr lang="en-US" altLang="en-US"/>
          </a:p>
        </p:txBody>
      </p:sp>
    </p:spTree>
    <p:extLst>
      <p:ext uri="{BB962C8B-B14F-4D97-AF65-F5344CB8AC3E}">
        <p14:creationId xmlns:p14="http://schemas.microsoft.com/office/powerpoint/2010/main" val="454738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960B4D14-E3BE-4B5F-BC2C-69BA6A342AC5}" type="slidenum">
              <a:rPr lang="en-US" altLang="en-US"/>
              <a:pPr>
                <a:defRPr/>
              </a:pPr>
              <a:t>‹#›</a:t>
            </a:fld>
            <a:endParaRPr lang="en-US" altLang="en-US"/>
          </a:p>
        </p:txBody>
      </p:sp>
    </p:spTree>
    <p:extLst>
      <p:ext uri="{BB962C8B-B14F-4D97-AF65-F5344CB8AC3E}">
        <p14:creationId xmlns:p14="http://schemas.microsoft.com/office/powerpoint/2010/main" val="2095049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F97CB04-3377-47E2-875F-C58120F854D8}" type="slidenum">
              <a:rPr lang="en-US" altLang="en-US"/>
              <a:pPr>
                <a:defRPr/>
              </a:pPr>
              <a:t>‹#›</a:t>
            </a:fld>
            <a:endParaRPr lang="en-US" altLang="en-US"/>
          </a:p>
        </p:txBody>
      </p:sp>
    </p:spTree>
    <p:extLst>
      <p:ext uri="{BB962C8B-B14F-4D97-AF65-F5344CB8AC3E}">
        <p14:creationId xmlns:p14="http://schemas.microsoft.com/office/powerpoint/2010/main" val="156757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8E497B11-620E-46F7-8883-2A4D2B1B5DF1}" type="slidenum">
              <a:rPr lang="en-US" altLang="en-US"/>
              <a:pPr>
                <a:defRPr/>
              </a:pPr>
              <a:t>‹#›</a:t>
            </a:fld>
            <a:endParaRPr lang="en-US" altLang="en-US"/>
          </a:p>
        </p:txBody>
      </p:sp>
    </p:spTree>
    <p:extLst>
      <p:ext uri="{BB962C8B-B14F-4D97-AF65-F5344CB8AC3E}">
        <p14:creationId xmlns:p14="http://schemas.microsoft.com/office/powerpoint/2010/main" val="3610331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172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3581400" y="6172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fld id="{E99B43AC-745A-4C53-908F-D7C58DE52391}" type="slidenum">
              <a:rPr lang="en-US" altLang="en-US"/>
              <a:pPr>
                <a:defRPr/>
              </a:pPr>
              <a:t>‹#›</a:t>
            </a:fld>
            <a:endParaRPr lang="en-US" altLang="en-US"/>
          </a:p>
        </p:txBody>
      </p:sp>
      <p:pic>
        <p:nvPicPr>
          <p:cNvPr id="1029" name="Picture 7" descr="Penndot-rgb"/>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943600" y="5851525"/>
            <a:ext cx="26765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0" descr="Aging banne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7200" y="5334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2800">
          <a:solidFill>
            <a:schemeClr val="bg1"/>
          </a:solidFill>
          <a:latin typeface="+mj-lt"/>
          <a:ea typeface="+mj-ea"/>
          <a:cs typeface="+mj-cs"/>
        </a:defRPr>
      </a:lvl1pPr>
      <a:lvl2pPr algn="l" rtl="0" eaLnBrk="1" fontAlgn="base" hangingPunct="1">
        <a:spcBef>
          <a:spcPct val="0"/>
        </a:spcBef>
        <a:spcAft>
          <a:spcPct val="0"/>
        </a:spcAft>
        <a:defRPr sz="2800">
          <a:solidFill>
            <a:schemeClr val="bg1"/>
          </a:solidFill>
          <a:latin typeface="Verdana" pitchFamily="34" charset="0"/>
        </a:defRPr>
      </a:lvl2pPr>
      <a:lvl3pPr algn="l" rtl="0" eaLnBrk="1" fontAlgn="base" hangingPunct="1">
        <a:spcBef>
          <a:spcPct val="0"/>
        </a:spcBef>
        <a:spcAft>
          <a:spcPct val="0"/>
        </a:spcAft>
        <a:defRPr sz="2800">
          <a:solidFill>
            <a:schemeClr val="bg1"/>
          </a:solidFill>
          <a:latin typeface="Verdana" pitchFamily="34" charset="0"/>
        </a:defRPr>
      </a:lvl3pPr>
      <a:lvl4pPr algn="l" rtl="0" eaLnBrk="1" fontAlgn="base" hangingPunct="1">
        <a:spcBef>
          <a:spcPct val="0"/>
        </a:spcBef>
        <a:spcAft>
          <a:spcPct val="0"/>
        </a:spcAft>
        <a:defRPr sz="2800">
          <a:solidFill>
            <a:schemeClr val="bg1"/>
          </a:solidFill>
          <a:latin typeface="Verdana" pitchFamily="34" charset="0"/>
        </a:defRPr>
      </a:lvl4pPr>
      <a:lvl5pPr algn="l" rtl="0" eaLnBrk="1" fontAlgn="base" hangingPunct="1">
        <a:spcBef>
          <a:spcPct val="0"/>
        </a:spcBef>
        <a:spcAft>
          <a:spcPct val="0"/>
        </a:spcAft>
        <a:defRPr sz="2800">
          <a:solidFill>
            <a:schemeClr val="bg1"/>
          </a:solidFill>
          <a:latin typeface="Verdana" pitchFamily="34" charset="0"/>
        </a:defRPr>
      </a:lvl5pPr>
      <a:lvl6pPr marL="457200" algn="l" rtl="0" eaLnBrk="1" fontAlgn="base" hangingPunct="1">
        <a:spcBef>
          <a:spcPct val="0"/>
        </a:spcBef>
        <a:spcAft>
          <a:spcPct val="0"/>
        </a:spcAft>
        <a:defRPr sz="2800">
          <a:solidFill>
            <a:schemeClr val="bg1"/>
          </a:solidFill>
          <a:latin typeface="Verdana" pitchFamily="34" charset="0"/>
        </a:defRPr>
      </a:lvl6pPr>
      <a:lvl7pPr marL="914400" algn="l" rtl="0" eaLnBrk="1" fontAlgn="base" hangingPunct="1">
        <a:spcBef>
          <a:spcPct val="0"/>
        </a:spcBef>
        <a:spcAft>
          <a:spcPct val="0"/>
        </a:spcAft>
        <a:defRPr sz="2800">
          <a:solidFill>
            <a:schemeClr val="bg1"/>
          </a:solidFill>
          <a:latin typeface="Verdana" pitchFamily="34" charset="0"/>
        </a:defRPr>
      </a:lvl7pPr>
      <a:lvl8pPr marL="1371600" algn="l" rtl="0" eaLnBrk="1" fontAlgn="base" hangingPunct="1">
        <a:spcBef>
          <a:spcPct val="0"/>
        </a:spcBef>
        <a:spcAft>
          <a:spcPct val="0"/>
        </a:spcAft>
        <a:defRPr sz="2800">
          <a:solidFill>
            <a:schemeClr val="bg1"/>
          </a:solidFill>
          <a:latin typeface="Verdana" pitchFamily="34" charset="0"/>
        </a:defRPr>
      </a:lvl8pPr>
      <a:lvl9pPr marL="1828800" algn="l" rtl="0" eaLnBrk="1" fontAlgn="base" hangingPunct="1">
        <a:spcBef>
          <a:spcPct val="0"/>
        </a:spcBef>
        <a:spcAft>
          <a:spcPct val="0"/>
        </a:spcAft>
        <a:defRPr sz="2800">
          <a:solidFill>
            <a:schemeClr val="bg1"/>
          </a:solidFill>
          <a:latin typeface="Verdana" pitchFamily="34"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dwlee@pa.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Diverse </a:t>
            </a:r>
            <a:r>
              <a:rPr lang="en-US" dirty="0" smtClean="0"/>
              <a:t>Business Program</a:t>
            </a:r>
            <a:endParaRPr lang="en-US" dirty="0"/>
          </a:p>
        </p:txBody>
      </p:sp>
      <p:sp>
        <p:nvSpPr>
          <p:cNvPr id="3" name="Subtitle 2"/>
          <p:cNvSpPr>
            <a:spLocks noGrp="1"/>
          </p:cNvSpPr>
          <p:nvPr>
            <p:ph type="subTitle" idx="1"/>
          </p:nvPr>
        </p:nvSpPr>
        <p:spPr/>
        <p:txBody>
          <a:bodyPr/>
          <a:lstStyle/>
          <a:p>
            <a:pPr algn="l"/>
            <a:r>
              <a:rPr lang="en-US" sz="1800" dirty="0" smtClean="0"/>
              <a:t>Presented By: </a:t>
            </a:r>
          </a:p>
          <a:p>
            <a:pPr algn="l"/>
            <a:r>
              <a:rPr lang="en-US" sz="1800" dirty="0" smtClean="0"/>
              <a:t>Dwan Lee – PennDOT Bureau of Equal Opportunity</a:t>
            </a:r>
          </a:p>
          <a:p>
            <a:pPr algn="l"/>
            <a:r>
              <a:rPr lang="en-US" sz="1800" dirty="0" smtClean="0"/>
              <a:t>Anthony Stever – PennDOT Bureau of Public Transportation </a:t>
            </a:r>
          </a:p>
          <a:p>
            <a:pPr algn="l"/>
            <a:r>
              <a:rPr lang="en-US" sz="1800" dirty="0" smtClean="0"/>
              <a:t>Kenyon Holley – </a:t>
            </a:r>
            <a:r>
              <a:rPr lang="en-US" sz="1800" dirty="0" err="1" smtClean="0"/>
              <a:t>Cheyney</a:t>
            </a:r>
            <a:r>
              <a:rPr lang="en-US" sz="1800" dirty="0" smtClean="0"/>
              <a:t> University Diverse Business Supportive Services</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Diverse Business Supportive Services</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00B050"/>
                </a:solidFill>
              </a:rPr>
              <a:t>Diverse Business Supportive Services Center</a:t>
            </a:r>
          </a:p>
          <a:p>
            <a:pPr marL="0" indent="0">
              <a:buNone/>
            </a:pPr>
            <a:endParaRPr lang="en-US" dirty="0" smtClean="0"/>
          </a:p>
          <a:p>
            <a:pPr marL="0" indent="0">
              <a:buNone/>
            </a:pPr>
            <a:r>
              <a:rPr lang="en-US" dirty="0" smtClean="0"/>
              <a:t>The </a:t>
            </a:r>
            <a:r>
              <a:rPr lang="en-US" dirty="0"/>
              <a:t>Diverse Business Supportive Services Center (DBSSC) was established July 1, 2014 consistent with Section 303 of Title 74 of the Pennsylvania Consolidated Statues.  The function of the DBSSC is to assist in maximizing the participation of DBs on one-hundred percent (100%) state funded transportation related construction and professional services contracts. </a:t>
            </a:r>
          </a:p>
          <a:p>
            <a:endParaRPr lang="en-US" dirty="0"/>
          </a:p>
        </p:txBody>
      </p:sp>
    </p:spTree>
    <p:extLst>
      <p:ext uri="{BB962C8B-B14F-4D97-AF65-F5344CB8AC3E}">
        <p14:creationId xmlns:p14="http://schemas.microsoft.com/office/powerpoint/2010/main" val="2244177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Diverse Business Supportive Services</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00B050"/>
                </a:solidFill>
              </a:rPr>
              <a:t>Diverse Business Supportive Services Center</a:t>
            </a:r>
          </a:p>
          <a:p>
            <a:pPr marL="0" indent="0" algn="ctr">
              <a:buNone/>
            </a:pPr>
            <a:r>
              <a:rPr lang="en-US" dirty="0" smtClean="0">
                <a:solidFill>
                  <a:srgbClr val="00B050"/>
                </a:solidFill>
              </a:rPr>
              <a:t>Identifying DBs</a:t>
            </a:r>
          </a:p>
          <a:p>
            <a:pPr marL="0" indent="0">
              <a:buNone/>
            </a:pPr>
            <a:endParaRPr lang="en-US" dirty="0" smtClean="0"/>
          </a:p>
          <a:p>
            <a:r>
              <a:rPr lang="en-US" sz="2000" dirty="0"/>
              <a:t>A Diverse Business is a business entity that is at least 51 percent owned and operated by one of the following constituent groups:</a:t>
            </a:r>
          </a:p>
          <a:p>
            <a:r>
              <a:rPr lang="en-US" sz="2000" dirty="0"/>
              <a:t>Veteran or disabled Veteran</a:t>
            </a:r>
          </a:p>
          <a:p>
            <a:r>
              <a:rPr lang="en-US" sz="2000" dirty="0"/>
              <a:t>Women</a:t>
            </a:r>
          </a:p>
          <a:p>
            <a:r>
              <a:rPr lang="en-US" sz="2000" dirty="0"/>
              <a:t>Minority (African Americans, Hispanic Americans, Native Americans, Asian Americans, Alaskans or Pacific Islanders)</a:t>
            </a:r>
          </a:p>
          <a:p>
            <a:endParaRPr lang="en-US" dirty="0"/>
          </a:p>
        </p:txBody>
      </p:sp>
    </p:spTree>
    <p:extLst>
      <p:ext uri="{BB962C8B-B14F-4D97-AF65-F5344CB8AC3E}">
        <p14:creationId xmlns:p14="http://schemas.microsoft.com/office/powerpoint/2010/main" val="2071486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Diverse Business Supportive Services</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00B050"/>
                </a:solidFill>
              </a:rPr>
              <a:t>Diverse Business Supportive Services Center</a:t>
            </a:r>
          </a:p>
          <a:p>
            <a:pPr marL="0" indent="0" algn="ctr">
              <a:buNone/>
            </a:pPr>
            <a:r>
              <a:rPr lang="en-US" dirty="0" smtClean="0">
                <a:solidFill>
                  <a:srgbClr val="00B050"/>
                </a:solidFill>
              </a:rPr>
              <a:t>Program Goals</a:t>
            </a:r>
          </a:p>
          <a:p>
            <a:pPr marL="0" indent="0" algn="ctr">
              <a:buNone/>
            </a:pPr>
            <a:endParaRPr lang="en-US" dirty="0" smtClean="0"/>
          </a:p>
          <a:p>
            <a:r>
              <a:rPr lang="en-US" sz="2000" dirty="0"/>
              <a:t>Increase the number of certified and registered DBs </a:t>
            </a:r>
          </a:p>
          <a:p>
            <a:pPr marL="0" indent="0">
              <a:buNone/>
            </a:pPr>
            <a:endParaRPr lang="en-US" sz="2000" dirty="0"/>
          </a:p>
          <a:p>
            <a:r>
              <a:rPr lang="en-US" sz="2000" dirty="0"/>
              <a:t>Manage and maintain a database of certified  DBs </a:t>
            </a:r>
          </a:p>
          <a:p>
            <a:pPr marL="0" indent="0">
              <a:buNone/>
            </a:pPr>
            <a:endParaRPr lang="en-US" sz="2000" dirty="0"/>
          </a:p>
          <a:p>
            <a:r>
              <a:rPr lang="en-US" sz="2000" dirty="0"/>
              <a:t>Foster relationships between DB subcontractors and Primes</a:t>
            </a:r>
          </a:p>
          <a:p>
            <a:pPr marL="0" indent="0">
              <a:buNone/>
            </a:pPr>
            <a:endParaRPr lang="en-US" sz="2000" dirty="0"/>
          </a:p>
          <a:p>
            <a:r>
              <a:rPr lang="en-US" sz="2000" dirty="0"/>
              <a:t>Create networking opportunities for DB Primes</a:t>
            </a:r>
          </a:p>
          <a:p>
            <a:pPr marL="0" indent="0">
              <a:buNone/>
            </a:pPr>
            <a:endParaRPr lang="en-US" dirty="0" smtClean="0"/>
          </a:p>
        </p:txBody>
      </p:sp>
    </p:spTree>
    <p:extLst>
      <p:ext uri="{BB962C8B-B14F-4D97-AF65-F5344CB8AC3E}">
        <p14:creationId xmlns:p14="http://schemas.microsoft.com/office/powerpoint/2010/main" val="2789741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Diverse Business Supportive Services</a:t>
            </a:r>
            <a:endParaRPr lang="en-US" dirty="0"/>
          </a:p>
        </p:txBody>
      </p:sp>
      <p:sp>
        <p:nvSpPr>
          <p:cNvPr id="3" name="Content Placeholder 2"/>
          <p:cNvSpPr>
            <a:spLocks noGrp="1"/>
          </p:cNvSpPr>
          <p:nvPr>
            <p:ph idx="1"/>
          </p:nvPr>
        </p:nvSpPr>
        <p:spPr>
          <a:xfrm>
            <a:off x="457200" y="1447800"/>
            <a:ext cx="8229600" cy="4678363"/>
          </a:xfrm>
        </p:spPr>
        <p:txBody>
          <a:bodyPr/>
          <a:lstStyle/>
          <a:p>
            <a:pPr marL="0" indent="0" algn="ctr">
              <a:buNone/>
            </a:pPr>
            <a:r>
              <a:rPr lang="en-US" dirty="0" smtClean="0">
                <a:solidFill>
                  <a:srgbClr val="00B050"/>
                </a:solidFill>
              </a:rPr>
              <a:t>Diverse Business Supportive Services Center</a:t>
            </a:r>
          </a:p>
          <a:p>
            <a:pPr marL="0" indent="0" algn="ctr">
              <a:buNone/>
            </a:pPr>
            <a:r>
              <a:rPr lang="en-US" dirty="0" smtClean="0">
                <a:solidFill>
                  <a:srgbClr val="00B050"/>
                </a:solidFill>
              </a:rPr>
              <a:t>Strategies for working with Agencies </a:t>
            </a:r>
          </a:p>
          <a:p>
            <a:pPr marL="0" indent="0" algn="ctr">
              <a:buNone/>
            </a:pPr>
            <a:endParaRPr lang="en-US" dirty="0" smtClean="0"/>
          </a:p>
          <a:p>
            <a:r>
              <a:rPr lang="en-US" sz="2000" dirty="0" smtClean="0"/>
              <a:t>Know your demographics and cater to them</a:t>
            </a:r>
          </a:p>
          <a:p>
            <a:pPr marL="400050" indent="-400050">
              <a:buFont typeface="+mj-lt"/>
              <a:buAutoNum type="romanUcPeriod"/>
            </a:pPr>
            <a:r>
              <a:rPr lang="en-US" sz="2000" dirty="0" smtClean="0"/>
              <a:t>Women/Minorities/ Veterans and Disabled Veterans </a:t>
            </a:r>
          </a:p>
          <a:p>
            <a:pPr marL="0" indent="0">
              <a:buNone/>
            </a:pPr>
            <a:endParaRPr lang="en-US" sz="2000" dirty="0"/>
          </a:p>
          <a:p>
            <a:r>
              <a:rPr lang="en-US" sz="2000" dirty="0" smtClean="0"/>
              <a:t>Maker sure that you advertise your solicitations to local media outlets, add to your website etc.</a:t>
            </a:r>
          </a:p>
          <a:p>
            <a:endParaRPr lang="en-US" sz="2000" dirty="0"/>
          </a:p>
          <a:p>
            <a:r>
              <a:rPr lang="en-US" sz="2000" dirty="0" smtClean="0"/>
              <a:t>Create partnerships </a:t>
            </a:r>
          </a:p>
          <a:p>
            <a:pPr marL="400050" indent="-400050">
              <a:buFont typeface="+mj-lt"/>
              <a:buAutoNum type="romanUcPeriod"/>
            </a:pPr>
            <a:r>
              <a:rPr lang="en-US" sz="2000" dirty="0" smtClean="0"/>
              <a:t>Contact your local PTAC Offices, Chambers, Vendor fairs etc.</a:t>
            </a:r>
          </a:p>
          <a:p>
            <a:pPr marL="400050" indent="-400050">
              <a:buFont typeface="+mj-lt"/>
              <a:buAutoNum type="romanUcPeriod"/>
            </a:pPr>
            <a:endParaRPr lang="en-US" sz="1800" dirty="0"/>
          </a:p>
          <a:p>
            <a:pPr marL="0" indent="0">
              <a:buNone/>
            </a:pPr>
            <a:endParaRPr lang="en-US" dirty="0" smtClean="0"/>
          </a:p>
        </p:txBody>
      </p:sp>
    </p:spTree>
    <p:extLst>
      <p:ext uri="{BB962C8B-B14F-4D97-AF65-F5344CB8AC3E}">
        <p14:creationId xmlns:p14="http://schemas.microsoft.com/office/powerpoint/2010/main" val="1324597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Diverse Business Supportive Services</a:t>
            </a:r>
            <a:endParaRPr lang="en-US" dirty="0"/>
          </a:p>
        </p:txBody>
      </p:sp>
      <p:sp>
        <p:nvSpPr>
          <p:cNvPr id="3" name="Content Placeholder 2"/>
          <p:cNvSpPr>
            <a:spLocks noGrp="1"/>
          </p:cNvSpPr>
          <p:nvPr>
            <p:ph idx="1"/>
          </p:nvPr>
        </p:nvSpPr>
        <p:spPr>
          <a:xfrm>
            <a:off x="457200" y="1447800"/>
            <a:ext cx="8229600" cy="4678363"/>
          </a:xfrm>
        </p:spPr>
        <p:txBody>
          <a:bodyPr/>
          <a:lstStyle/>
          <a:p>
            <a:pPr marL="0" indent="0" algn="ctr">
              <a:buNone/>
            </a:pPr>
            <a:r>
              <a:rPr lang="en-US" dirty="0" smtClean="0">
                <a:solidFill>
                  <a:srgbClr val="00B050"/>
                </a:solidFill>
              </a:rPr>
              <a:t>Diverse Business Supportive Services Center</a:t>
            </a:r>
          </a:p>
          <a:p>
            <a:pPr marL="0" indent="0" algn="ctr">
              <a:buNone/>
            </a:pPr>
            <a:r>
              <a:rPr lang="en-US" dirty="0" smtClean="0">
                <a:solidFill>
                  <a:srgbClr val="00B050"/>
                </a:solidFill>
              </a:rPr>
              <a:t>Strategies for working with Agencies </a:t>
            </a:r>
          </a:p>
          <a:p>
            <a:pPr marL="0" indent="0" algn="ctr">
              <a:buNone/>
            </a:pPr>
            <a:endParaRPr lang="en-US" dirty="0" smtClean="0"/>
          </a:p>
          <a:p>
            <a:pPr>
              <a:buFont typeface="Wingdings" pitchFamily="2" charset="2"/>
              <a:buChar char="§"/>
            </a:pPr>
            <a:r>
              <a:rPr lang="en-US" sz="2000" dirty="0" smtClean="0"/>
              <a:t>The SSCs Maintain </a:t>
            </a:r>
            <a:r>
              <a:rPr lang="en-US" sz="2000" dirty="0"/>
              <a:t>a database of firms throughout the state that can be used to connect firms ( primes, subs and consultants) with other firms that are looking for </a:t>
            </a:r>
            <a:r>
              <a:rPr lang="en-US" sz="2000" dirty="0" smtClean="0"/>
              <a:t>DB participation. So keep us informed!</a:t>
            </a:r>
          </a:p>
          <a:p>
            <a:pPr>
              <a:buFont typeface="Wingdings" pitchFamily="2" charset="2"/>
              <a:buChar char="§"/>
            </a:pPr>
            <a:r>
              <a:rPr lang="en-US" sz="2000" dirty="0" smtClean="0"/>
              <a:t>Diverse Business SSC Monthly Newsletter</a:t>
            </a:r>
          </a:p>
          <a:p>
            <a:pPr marL="400050" indent="-400050">
              <a:buFont typeface="+mj-lt"/>
              <a:buAutoNum type="romanUcPeriod"/>
            </a:pPr>
            <a:r>
              <a:rPr lang="en-US" sz="2000" dirty="0" smtClean="0"/>
              <a:t>Send us information </a:t>
            </a:r>
            <a:endParaRPr lang="en-US" sz="2000" dirty="0"/>
          </a:p>
          <a:p>
            <a:pPr>
              <a:buFont typeface="Wingdings" pitchFamily="2" charset="2"/>
              <a:buChar char="§"/>
            </a:pPr>
            <a:r>
              <a:rPr lang="en-US" sz="2000" dirty="0" smtClean="0"/>
              <a:t>Support the SSCs on </a:t>
            </a:r>
            <a:r>
              <a:rPr lang="en-US" sz="2000" dirty="0"/>
              <a:t>collaborative efforts such as “Getting Ready for Primetime” </a:t>
            </a:r>
            <a:r>
              <a:rPr lang="en-US" sz="2000" dirty="0" smtClean="0"/>
              <a:t>and the Business Conference (Pittsburgh)</a:t>
            </a:r>
            <a:endParaRPr lang="en-US" sz="2000" dirty="0"/>
          </a:p>
          <a:p>
            <a:pPr>
              <a:buFont typeface="Wingdings" pitchFamily="2" charset="2"/>
              <a:buChar char="§"/>
            </a:pPr>
            <a:endParaRPr lang="en-US" dirty="0" smtClean="0"/>
          </a:p>
        </p:txBody>
      </p:sp>
    </p:spTree>
    <p:extLst>
      <p:ext uri="{BB962C8B-B14F-4D97-AF65-F5344CB8AC3E}">
        <p14:creationId xmlns:p14="http://schemas.microsoft.com/office/powerpoint/2010/main" val="1111361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Diverse Business Supportive Services</a:t>
            </a:r>
            <a:endParaRPr lang="en-US" dirty="0"/>
          </a:p>
        </p:txBody>
      </p:sp>
      <p:sp>
        <p:nvSpPr>
          <p:cNvPr id="3" name="Content Placeholder 2"/>
          <p:cNvSpPr>
            <a:spLocks noGrp="1"/>
          </p:cNvSpPr>
          <p:nvPr>
            <p:ph idx="1"/>
          </p:nvPr>
        </p:nvSpPr>
        <p:spPr>
          <a:xfrm>
            <a:off x="457200" y="1447800"/>
            <a:ext cx="8229600" cy="4678363"/>
          </a:xfrm>
        </p:spPr>
        <p:txBody>
          <a:bodyPr/>
          <a:lstStyle/>
          <a:p>
            <a:pPr marL="0" indent="0" algn="ctr">
              <a:buNone/>
            </a:pPr>
            <a:r>
              <a:rPr lang="en-US" dirty="0" smtClean="0">
                <a:solidFill>
                  <a:srgbClr val="00B050"/>
                </a:solidFill>
              </a:rPr>
              <a:t>Diverse Business Supportive Services Center</a:t>
            </a:r>
          </a:p>
          <a:p>
            <a:pPr marL="0" indent="0" algn="ctr">
              <a:buNone/>
            </a:pPr>
            <a:endParaRPr lang="en-US" dirty="0" smtClean="0"/>
          </a:p>
          <a:p>
            <a:pPr marL="0" indent="0" algn="ctr">
              <a:buNone/>
            </a:pPr>
            <a:r>
              <a:rPr lang="en-US" dirty="0" smtClean="0"/>
              <a:t>Diverse </a:t>
            </a:r>
            <a:r>
              <a:rPr lang="en-US" dirty="0"/>
              <a:t>Business Supportive Services Center</a:t>
            </a:r>
          </a:p>
          <a:p>
            <a:pPr marL="0" indent="0" algn="ctr">
              <a:buNone/>
            </a:pPr>
            <a:r>
              <a:rPr lang="en-US" dirty="0"/>
              <a:t>Cheyney University</a:t>
            </a:r>
          </a:p>
          <a:p>
            <a:pPr marL="0" indent="0" algn="ctr">
              <a:buNone/>
            </a:pPr>
            <a:r>
              <a:rPr lang="en-US" dirty="0"/>
              <a:t>Toll Free: 844-498-5750</a:t>
            </a:r>
          </a:p>
          <a:p>
            <a:pPr marL="0" indent="0" algn="ctr">
              <a:buNone/>
            </a:pPr>
            <a:r>
              <a:rPr lang="en-US" dirty="0" err="1"/>
              <a:t>E-mail:padbssc@cheyney.edu</a:t>
            </a:r>
            <a:endParaRPr lang="en-US" dirty="0"/>
          </a:p>
          <a:p>
            <a:pPr marL="0" indent="0" algn="ctr">
              <a:buNone/>
            </a:pPr>
            <a:r>
              <a:rPr lang="en-US" dirty="0"/>
              <a:t>www.padbssc.com</a:t>
            </a:r>
          </a:p>
          <a:p>
            <a:pPr marL="0" indent="0" algn="ctr">
              <a:buNone/>
            </a:pPr>
            <a:endParaRPr lang="en-US" dirty="0"/>
          </a:p>
          <a:p>
            <a:pPr marL="0" indent="0" algn="ctr">
              <a:buNone/>
            </a:pPr>
            <a:r>
              <a:rPr lang="en-US" dirty="0"/>
              <a:t>Like us on Facebook @ </a:t>
            </a:r>
          </a:p>
          <a:p>
            <a:pPr marL="0" indent="0" algn="ctr">
              <a:buNone/>
            </a:pPr>
            <a:r>
              <a:rPr lang="en-US" dirty="0"/>
              <a:t>Diverse Business Supportive Services Center </a:t>
            </a:r>
          </a:p>
        </p:txBody>
      </p:sp>
    </p:spTree>
    <p:extLst>
      <p:ext uri="{BB962C8B-B14F-4D97-AF65-F5344CB8AC3E}">
        <p14:creationId xmlns:p14="http://schemas.microsoft.com/office/powerpoint/2010/main" val="2696942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DIVERSE BUSINESS PROGRAM</a:t>
            </a:r>
            <a:endParaRPr lang="en-US" dirty="0"/>
          </a:p>
        </p:txBody>
      </p:sp>
      <p:sp>
        <p:nvSpPr>
          <p:cNvPr id="8" name="Content Placeholder 7"/>
          <p:cNvSpPr>
            <a:spLocks noGrp="1"/>
          </p:cNvSpPr>
          <p:nvPr>
            <p:ph idx="1"/>
          </p:nvPr>
        </p:nvSpPr>
        <p:spPr>
          <a:xfrm>
            <a:off x="457200" y="1447800"/>
            <a:ext cx="8229600" cy="4525963"/>
          </a:xfrm>
        </p:spPr>
        <p:txBody>
          <a:bodyPr/>
          <a:lstStyle/>
          <a:p>
            <a:r>
              <a:rPr lang="en-US" dirty="0"/>
              <a:t>Created by Act 89 of 2013</a:t>
            </a:r>
          </a:p>
          <a:p>
            <a:r>
              <a:rPr lang="en-US" dirty="0"/>
              <a:t>Applies to 100% state funded (non-federally funded) projects.</a:t>
            </a:r>
          </a:p>
          <a:p>
            <a:pPr lvl="1"/>
            <a:r>
              <a:rPr lang="en-US" dirty="0"/>
              <a:t>Construction</a:t>
            </a:r>
          </a:p>
          <a:p>
            <a:pPr lvl="1"/>
            <a:r>
              <a:rPr lang="en-US" dirty="0"/>
              <a:t>Professional Services</a:t>
            </a:r>
          </a:p>
          <a:p>
            <a:r>
              <a:rPr lang="en-US" dirty="0"/>
              <a:t>Applicable to PennDOT, the PA Turnpike, and Local Transportation Organizations</a:t>
            </a:r>
          </a:p>
          <a:p>
            <a:r>
              <a:rPr lang="en-US" dirty="0"/>
              <a:t>No contract or overall DB goals.</a:t>
            </a:r>
          </a:p>
          <a:p>
            <a:r>
              <a:rPr lang="en-US" dirty="0"/>
              <a:t>Good Faith Efforts (GFEs) required through out the life of project.</a:t>
            </a:r>
          </a:p>
          <a:p>
            <a:endParaRPr lang="en-US" dirty="0"/>
          </a:p>
          <a:p>
            <a:pPr marL="0" indent="0">
              <a:buNone/>
            </a:pPr>
            <a:endParaRPr lang="en-US" b="1" dirty="0" smtClean="0"/>
          </a:p>
        </p:txBody>
      </p:sp>
    </p:spTree>
    <p:extLst>
      <p:ext uri="{BB962C8B-B14F-4D97-AF65-F5344CB8AC3E}">
        <p14:creationId xmlns:p14="http://schemas.microsoft.com/office/powerpoint/2010/main" val="3778877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DIVERSE BUSINESS PROGRAM</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the apparent low bidder has failed to make acceptable good faith efforts, the bid will be rejected and the apparent low bidder will be notified of the rejection. </a:t>
            </a:r>
          </a:p>
          <a:p>
            <a:r>
              <a:rPr lang="en-US" dirty="0"/>
              <a:t>Good faith efforts exist for the life of the project.</a:t>
            </a:r>
          </a:p>
          <a:p>
            <a:r>
              <a:rPr lang="en-US" dirty="0"/>
              <a:t>Primes don’t need approval before substituting DB’s.  They need only let the </a:t>
            </a:r>
            <a:r>
              <a:rPr lang="en-US" dirty="0" smtClean="0"/>
              <a:t>transit agency </a:t>
            </a:r>
            <a:r>
              <a:rPr lang="en-US" dirty="0"/>
              <a:t>know of the change.</a:t>
            </a:r>
          </a:p>
          <a:p>
            <a:r>
              <a:rPr lang="en-US" dirty="0"/>
              <a:t>Central Office IRT team will evaluate the Good Faith Effort made by the prime as part of the project closeout process.</a:t>
            </a:r>
          </a:p>
          <a:p>
            <a:pPr marL="0" indent="0">
              <a:buNone/>
            </a:pPr>
            <a:endParaRPr lang="en-US" b="1" dirty="0"/>
          </a:p>
        </p:txBody>
      </p:sp>
    </p:spTree>
    <p:extLst>
      <p:ext uri="{BB962C8B-B14F-4D97-AF65-F5344CB8AC3E}">
        <p14:creationId xmlns:p14="http://schemas.microsoft.com/office/powerpoint/2010/main" val="3147340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DIVERSE BUSINESS PROGRAM</a:t>
            </a:r>
            <a:endParaRPr lang="en-US" dirty="0"/>
          </a:p>
        </p:txBody>
      </p:sp>
      <p:sp>
        <p:nvSpPr>
          <p:cNvPr id="3" name="Content Placeholder 2"/>
          <p:cNvSpPr>
            <a:spLocks noGrp="1"/>
          </p:cNvSpPr>
          <p:nvPr>
            <p:ph idx="1"/>
          </p:nvPr>
        </p:nvSpPr>
        <p:spPr>
          <a:xfrm>
            <a:off x="457200" y="1371600"/>
            <a:ext cx="8229600" cy="4525963"/>
          </a:xfrm>
        </p:spPr>
        <p:txBody>
          <a:bodyPr/>
          <a:lstStyle/>
          <a:p>
            <a:pPr marL="0" indent="0" algn="ctr">
              <a:buNone/>
            </a:pPr>
            <a:r>
              <a:rPr lang="en-US" dirty="0">
                <a:solidFill>
                  <a:srgbClr val="00B050"/>
                </a:solidFill>
              </a:rPr>
              <a:t>DB Good Faith Effort </a:t>
            </a:r>
            <a:endParaRPr lang="en-US" dirty="0">
              <a:solidFill>
                <a:srgbClr val="00B050"/>
              </a:solidFill>
            </a:endParaRPr>
          </a:p>
          <a:p>
            <a:r>
              <a:rPr lang="en-US" dirty="0"/>
              <a:t>The bidder may elect to self perform 100% of the work.</a:t>
            </a:r>
          </a:p>
          <a:p>
            <a:r>
              <a:rPr lang="en-US" dirty="0"/>
              <a:t>If subcontracting a portion of the work, the bidder must make a good faith effort to select portions of the work to be performed by </a:t>
            </a:r>
            <a:r>
              <a:rPr lang="en-US" dirty="0" err="1"/>
              <a:t>DBs.</a:t>
            </a:r>
            <a:endParaRPr lang="en-US" dirty="0"/>
          </a:p>
          <a:p>
            <a:r>
              <a:rPr lang="en-US" dirty="0"/>
              <a:t>If the apparent low bidder submits acceptable good faith efforts by the deadline and meets all other contract requirements, the Department will approve the submission.</a:t>
            </a:r>
          </a:p>
          <a:p>
            <a:pPr marL="0" indent="0">
              <a:buNone/>
            </a:pPr>
            <a:endParaRPr lang="en-US" b="1" u="sng" dirty="0"/>
          </a:p>
        </p:txBody>
      </p:sp>
    </p:spTree>
    <p:extLst>
      <p:ext uri="{BB962C8B-B14F-4D97-AF65-F5344CB8AC3E}">
        <p14:creationId xmlns:p14="http://schemas.microsoft.com/office/powerpoint/2010/main" val="2153297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DIVERSE BUSINESS PROGRAM</a:t>
            </a:r>
            <a:endParaRPr lang="en-US" dirty="0"/>
          </a:p>
        </p:txBody>
      </p:sp>
      <p:sp>
        <p:nvSpPr>
          <p:cNvPr id="3" name="Content Placeholder 2"/>
          <p:cNvSpPr>
            <a:spLocks noGrp="1"/>
          </p:cNvSpPr>
          <p:nvPr>
            <p:ph idx="1"/>
          </p:nvPr>
        </p:nvSpPr>
        <p:spPr>
          <a:xfrm>
            <a:off x="457200" y="1371600"/>
            <a:ext cx="8229600" cy="4525963"/>
          </a:xfrm>
        </p:spPr>
        <p:txBody>
          <a:bodyPr/>
          <a:lstStyle/>
          <a:p>
            <a:pPr marL="0" indent="0" algn="ctr">
              <a:buNone/>
            </a:pPr>
            <a:r>
              <a:rPr lang="en-US" dirty="0">
                <a:solidFill>
                  <a:srgbClr val="00B050"/>
                </a:solidFill>
              </a:rPr>
              <a:t>Contact </a:t>
            </a:r>
            <a:r>
              <a:rPr lang="en-US" dirty="0">
                <a:solidFill>
                  <a:srgbClr val="00B050"/>
                </a:solidFill>
              </a:rPr>
              <a:t>Information</a:t>
            </a:r>
          </a:p>
          <a:p>
            <a:pPr marL="0" indent="0" algn="ctr">
              <a:buNone/>
            </a:pPr>
            <a:endParaRPr lang="en-US" b="1" dirty="0"/>
          </a:p>
          <a:p>
            <a:pPr marL="0" indent="0" algn="ctr">
              <a:buNone/>
            </a:pPr>
            <a:r>
              <a:rPr lang="en-US" dirty="0"/>
              <a:t>Dwan Lee</a:t>
            </a:r>
          </a:p>
          <a:p>
            <a:pPr marL="0" indent="0" algn="ctr">
              <a:buNone/>
            </a:pPr>
            <a:r>
              <a:rPr lang="en-US" dirty="0"/>
              <a:t>DBE/DB Program Administrator</a:t>
            </a:r>
          </a:p>
          <a:p>
            <a:pPr marL="0" indent="0" algn="ctr">
              <a:buNone/>
            </a:pPr>
            <a:r>
              <a:rPr lang="en-US" dirty="0"/>
              <a:t>Phone: 717-395-9199</a:t>
            </a:r>
          </a:p>
          <a:p>
            <a:pPr marL="0" indent="0" algn="ctr">
              <a:buNone/>
            </a:pPr>
            <a:r>
              <a:rPr lang="en-US" dirty="0"/>
              <a:t>Email: </a:t>
            </a:r>
            <a:r>
              <a:rPr lang="en-US" dirty="0">
                <a:hlinkClick r:id="rId3"/>
              </a:rPr>
              <a:t>dwlee@pa.gov</a:t>
            </a:r>
            <a:endParaRPr lang="en-US" dirty="0"/>
          </a:p>
          <a:p>
            <a:pPr marL="0" indent="0" algn="ctr">
              <a:buNone/>
            </a:pPr>
            <a:endParaRPr lang="en-US" b="1" dirty="0" smtClean="0"/>
          </a:p>
        </p:txBody>
      </p:sp>
    </p:spTree>
    <p:extLst>
      <p:ext uri="{BB962C8B-B14F-4D97-AF65-F5344CB8AC3E}">
        <p14:creationId xmlns:p14="http://schemas.microsoft.com/office/powerpoint/2010/main" val="3040612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DIVERSE BUSINESS PROGRAM</a:t>
            </a:r>
            <a:endParaRPr lang="en-US" dirty="0"/>
          </a:p>
        </p:txBody>
      </p:sp>
      <p:sp>
        <p:nvSpPr>
          <p:cNvPr id="3" name="Content Placeholder 2"/>
          <p:cNvSpPr>
            <a:spLocks noGrp="1"/>
          </p:cNvSpPr>
          <p:nvPr>
            <p:ph idx="1"/>
          </p:nvPr>
        </p:nvSpPr>
        <p:spPr>
          <a:xfrm>
            <a:off x="457200" y="1371600"/>
            <a:ext cx="8229600" cy="4754563"/>
          </a:xfrm>
        </p:spPr>
        <p:txBody>
          <a:bodyPr/>
          <a:lstStyle/>
          <a:p>
            <a:pPr marL="0" indent="0" algn="ctr">
              <a:buNone/>
            </a:pPr>
            <a:r>
              <a:rPr lang="en-US" dirty="0" smtClean="0">
                <a:solidFill>
                  <a:srgbClr val="00B050"/>
                </a:solidFill>
              </a:rPr>
              <a:t>When does the DB requirement apply to transit systems?</a:t>
            </a:r>
            <a:endParaRPr lang="en-US" dirty="0" smtClean="0"/>
          </a:p>
          <a:p>
            <a:r>
              <a:rPr lang="en-US" dirty="0" smtClean="0"/>
              <a:t>Only </a:t>
            </a:r>
            <a:r>
              <a:rPr lang="en-US" dirty="0" smtClean="0"/>
              <a:t>applicable to projects that do not include federal funding</a:t>
            </a:r>
          </a:p>
          <a:p>
            <a:pPr marL="0" indent="0">
              <a:buNone/>
            </a:pPr>
            <a:endParaRPr lang="en-US" dirty="0" smtClean="0"/>
          </a:p>
          <a:p>
            <a:r>
              <a:rPr lang="en-US" dirty="0" smtClean="0"/>
              <a:t>Only applicable to construction and professional services contracts</a:t>
            </a:r>
          </a:p>
          <a:p>
            <a:pPr lvl="1"/>
            <a:r>
              <a:rPr lang="en-US" dirty="0" smtClean="0"/>
              <a:t>Examples of professional services:</a:t>
            </a:r>
          </a:p>
          <a:p>
            <a:pPr lvl="2"/>
            <a:r>
              <a:rPr lang="en-US" dirty="0" smtClean="0"/>
              <a:t>Engineering and Design, Legal, Auditing/Accounting/Actuarial, Advertising/Public Relations, Security, IT</a:t>
            </a:r>
          </a:p>
          <a:p>
            <a:pPr lvl="2"/>
            <a:endParaRPr lang="en-US" dirty="0" smtClean="0"/>
          </a:p>
        </p:txBody>
      </p:sp>
    </p:spTree>
    <p:extLst>
      <p:ext uri="{BB962C8B-B14F-4D97-AF65-F5344CB8AC3E}">
        <p14:creationId xmlns:p14="http://schemas.microsoft.com/office/powerpoint/2010/main" val="327621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DIVERSE BUSINESS PROGRAM</a:t>
            </a:r>
            <a:endParaRPr lang="en-US" dirty="0"/>
          </a:p>
        </p:txBody>
      </p:sp>
      <p:sp>
        <p:nvSpPr>
          <p:cNvPr id="3" name="Content Placeholder 2"/>
          <p:cNvSpPr>
            <a:spLocks noGrp="1"/>
          </p:cNvSpPr>
          <p:nvPr>
            <p:ph idx="1"/>
          </p:nvPr>
        </p:nvSpPr>
        <p:spPr>
          <a:xfrm>
            <a:off x="457200" y="1447800"/>
            <a:ext cx="8229600" cy="4678363"/>
          </a:xfrm>
        </p:spPr>
        <p:txBody>
          <a:bodyPr/>
          <a:lstStyle/>
          <a:p>
            <a:r>
              <a:rPr lang="en-US" dirty="0" smtClean="0"/>
              <a:t>Agencies shall “…seek to maximize participation by diverse businesses.” </a:t>
            </a:r>
          </a:p>
          <a:p>
            <a:pPr lvl="1"/>
            <a:r>
              <a:rPr lang="en-US" dirty="0" smtClean="0"/>
              <a:t>Contract/Solicitation Language</a:t>
            </a:r>
          </a:p>
          <a:p>
            <a:pPr lvl="2"/>
            <a:r>
              <a:rPr lang="en-US" dirty="0" smtClean="0"/>
              <a:t>Require Prime Contractors to document and submit Good Faith Efforts during the IFB/RFP process</a:t>
            </a:r>
          </a:p>
          <a:p>
            <a:pPr lvl="2"/>
            <a:r>
              <a:rPr lang="en-US" dirty="0" smtClean="0"/>
              <a:t>Require winning bidder/offeror to provide the name and business address of each Diverse Business that will provide construction or professional service as part of the contract</a:t>
            </a:r>
          </a:p>
          <a:p>
            <a:pPr lvl="2"/>
            <a:r>
              <a:rPr lang="en-US" dirty="0" smtClean="0"/>
              <a:t>Include language encouraging bidders/offerors to utilize and give consideration to contractors offering to utilize DB’s</a:t>
            </a:r>
          </a:p>
          <a:p>
            <a:pPr lvl="1"/>
            <a:r>
              <a:rPr lang="en-US" dirty="0" smtClean="0"/>
              <a:t>Designate an individual to be responsible for your agency’s compliance with the Diverse Business Program</a:t>
            </a:r>
          </a:p>
          <a:p>
            <a:endParaRPr lang="en-US" dirty="0"/>
          </a:p>
        </p:txBody>
      </p:sp>
    </p:spTree>
    <p:extLst>
      <p:ext uri="{BB962C8B-B14F-4D97-AF65-F5344CB8AC3E}">
        <p14:creationId xmlns:p14="http://schemas.microsoft.com/office/powerpoint/2010/main" val="1331142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DIVERSE BUSINESS PROGRAM</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00B050"/>
                </a:solidFill>
              </a:rPr>
              <a:t>DB Reporting Requirements</a:t>
            </a:r>
          </a:p>
          <a:p>
            <a:pPr marL="0" indent="0" algn="ctr">
              <a:buNone/>
            </a:pPr>
            <a:endParaRPr lang="en-US" dirty="0" smtClean="0"/>
          </a:p>
          <a:p>
            <a:r>
              <a:rPr lang="en-US" dirty="0" smtClean="0"/>
              <a:t>Required </a:t>
            </a:r>
            <a:r>
              <a:rPr lang="en-US" dirty="0" smtClean="0"/>
              <a:t>at the end of each Fiscal Year</a:t>
            </a:r>
          </a:p>
          <a:p>
            <a:pPr lvl="1"/>
            <a:r>
              <a:rPr lang="en-US" dirty="0" smtClean="0"/>
              <a:t>Reminder will be sent in July</a:t>
            </a:r>
          </a:p>
          <a:p>
            <a:r>
              <a:rPr lang="en-US" dirty="0" smtClean="0"/>
              <a:t>Two areas:</a:t>
            </a:r>
          </a:p>
          <a:p>
            <a:pPr marL="914400" lvl="1" indent="-457200">
              <a:buFont typeface="+mj-lt"/>
              <a:buAutoNum type="arabicPeriod"/>
            </a:pPr>
            <a:r>
              <a:rPr lang="en-US" dirty="0" smtClean="0"/>
              <a:t>Percentage of Participation (payments) by Diverse Businesses</a:t>
            </a:r>
          </a:p>
          <a:p>
            <a:pPr marL="914400" lvl="1" indent="-457200">
              <a:buFont typeface="+mj-lt"/>
              <a:buAutoNum type="arabicPeriod"/>
            </a:pPr>
            <a:r>
              <a:rPr lang="en-US" dirty="0" smtClean="0"/>
              <a:t>Total value of all contracts executed which include participation by diverse businesses </a:t>
            </a:r>
          </a:p>
          <a:p>
            <a:pPr marL="914400" lvl="1" indent="-457200">
              <a:buFont typeface="+mj-lt"/>
              <a:buAutoNum type="arabicPeriod"/>
            </a:pPr>
            <a:endParaRPr lang="en-US" dirty="0" smtClean="0"/>
          </a:p>
          <a:p>
            <a:pPr marL="914400" lvl="1" indent="-457200">
              <a:buFont typeface="+mj-lt"/>
              <a:buAutoNum type="arabicPeriod"/>
            </a:pPr>
            <a:endParaRPr lang="en-US" dirty="0"/>
          </a:p>
        </p:txBody>
      </p:sp>
    </p:spTree>
    <p:extLst>
      <p:ext uri="{BB962C8B-B14F-4D97-AF65-F5344CB8AC3E}">
        <p14:creationId xmlns:p14="http://schemas.microsoft.com/office/powerpoint/2010/main" val="3498184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DIVERSE BUSINESS PROGRAM</a:t>
            </a:r>
          </a:p>
        </p:txBody>
      </p:sp>
      <p:sp>
        <p:nvSpPr>
          <p:cNvPr id="3" name="Content Placeholder 2"/>
          <p:cNvSpPr>
            <a:spLocks noGrp="1"/>
          </p:cNvSpPr>
          <p:nvPr>
            <p:ph idx="1"/>
          </p:nvPr>
        </p:nvSpPr>
        <p:spPr/>
        <p:txBody>
          <a:bodyPr/>
          <a:lstStyle/>
          <a:p>
            <a:pPr marL="0" indent="0" algn="ctr">
              <a:buNone/>
            </a:pPr>
            <a:r>
              <a:rPr lang="en-US" dirty="0">
                <a:solidFill>
                  <a:srgbClr val="00B050"/>
                </a:solidFill>
              </a:rPr>
              <a:t>Contact Information</a:t>
            </a:r>
          </a:p>
          <a:p>
            <a:pPr marL="0" indent="0" algn="ctr">
              <a:buNone/>
            </a:pPr>
            <a:endParaRPr lang="en-US" b="1" dirty="0"/>
          </a:p>
          <a:p>
            <a:pPr marL="0" indent="0" algn="ctr">
              <a:buNone/>
            </a:pPr>
            <a:r>
              <a:rPr lang="en-US" dirty="0" smtClean="0"/>
              <a:t>Anthony Stever</a:t>
            </a:r>
            <a:endParaRPr lang="en-US" dirty="0"/>
          </a:p>
          <a:p>
            <a:pPr marL="0" indent="0" algn="ctr">
              <a:buNone/>
            </a:pPr>
            <a:r>
              <a:rPr lang="en-US" dirty="0" smtClean="0"/>
              <a:t>Bureau of Public Transportation</a:t>
            </a:r>
            <a:endParaRPr lang="en-US" dirty="0"/>
          </a:p>
          <a:p>
            <a:pPr marL="0" indent="0" algn="ctr">
              <a:buNone/>
            </a:pPr>
            <a:r>
              <a:rPr lang="en-US" dirty="0"/>
              <a:t>Phone: </a:t>
            </a:r>
            <a:r>
              <a:rPr lang="en-US" dirty="0" smtClean="0"/>
              <a:t>717.783.9559</a:t>
            </a:r>
            <a:endParaRPr lang="en-US" dirty="0"/>
          </a:p>
          <a:p>
            <a:pPr marL="0" indent="0" algn="ctr">
              <a:buNone/>
            </a:pPr>
            <a:r>
              <a:rPr lang="en-US" dirty="0"/>
              <a:t>Email: </a:t>
            </a:r>
            <a:r>
              <a:rPr lang="en-US" dirty="0" smtClean="0"/>
              <a:t>astever@pa.gov</a:t>
            </a:r>
            <a:endParaRPr lang="en-US" dirty="0"/>
          </a:p>
          <a:p>
            <a:endParaRPr lang="en-US" dirty="0"/>
          </a:p>
        </p:txBody>
      </p:sp>
    </p:spTree>
    <p:extLst>
      <p:ext uri="{BB962C8B-B14F-4D97-AF65-F5344CB8AC3E}">
        <p14:creationId xmlns:p14="http://schemas.microsoft.com/office/powerpoint/2010/main" val="708878521"/>
      </p:ext>
    </p:extLst>
  </p:cSld>
  <p:clrMapOvr>
    <a:masterClrMapping/>
  </p:clrMapOvr>
</p:sld>
</file>

<file path=ppt/theme/theme1.xml><?xml version="1.0" encoding="utf-8"?>
<a:theme xmlns:a="http://schemas.openxmlformats.org/drawingml/2006/main" name="OS-1100 (3-13)">
  <a:themeElements>
    <a:clrScheme name="OS-1100 (9-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S-1100 (9-08)">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S-1100 (9-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S-1100 (9-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S-1100 (9-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S-1100 (9-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S-1100 (9-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S-1100 (9-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S-1100 (9-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S-1100 (9-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S-1100 (9-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S-1100 (9-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S-1100 (9-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S-1100 (9-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S-1100 [Read-Only] [Compatibility Mode]" id="{7DF8995D-8D42-4AF6-81CD-478C7F566053}" vid="{205D259F-B28C-4808-8EA1-77896F972A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OS-1100</Template>
  <TotalTime>386</TotalTime>
  <Words>809</Words>
  <Application>Microsoft Office PowerPoint</Application>
  <PresentationFormat>On-screen Show (4:3)</PresentationFormat>
  <Paragraphs>120</Paragraphs>
  <Slides>15</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Verdana</vt:lpstr>
      <vt:lpstr>Wingdings</vt:lpstr>
      <vt:lpstr>OS-1100 (3-13)</vt:lpstr>
      <vt:lpstr>Diverse Business Program</vt:lpstr>
      <vt:lpstr>DIVERSE BUSINESS PROGRAM</vt:lpstr>
      <vt:lpstr>DIVERSE BUSINESS PROGRAM</vt:lpstr>
      <vt:lpstr>DIVERSE BUSINESS PROGRAM</vt:lpstr>
      <vt:lpstr>DIVERSE BUSINESS PROGRAM</vt:lpstr>
      <vt:lpstr>DIVERSE BUSINESS PROGRAM</vt:lpstr>
      <vt:lpstr>DIVERSE BUSINESS PROGRAM</vt:lpstr>
      <vt:lpstr>DIVERSE BUSINESS PROGRAM</vt:lpstr>
      <vt:lpstr>DIVERSE BUSINESS PROGRAM</vt:lpstr>
      <vt:lpstr>Diverse Business Supportive Services</vt:lpstr>
      <vt:lpstr>Diverse Business Supportive Services</vt:lpstr>
      <vt:lpstr>Diverse Business Supportive Services</vt:lpstr>
      <vt:lpstr>Diverse Business Supportive Services</vt:lpstr>
      <vt:lpstr>Diverse Business Supportive Services</vt:lpstr>
      <vt:lpstr>Diverse Business Supportive Services</vt:lpstr>
    </vt:vector>
  </TitlesOfParts>
  <Company>PennDOT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Diverse Business</dc:title>
  <dc:creator>Stever, Anthony</dc:creator>
  <dc:description>10-08</dc:description>
  <cp:lastModifiedBy>Stever, Anthony</cp:lastModifiedBy>
  <cp:revision>33</cp:revision>
  <cp:lastPrinted>2016-04-19T13:19:42Z</cp:lastPrinted>
  <dcterms:created xsi:type="dcterms:W3CDTF">2016-04-13T13:13:05Z</dcterms:created>
  <dcterms:modified xsi:type="dcterms:W3CDTF">2016-04-19T13:22:37Z</dcterms:modified>
</cp:coreProperties>
</file>