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1"/>
    <p:sldMasterId id="2147483816" r:id="rId2"/>
    <p:sldMasterId id="2147483828" r:id="rId3"/>
    <p:sldMasterId id="2147483840" r:id="rId4"/>
    <p:sldMasterId id="2147483852" r:id="rId5"/>
    <p:sldMasterId id="2147483864" r:id="rId6"/>
  </p:sldMasterIdLst>
  <p:notesMasterIdLst>
    <p:notesMasterId r:id="rId59"/>
  </p:notesMasterIdLst>
  <p:handoutMasterIdLst>
    <p:handoutMasterId r:id="rId60"/>
  </p:handoutMasterIdLst>
  <p:sldIdLst>
    <p:sldId id="256" r:id="rId7"/>
    <p:sldId id="588" r:id="rId8"/>
    <p:sldId id="489" r:id="rId9"/>
    <p:sldId id="499" r:id="rId10"/>
    <p:sldId id="611" r:id="rId11"/>
    <p:sldId id="508" r:id="rId12"/>
    <p:sldId id="510" r:id="rId13"/>
    <p:sldId id="517" r:id="rId14"/>
    <p:sldId id="518" r:id="rId15"/>
    <p:sldId id="519" r:id="rId16"/>
    <p:sldId id="523" r:id="rId17"/>
    <p:sldId id="525" r:id="rId18"/>
    <p:sldId id="613" r:id="rId19"/>
    <p:sldId id="533" r:id="rId20"/>
    <p:sldId id="534" r:id="rId21"/>
    <p:sldId id="610" r:id="rId22"/>
    <p:sldId id="528" r:id="rId23"/>
    <p:sldId id="535" r:id="rId24"/>
    <p:sldId id="621" r:id="rId25"/>
    <p:sldId id="574" r:id="rId26"/>
    <p:sldId id="585" r:id="rId27"/>
    <p:sldId id="587" r:id="rId28"/>
    <p:sldId id="580" r:id="rId29"/>
    <p:sldId id="579" r:id="rId30"/>
    <p:sldId id="575" r:id="rId31"/>
    <p:sldId id="576" r:id="rId32"/>
    <p:sldId id="577" r:id="rId33"/>
    <p:sldId id="578" r:id="rId34"/>
    <p:sldId id="584" r:id="rId35"/>
    <p:sldId id="586" r:id="rId36"/>
    <p:sldId id="581" r:id="rId37"/>
    <p:sldId id="614" r:id="rId38"/>
    <p:sldId id="615" r:id="rId39"/>
    <p:sldId id="616" r:id="rId40"/>
    <p:sldId id="617" r:id="rId41"/>
    <p:sldId id="618" r:id="rId42"/>
    <p:sldId id="619" r:id="rId43"/>
    <p:sldId id="620" r:id="rId44"/>
    <p:sldId id="589" r:id="rId45"/>
    <p:sldId id="551" r:id="rId46"/>
    <p:sldId id="552" r:id="rId47"/>
    <p:sldId id="553" r:id="rId48"/>
    <p:sldId id="554" r:id="rId49"/>
    <p:sldId id="562" r:id="rId50"/>
    <p:sldId id="563" r:id="rId51"/>
    <p:sldId id="564" r:id="rId52"/>
    <p:sldId id="565" r:id="rId53"/>
    <p:sldId id="566" r:id="rId54"/>
    <p:sldId id="567" r:id="rId55"/>
    <p:sldId id="568" r:id="rId56"/>
    <p:sldId id="569" r:id="rId57"/>
    <p:sldId id="263" r:id="rId5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 id="2" name="Brigid Hynes-Cherin" initials="BHC" lastIdx="6" clrIdx="2"/>
  <p:cmAuthor id="3" name="Hynes-Cherin, Brigid (FTA)" initials="BHC" lastIdx="8" clrIdx="3"/>
  <p:cmAuthor id="4" name="USDOT_User" initials="U" lastIdx="2"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5B74"/>
    <a:srgbClr val="5E9747"/>
    <a:srgbClr val="3366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autoAdjust="0"/>
    <p:restoredTop sz="93136" autoAdjust="0"/>
  </p:normalViewPr>
  <p:slideViewPr>
    <p:cSldViewPr snapToGrid="0" snapToObjects="1">
      <p:cViewPr>
        <p:scale>
          <a:sx n="100" d="100"/>
          <a:sy n="100" d="100"/>
        </p:scale>
        <p:origin x="-514" y="37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758" y="10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FTAPHLWFP001VH.ad.dot.gov\OpenArea\Region%20III%20Files\Pennsylvania\PPTA%20Conference\2016\PowerPoint\TR%20Findings\Triennial%20Review%20Trends%20Region%203%202011-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Lbls>
            <c:dLbl>
              <c:idx val="0"/>
              <c:spPr/>
              <c:txPr>
                <a:bodyPr/>
                <a:lstStyle/>
                <a:p>
                  <a:pPr>
                    <a:defRPr sz="1200">
                      <a:solidFill>
                        <a:schemeClr val="bg1"/>
                      </a:solidFill>
                    </a:defRPr>
                  </a:pPr>
                  <a:endParaRPr lang="en-US"/>
                </a:p>
              </c:txPr>
              <c:showLegendKey val="0"/>
              <c:showVal val="1"/>
              <c:showCatName val="1"/>
              <c:showSerName val="0"/>
              <c:showPercent val="0"/>
              <c:showBubbleSize val="0"/>
            </c:dLbl>
            <c:dLbl>
              <c:idx val="2"/>
              <c:layout>
                <c:manualLayout>
                  <c:x val="3.6838485467094388E-2"/>
                  <c:y val="-2.3756532163583359E-2"/>
                </c:manualLayout>
              </c:layout>
              <c:showLegendKey val="0"/>
              <c:showVal val="1"/>
              <c:showCatName val="1"/>
              <c:showSerName val="0"/>
              <c:showPercent val="0"/>
              <c:showBubbleSize val="0"/>
            </c:dLbl>
            <c:dLbl>
              <c:idx val="3"/>
              <c:layout>
                <c:manualLayout>
                  <c:x val="5.0772090988626423E-2"/>
                  <c:y val="-3.9768302318611559E-2"/>
                </c:manualLayout>
              </c:layout>
              <c:showLegendKey val="0"/>
              <c:showVal val="1"/>
              <c:showCatName val="1"/>
              <c:showSerName val="0"/>
              <c:showPercent val="0"/>
              <c:showBubbleSize val="0"/>
            </c:dLbl>
            <c:dLbl>
              <c:idx val="4"/>
              <c:layout>
                <c:manualLayout>
                  <c:x val="7.0484409934869249E-2"/>
                  <c:y val="-2.259194071329319E-2"/>
                </c:manualLayout>
              </c:layout>
              <c:showLegendKey val="0"/>
              <c:showVal val="1"/>
              <c:showCatName val="1"/>
              <c:showSerName val="0"/>
              <c:showPercent val="0"/>
              <c:showBubbleSize val="0"/>
            </c:dLbl>
            <c:dLbl>
              <c:idx val="9"/>
              <c:layout/>
              <c:tx>
                <c:rich>
                  <a:bodyPr/>
                  <a:lstStyle/>
                  <a:p>
                    <a:r>
                      <a:rPr lang="en-US"/>
                      <a:t>Research,  </a:t>
                    </a:r>
                    <a:r>
                      <a:rPr lang="en-US" smtClean="0"/>
                      <a:t>$48 </a:t>
                    </a:r>
                    <a:endParaRPr lang="en-US"/>
                  </a:p>
                </c:rich>
              </c:tx>
              <c:showLegendKey val="0"/>
              <c:showVal val="1"/>
              <c:showCatName val="1"/>
              <c:showSerName val="0"/>
              <c:showPercent val="0"/>
              <c:showBubbleSize val="0"/>
            </c:dLbl>
            <c:txPr>
              <a:bodyPr/>
              <a:lstStyle/>
              <a:p>
                <a:pPr>
                  <a:defRPr sz="1200"/>
                </a:pPr>
                <a:endParaRPr lang="en-US"/>
              </a:p>
            </c:txPr>
            <c:showLegendKey val="0"/>
            <c:showVal val="1"/>
            <c:showCatName val="1"/>
            <c:showSerName val="0"/>
            <c:showPercent val="0"/>
            <c:showBubbleSize val="0"/>
            <c:showLeaderLines val="1"/>
          </c:dLbls>
          <c:cat>
            <c:strRef>
              <c:f>Sheet1!$A$2:$A$13</c:f>
              <c:strCache>
                <c:ptCount val="12"/>
                <c:pt idx="0">
                  <c:v>Urbanized Area Formula</c:v>
                </c:pt>
                <c:pt idx="1">
                  <c:v>State of Good Repair Formula</c:v>
                </c:pt>
                <c:pt idx="2">
                  <c:v>Planning Programs</c:v>
                </c:pt>
                <c:pt idx="3">
                  <c:v>Bus and Bus Facilities Formula</c:v>
                </c:pt>
                <c:pt idx="4">
                  <c:v>Seniors &amp; Disabled</c:v>
                </c:pt>
                <c:pt idx="5">
                  <c:v>Growing States &amp; High Density</c:v>
                </c:pt>
                <c:pt idx="6">
                  <c:v>TOD Pilot</c:v>
                </c:pt>
                <c:pt idx="7">
                  <c:v>Rural Formula</c:v>
                </c:pt>
                <c:pt idx="8">
                  <c:v>Tech. Assistance &amp; Wkfce Dev.</c:v>
                </c:pt>
                <c:pt idx="9">
                  <c:v>Research</c:v>
                </c:pt>
                <c:pt idx="10">
                  <c:v>Capital Investment Grants</c:v>
                </c:pt>
                <c:pt idx="11">
                  <c:v>Administrative Expenses</c:v>
                </c:pt>
              </c:strCache>
            </c:strRef>
          </c:cat>
          <c:val>
            <c:numRef>
              <c:f>Sheet1!$B$2:$B$13</c:f>
              <c:numCache>
                <c:formatCode>_("$"* #,##0_);_("$"* \(#,##0\);_("$"* "-"??_);_(@_)</c:formatCode>
                <c:ptCount val="12"/>
                <c:pt idx="0">
                  <c:v>4538</c:v>
                </c:pt>
                <c:pt idx="1">
                  <c:v>2507</c:v>
                </c:pt>
                <c:pt idx="2">
                  <c:v>130</c:v>
                </c:pt>
                <c:pt idx="3">
                  <c:v>696</c:v>
                </c:pt>
                <c:pt idx="4">
                  <c:v>263</c:v>
                </c:pt>
                <c:pt idx="5">
                  <c:v>536</c:v>
                </c:pt>
                <c:pt idx="6">
                  <c:v>10</c:v>
                </c:pt>
                <c:pt idx="7">
                  <c:v>620</c:v>
                </c:pt>
                <c:pt idx="8">
                  <c:v>14</c:v>
                </c:pt>
                <c:pt idx="9">
                  <c:v>51</c:v>
                </c:pt>
                <c:pt idx="10">
                  <c:v>2301</c:v>
                </c:pt>
                <c:pt idx="11">
                  <c:v>115</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49310547578043E-2"/>
          <c:y val="4.5865761961953397E-2"/>
          <c:w val="0.78649224115488003"/>
          <c:h val="0.93081834948977171"/>
        </c:manualLayout>
      </c:layout>
      <c:barChart>
        <c:barDir val="col"/>
        <c:grouping val="clustered"/>
        <c:varyColors val="0"/>
        <c:ser>
          <c:idx val="0"/>
          <c:order val="0"/>
          <c:tx>
            <c:strRef>
              <c:f>summary!$B$19</c:f>
              <c:strCache>
                <c:ptCount val="1"/>
                <c:pt idx="0">
                  <c:v>ADA</c:v>
                </c:pt>
              </c:strCache>
            </c:strRef>
          </c:tx>
          <c:spPr>
            <a:solidFill>
              <a:schemeClr val="tx1">
                <a:lumMod val="50000"/>
                <a:lumOff val="50000"/>
              </a:schemeClr>
            </a:solidFill>
            <a:ln>
              <a:noFill/>
            </a:ln>
          </c:spPr>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summary!$C$19:$G$19</c:f>
              <c:numCache>
                <c:formatCode>#,##0.00</c:formatCode>
                <c:ptCount val="5"/>
                <c:pt idx="0">
                  <c:v>5</c:v>
                </c:pt>
                <c:pt idx="1">
                  <c:v>3</c:v>
                </c:pt>
                <c:pt idx="2">
                  <c:v>29</c:v>
                </c:pt>
                <c:pt idx="3">
                  <c:v>17</c:v>
                </c:pt>
                <c:pt idx="4">
                  <c:v>27</c:v>
                </c:pt>
              </c:numCache>
              <c:extLst>
                <c:ext xmlns:c15="http://schemas.microsoft.com/office/drawing/2012/chart" uri="{02D57815-91ED-43cb-92C2-25804820EDAC}">
                  <c15:fullRef>
                    <c15:sqref>summary!$C$19:$I$19</c15:sqref>
                  </c15:fullRef>
                </c:ext>
              </c:extLst>
            </c:numRef>
          </c:val>
        </c:ser>
        <c:ser>
          <c:idx val="1"/>
          <c:order val="1"/>
          <c:tx>
            <c:strRef>
              <c:f>summary!$B$20</c:f>
              <c:strCache>
                <c:ptCount val="1"/>
                <c:pt idx="0">
                  <c:v>Charter Bus</c:v>
                </c:pt>
              </c:strCache>
            </c:strRef>
          </c:tx>
          <c:spPr>
            <a:solidFill>
              <a:schemeClr val="accent1"/>
            </a:solidFill>
            <a:ln>
              <a:noFill/>
            </a:ln>
          </c:spPr>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summary!$C$20:$G$20</c:f>
              <c:numCache>
                <c:formatCode>#,##0.00</c:formatCode>
                <c:ptCount val="5"/>
                <c:pt idx="0">
                  <c:v>1</c:v>
                </c:pt>
                <c:pt idx="1">
                  <c:v>0</c:v>
                </c:pt>
                <c:pt idx="2">
                  <c:v>1</c:v>
                </c:pt>
                <c:pt idx="3">
                  <c:v>2</c:v>
                </c:pt>
                <c:pt idx="4">
                  <c:v>2</c:v>
                </c:pt>
              </c:numCache>
              <c:extLst>
                <c:ext xmlns:c15="http://schemas.microsoft.com/office/drawing/2012/chart" uri="{02D57815-91ED-43cb-92C2-25804820EDAC}">
                  <c15:fullRef>
                    <c15:sqref>summary!$C$20:$I$20</c15:sqref>
                  </c15:fullRef>
                </c:ext>
              </c:extLst>
            </c:numRef>
          </c:val>
        </c:ser>
        <c:ser>
          <c:idx val="2"/>
          <c:order val="2"/>
          <c:tx>
            <c:strRef>
              <c:f>summary!$B$21</c:f>
              <c:strCache>
                <c:ptCount val="1"/>
                <c:pt idx="0">
                  <c:v>DBE</c:v>
                </c:pt>
              </c:strCache>
            </c:strRef>
          </c:tx>
          <c:spPr>
            <a:solidFill>
              <a:schemeClr val="accent2"/>
            </a:solidFill>
            <a:ln>
              <a:noFill/>
            </a:ln>
          </c:spPr>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summary!$C$21:$G$21</c:f>
              <c:numCache>
                <c:formatCode>#,##0.00</c:formatCode>
                <c:ptCount val="5"/>
                <c:pt idx="0">
                  <c:v>1</c:v>
                </c:pt>
                <c:pt idx="1">
                  <c:v>19</c:v>
                </c:pt>
                <c:pt idx="2">
                  <c:v>14</c:v>
                </c:pt>
                <c:pt idx="3">
                  <c:v>17</c:v>
                </c:pt>
                <c:pt idx="4">
                  <c:v>25</c:v>
                </c:pt>
              </c:numCache>
              <c:extLst>
                <c:ext xmlns:c15="http://schemas.microsoft.com/office/drawing/2012/chart" uri="{02D57815-91ED-43cb-92C2-25804820EDAC}">
                  <c15:fullRef>
                    <c15:sqref>summary!$C$21:$I$21</c15:sqref>
                  </c15:fullRef>
                </c:ext>
              </c:extLst>
            </c:numRef>
          </c:val>
        </c:ser>
        <c:ser>
          <c:idx val="3"/>
          <c:order val="3"/>
          <c:tx>
            <c:strRef>
              <c:f>summary!$B$22</c:f>
              <c:strCache>
                <c:ptCount val="1"/>
                <c:pt idx="0">
                  <c:v>Drug &amp; Alcohol Program</c:v>
                </c:pt>
              </c:strCache>
            </c:strRef>
          </c:tx>
          <c:spPr>
            <a:solidFill>
              <a:schemeClr val="accent3"/>
            </a:solidFill>
            <a:ln>
              <a:noFill/>
            </a:ln>
          </c:spPr>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summary!$C$22:$G$22</c:f>
              <c:numCache>
                <c:formatCode>#,##0.00</c:formatCode>
                <c:ptCount val="5"/>
                <c:pt idx="0">
                  <c:v>2</c:v>
                </c:pt>
                <c:pt idx="1">
                  <c:v>8</c:v>
                </c:pt>
                <c:pt idx="2">
                  <c:v>7</c:v>
                </c:pt>
                <c:pt idx="3">
                  <c:v>2</c:v>
                </c:pt>
                <c:pt idx="4">
                  <c:v>4</c:v>
                </c:pt>
              </c:numCache>
              <c:extLst>
                <c:ext xmlns:c15="http://schemas.microsoft.com/office/drawing/2012/chart" uri="{02D57815-91ED-43cb-92C2-25804820EDAC}">
                  <c15:fullRef>
                    <c15:sqref>summary!$C$22:$I$22</c15:sqref>
                  </c15:fullRef>
                </c:ext>
              </c:extLst>
            </c:numRef>
          </c:val>
        </c:ser>
        <c:ser>
          <c:idx val="4"/>
          <c:order val="4"/>
          <c:tx>
            <c:strRef>
              <c:f>summary!$B$23</c:f>
              <c:strCache>
                <c:ptCount val="1"/>
                <c:pt idx="0">
                  <c:v>EEO</c:v>
                </c:pt>
              </c:strCache>
            </c:strRef>
          </c:tx>
          <c:spPr>
            <a:solidFill>
              <a:schemeClr val="accent4"/>
            </a:solidFill>
            <a:ln>
              <a:noFill/>
            </a:ln>
          </c:spPr>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summary!$C$23:$G$23</c:f>
              <c:numCache>
                <c:formatCode>#,##0.00</c:formatCode>
                <c:ptCount val="5"/>
                <c:pt idx="0">
                  <c:v>1</c:v>
                </c:pt>
                <c:pt idx="1">
                  <c:v>2</c:v>
                </c:pt>
                <c:pt idx="2">
                  <c:v>1</c:v>
                </c:pt>
                <c:pt idx="3">
                  <c:v>1</c:v>
                </c:pt>
                <c:pt idx="4">
                  <c:v>8</c:v>
                </c:pt>
              </c:numCache>
              <c:extLst>
                <c:ext xmlns:c15="http://schemas.microsoft.com/office/drawing/2012/chart" uri="{02D57815-91ED-43cb-92C2-25804820EDAC}">
                  <c15:fullRef>
                    <c15:sqref>summary!$C$23:$I$23</c15:sqref>
                  </c15:fullRef>
                </c:ext>
              </c:extLst>
            </c:numRef>
          </c:val>
        </c:ser>
        <c:ser>
          <c:idx val="5"/>
          <c:order val="5"/>
          <c:tx>
            <c:strRef>
              <c:f>summary!$B$24</c:f>
              <c:strCache>
                <c:ptCount val="1"/>
                <c:pt idx="0">
                  <c:v>Financial Mgmt</c:v>
                </c:pt>
              </c:strCache>
            </c:strRef>
          </c:tx>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summary!$C$24:$G$24</c:f>
              <c:numCache>
                <c:formatCode>#,##0.00</c:formatCode>
                <c:ptCount val="5"/>
                <c:pt idx="0">
                  <c:v>5</c:v>
                </c:pt>
                <c:pt idx="1">
                  <c:v>9</c:v>
                </c:pt>
                <c:pt idx="2">
                  <c:v>14</c:v>
                </c:pt>
                <c:pt idx="3">
                  <c:v>7</c:v>
                </c:pt>
                <c:pt idx="4">
                  <c:v>8</c:v>
                </c:pt>
              </c:numCache>
              <c:extLst>
                <c:ext xmlns:c15="http://schemas.microsoft.com/office/drawing/2012/chart" uri="{02D57815-91ED-43cb-92C2-25804820EDAC}">
                  <c15:fullRef>
                    <c15:sqref>summary!$C$24:$I$24</c15:sqref>
                  </c15:fullRef>
                </c:ext>
              </c:extLst>
            </c:numRef>
          </c:val>
        </c:ser>
        <c:ser>
          <c:idx val="6"/>
          <c:order val="6"/>
          <c:tx>
            <c:strRef>
              <c:f>summary!$B$25</c:f>
              <c:strCache>
                <c:ptCount val="1"/>
                <c:pt idx="0">
                  <c:v>Half Fare</c:v>
                </c:pt>
              </c:strCache>
            </c:strRef>
          </c:tx>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summary!$C$25:$G$25</c:f>
              <c:numCache>
                <c:formatCode>#,##0.00</c:formatCode>
                <c:ptCount val="5"/>
                <c:pt idx="0">
                  <c:v>1</c:v>
                </c:pt>
                <c:pt idx="1">
                  <c:v>2</c:v>
                </c:pt>
                <c:pt idx="2">
                  <c:v>2</c:v>
                </c:pt>
                <c:pt idx="3">
                  <c:v>1</c:v>
                </c:pt>
                <c:pt idx="4">
                  <c:v>2</c:v>
                </c:pt>
              </c:numCache>
              <c:extLst>
                <c:ext xmlns:c15="http://schemas.microsoft.com/office/drawing/2012/chart" uri="{02D57815-91ED-43cb-92C2-25804820EDAC}">
                  <c15:fullRef>
                    <c15:sqref>summary!$C$25:$I$25</c15:sqref>
                  </c15:fullRef>
                </c:ext>
              </c:extLst>
            </c:numRef>
          </c:val>
        </c:ser>
        <c:ser>
          <c:idx val="7"/>
          <c:order val="7"/>
          <c:tx>
            <c:strRef>
              <c:f>summary!$B$26</c:f>
              <c:strCache>
                <c:ptCount val="1"/>
                <c:pt idx="0">
                  <c:v>Legal</c:v>
                </c:pt>
              </c:strCache>
            </c:strRef>
          </c:tx>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summary!$C$26:$G$26</c:f>
              <c:numCache>
                <c:formatCode>#,##0.00</c:formatCode>
                <c:ptCount val="5"/>
                <c:pt idx="0">
                  <c:v>0</c:v>
                </c:pt>
                <c:pt idx="1">
                  <c:v>0</c:v>
                </c:pt>
                <c:pt idx="2">
                  <c:v>2</c:v>
                </c:pt>
                <c:pt idx="3">
                  <c:v>0</c:v>
                </c:pt>
                <c:pt idx="4">
                  <c:v>1</c:v>
                </c:pt>
              </c:numCache>
              <c:extLst>
                <c:ext xmlns:c15="http://schemas.microsoft.com/office/drawing/2012/chart" uri="{02D57815-91ED-43cb-92C2-25804820EDAC}">
                  <c15:fullRef>
                    <c15:sqref>summary!$C$26:$I$26</c15:sqref>
                  </c15:fullRef>
                </c:ext>
              </c:extLst>
            </c:numRef>
          </c:val>
        </c:ser>
        <c:ser>
          <c:idx val="8"/>
          <c:order val="8"/>
          <c:tx>
            <c:strRef>
              <c:f>summary!$B$27</c:f>
              <c:strCache>
                <c:ptCount val="1"/>
                <c:pt idx="0">
                  <c:v>Maintenance</c:v>
                </c:pt>
              </c:strCache>
            </c:strRef>
          </c:tx>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summary!$C$27:$G$27</c:f>
              <c:numCache>
                <c:formatCode>#,##0.00</c:formatCode>
                <c:ptCount val="5"/>
                <c:pt idx="0">
                  <c:v>5</c:v>
                </c:pt>
                <c:pt idx="1">
                  <c:v>8</c:v>
                </c:pt>
                <c:pt idx="2">
                  <c:v>4</c:v>
                </c:pt>
                <c:pt idx="3">
                  <c:v>14</c:v>
                </c:pt>
                <c:pt idx="4">
                  <c:v>9</c:v>
                </c:pt>
              </c:numCache>
              <c:extLst>
                <c:ext xmlns:c15="http://schemas.microsoft.com/office/drawing/2012/chart" uri="{02D57815-91ED-43cb-92C2-25804820EDAC}">
                  <c15:fullRef>
                    <c15:sqref>summary!$C$27:$I$27</c15:sqref>
                  </c15:fullRef>
                </c:ext>
              </c:extLst>
            </c:numRef>
          </c:val>
        </c:ser>
        <c:ser>
          <c:idx val="9"/>
          <c:order val="9"/>
          <c:tx>
            <c:strRef>
              <c:f>summary!$B$28</c:f>
              <c:strCache>
                <c:ptCount val="1"/>
                <c:pt idx="0">
                  <c:v>Planning/POP</c:v>
                </c:pt>
              </c:strCache>
            </c:strRef>
          </c:tx>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summary!$C$28:$G$28</c:f>
              <c:numCache>
                <c:formatCode>#,##0.00</c:formatCode>
                <c:ptCount val="5"/>
                <c:pt idx="0">
                  <c:v>5</c:v>
                </c:pt>
                <c:pt idx="1">
                  <c:v>18</c:v>
                </c:pt>
                <c:pt idx="2">
                  <c:v>7</c:v>
                </c:pt>
                <c:pt idx="3">
                  <c:v>4</c:v>
                </c:pt>
                <c:pt idx="4">
                  <c:v>10</c:v>
                </c:pt>
              </c:numCache>
              <c:extLst>
                <c:ext xmlns:c15="http://schemas.microsoft.com/office/drawing/2012/chart" uri="{02D57815-91ED-43cb-92C2-25804820EDAC}">
                  <c15:fullRef>
                    <c15:sqref>summary!$C$28:$I$28</c15:sqref>
                  </c15:fullRef>
                </c:ext>
              </c:extLst>
            </c:numRef>
          </c:val>
        </c:ser>
        <c:ser>
          <c:idx val="10"/>
          <c:order val="10"/>
          <c:tx>
            <c:strRef>
              <c:f>summary!$B$29</c:f>
              <c:strCache>
                <c:ptCount val="1"/>
                <c:pt idx="0">
                  <c:v>Procurement</c:v>
                </c:pt>
              </c:strCache>
            </c:strRef>
          </c:tx>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summary!$C$29:$G$29</c:f>
              <c:numCache>
                <c:formatCode>#,##0.00</c:formatCode>
                <c:ptCount val="5"/>
                <c:pt idx="0">
                  <c:v>23</c:v>
                </c:pt>
                <c:pt idx="1">
                  <c:v>45</c:v>
                </c:pt>
                <c:pt idx="2">
                  <c:v>59</c:v>
                </c:pt>
                <c:pt idx="3">
                  <c:v>34</c:v>
                </c:pt>
                <c:pt idx="4">
                  <c:v>33</c:v>
                </c:pt>
              </c:numCache>
              <c:extLst>
                <c:ext xmlns:c15="http://schemas.microsoft.com/office/drawing/2012/chart" uri="{02D57815-91ED-43cb-92C2-25804820EDAC}">
                  <c15:fullRef>
                    <c15:sqref>summary!$C$29:$I$29</c15:sqref>
                  </c15:fullRef>
                </c:ext>
              </c:extLst>
            </c:numRef>
          </c:val>
        </c:ser>
        <c:ser>
          <c:idx val="11"/>
          <c:order val="11"/>
          <c:tx>
            <c:strRef>
              <c:f>summary!$B$30</c:f>
              <c:strCache>
                <c:ptCount val="1"/>
                <c:pt idx="0">
                  <c:v>Public Process for Comment for Fare and Service Changes</c:v>
                </c:pt>
              </c:strCache>
            </c:strRef>
          </c:tx>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summary!$C$30:$G$30</c:f>
              <c:numCache>
                <c:formatCode>#,##0.00</c:formatCode>
                <c:ptCount val="5"/>
                <c:pt idx="0">
                  <c:v>0</c:v>
                </c:pt>
                <c:pt idx="1">
                  <c:v>0</c:v>
                </c:pt>
                <c:pt idx="2">
                  <c:v>0</c:v>
                </c:pt>
                <c:pt idx="3">
                  <c:v>0</c:v>
                </c:pt>
                <c:pt idx="4">
                  <c:v>5</c:v>
                </c:pt>
              </c:numCache>
              <c:extLst>
                <c:ext xmlns:c15="http://schemas.microsoft.com/office/drawing/2012/chart" uri="{02D57815-91ED-43cb-92C2-25804820EDAC}">
                  <c15:fullRef>
                    <c15:sqref>summary!$C$30:$I$30</c15:sqref>
                  </c15:fullRef>
                </c:ext>
              </c:extLst>
            </c:numRef>
          </c:val>
        </c:ser>
        <c:ser>
          <c:idx val="12"/>
          <c:order val="12"/>
          <c:tx>
            <c:strRef>
              <c:f>summary!$B$31</c:f>
              <c:strCache>
                <c:ptCount val="1"/>
                <c:pt idx="0">
                  <c:v>Satisfactory Continuing Control</c:v>
                </c:pt>
              </c:strCache>
            </c:strRef>
          </c:tx>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summary!$C$31:$G$31</c:f>
              <c:numCache>
                <c:formatCode>#,##0.00</c:formatCode>
                <c:ptCount val="5"/>
                <c:pt idx="0">
                  <c:v>3</c:v>
                </c:pt>
                <c:pt idx="1">
                  <c:v>10</c:v>
                </c:pt>
                <c:pt idx="2">
                  <c:v>5</c:v>
                </c:pt>
                <c:pt idx="3">
                  <c:v>1</c:v>
                </c:pt>
                <c:pt idx="4">
                  <c:v>5</c:v>
                </c:pt>
              </c:numCache>
              <c:extLst>
                <c:ext xmlns:c15="http://schemas.microsoft.com/office/drawing/2012/chart" uri="{02D57815-91ED-43cb-92C2-25804820EDAC}">
                  <c15:fullRef>
                    <c15:sqref>summary!$C$31:$I$31</c15:sqref>
                  </c15:fullRef>
                </c:ext>
              </c:extLst>
            </c:numRef>
          </c:val>
        </c:ser>
        <c:ser>
          <c:idx val="13"/>
          <c:order val="13"/>
          <c:tx>
            <c:strRef>
              <c:f>summary!$B$32</c:f>
              <c:strCache>
                <c:ptCount val="1"/>
                <c:pt idx="0">
                  <c:v>Security </c:v>
                </c:pt>
              </c:strCache>
            </c:strRef>
          </c:tx>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summary!$C$32:$G$32</c:f>
              <c:numCache>
                <c:formatCode>#,##0.00</c:formatCode>
                <c:ptCount val="5"/>
                <c:pt idx="0">
                  <c:v>0</c:v>
                </c:pt>
                <c:pt idx="1">
                  <c:v>1</c:v>
                </c:pt>
                <c:pt idx="2">
                  <c:v>0</c:v>
                </c:pt>
                <c:pt idx="3">
                  <c:v>0</c:v>
                </c:pt>
                <c:pt idx="4">
                  <c:v>0</c:v>
                </c:pt>
              </c:numCache>
              <c:extLst>
                <c:ext xmlns:c15="http://schemas.microsoft.com/office/drawing/2012/chart" uri="{02D57815-91ED-43cb-92C2-25804820EDAC}">
                  <c15:fullRef>
                    <c15:sqref>summary!$C$32:$I$32</c15:sqref>
                  </c15:fullRef>
                </c:ext>
              </c:extLst>
            </c:numRef>
          </c:val>
        </c:ser>
        <c:ser>
          <c:idx val="14"/>
          <c:order val="14"/>
          <c:tx>
            <c:strRef>
              <c:f>summary!$B$33</c:f>
              <c:strCache>
                <c:ptCount val="1"/>
                <c:pt idx="0">
                  <c:v>Technical Capacity</c:v>
                </c:pt>
              </c:strCache>
            </c:strRef>
          </c:tx>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summary!$C$33:$G$33</c:f>
              <c:numCache>
                <c:formatCode>#,##0.00</c:formatCode>
                <c:ptCount val="5"/>
                <c:pt idx="0">
                  <c:v>8</c:v>
                </c:pt>
                <c:pt idx="1">
                  <c:v>17</c:v>
                </c:pt>
                <c:pt idx="2">
                  <c:v>15</c:v>
                </c:pt>
                <c:pt idx="3">
                  <c:v>10</c:v>
                </c:pt>
                <c:pt idx="4">
                  <c:v>11</c:v>
                </c:pt>
              </c:numCache>
              <c:extLst>
                <c:ext xmlns:c15="http://schemas.microsoft.com/office/drawing/2012/chart" uri="{02D57815-91ED-43cb-92C2-25804820EDAC}">
                  <c15:fullRef>
                    <c15:sqref>summary!$C$33:$I$33</c15:sqref>
                  </c15:fullRef>
                </c:ext>
              </c:extLst>
            </c:numRef>
          </c:val>
        </c:ser>
        <c:ser>
          <c:idx val="15"/>
          <c:order val="15"/>
          <c:tx>
            <c:strRef>
              <c:f>summary!$B$34</c:f>
              <c:strCache>
                <c:ptCount val="1"/>
                <c:pt idx="0">
                  <c:v>Title VI</c:v>
                </c:pt>
              </c:strCache>
            </c:strRef>
          </c:tx>
          <c:invertIfNegative val="0"/>
          <c:cat>
            <c:strRef>
              <c:f>summary!$C$18:$G$18</c:f>
              <c:strCache>
                <c:ptCount val="5"/>
                <c:pt idx="0">
                  <c:v>2011</c:v>
                </c:pt>
                <c:pt idx="1">
                  <c:v>2012</c:v>
                </c:pt>
                <c:pt idx="2">
                  <c:v>2013</c:v>
                </c:pt>
                <c:pt idx="3">
                  <c:v>2014</c:v>
                </c:pt>
                <c:pt idx="4">
                  <c:v>2015</c:v>
                </c:pt>
              </c:strCache>
              <c:extLst>
                <c:ext xmlns:c15="http://schemas.microsoft.com/office/drawing/2012/chart" uri="{02D57815-91ED-43cb-92C2-25804820EDAC}">
                  <c15:fullRef>
                    <c15:sqref>summary!$C$18:$I$18</c15:sqref>
                  </c15:fullRef>
                </c:ext>
              </c:extLst>
            </c:strRef>
          </c:cat>
          <c:val>
            <c:numRef>
              <c:f>summary!$C$34:$G$34</c:f>
              <c:numCache>
                <c:formatCode>#,##0.00</c:formatCode>
                <c:ptCount val="5"/>
                <c:pt idx="0">
                  <c:v>1</c:v>
                </c:pt>
                <c:pt idx="1">
                  <c:v>13</c:v>
                </c:pt>
                <c:pt idx="2">
                  <c:v>3</c:v>
                </c:pt>
                <c:pt idx="3">
                  <c:v>3</c:v>
                </c:pt>
                <c:pt idx="4">
                  <c:v>10</c:v>
                </c:pt>
              </c:numCache>
              <c:extLst>
                <c:ext xmlns:c15="http://schemas.microsoft.com/office/drawing/2012/chart" uri="{02D57815-91ED-43cb-92C2-25804820EDAC}">
                  <c15:fullRef>
                    <c15:sqref>summary!$C$34:$I$34</c15:sqref>
                  </c15:fullRef>
                </c:ext>
              </c:extLst>
            </c:numRef>
          </c:val>
        </c:ser>
        <c:dLbls>
          <c:showLegendKey val="0"/>
          <c:showVal val="0"/>
          <c:showCatName val="0"/>
          <c:showSerName val="0"/>
          <c:showPercent val="0"/>
          <c:showBubbleSize val="0"/>
        </c:dLbls>
        <c:gapWidth val="150"/>
        <c:axId val="127133184"/>
        <c:axId val="127134720"/>
      </c:barChart>
      <c:catAx>
        <c:axId val="127133184"/>
        <c:scaling>
          <c:orientation val="minMax"/>
        </c:scaling>
        <c:delete val="1"/>
        <c:axPos val="b"/>
        <c:majorGridlines>
          <c:spPr>
            <a:ln>
              <a:solidFill>
                <a:schemeClr val="bg1">
                  <a:lumMod val="85000"/>
                </a:schemeClr>
              </a:solidFill>
            </a:ln>
          </c:spPr>
        </c:majorGridlines>
        <c:numFmt formatCode="General" sourceLinked="0"/>
        <c:majorTickMark val="out"/>
        <c:minorTickMark val="none"/>
        <c:tickLblPos val="nextTo"/>
        <c:crossAx val="127134720"/>
        <c:crosses val="autoZero"/>
        <c:auto val="1"/>
        <c:lblAlgn val="ctr"/>
        <c:lblOffset val="100"/>
        <c:noMultiLvlLbl val="0"/>
      </c:catAx>
      <c:valAx>
        <c:axId val="127134720"/>
        <c:scaling>
          <c:orientation val="minMax"/>
        </c:scaling>
        <c:delete val="0"/>
        <c:axPos val="l"/>
        <c:majorGridlines>
          <c:spPr>
            <a:ln>
              <a:solidFill>
                <a:schemeClr val="bg1">
                  <a:lumMod val="85000"/>
                  <a:alpha val="30000"/>
                </a:schemeClr>
              </a:solidFill>
            </a:ln>
          </c:spPr>
        </c:majorGridlines>
        <c:numFmt formatCode="#,##0;;" sourceLinked="0"/>
        <c:majorTickMark val="none"/>
        <c:minorTickMark val="none"/>
        <c:tickLblPos val="nextTo"/>
        <c:spPr>
          <a:ln>
            <a:solidFill>
              <a:schemeClr val="bg1">
                <a:lumMod val="85000"/>
              </a:schemeClr>
            </a:solidFill>
          </a:ln>
        </c:spPr>
        <c:txPr>
          <a:bodyPr/>
          <a:lstStyle/>
          <a:p>
            <a:pPr>
              <a:defRPr sz="1000">
                <a:solidFill>
                  <a:schemeClr val="tx1">
                    <a:lumMod val="65000"/>
                    <a:lumOff val="35000"/>
                  </a:schemeClr>
                </a:solidFill>
              </a:defRPr>
            </a:pPr>
            <a:endParaRPr lang="en-US"/>
          </a:p>
        </c:txPr>
        <c:crossAx val="127133184"/>
        <c:crosses val="autoZero"/>
        <c:crossBetween val="between"/>
      </c:valAx>
      <c:spPr>
        <a:noFill/>
      </c:spPr>
    </c:plotArea>
    <c:legend>
      <c:legendPos val="t"/>
      <c:legendEntry>
        <c:idx val="0"/>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1"/>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2"/>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3"/>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4"/>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5"/>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6"/>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7"/>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8"/>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9"/>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10"/>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11"/>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12"/>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13"/>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14"/>
        <c:txPr>
          <a:bodyPr/>
          <a:lstStyle/>
          <a:p>
            <a:pPr>
              <a:defRPr lang="en-US" sz="750" b="0" i="0" u="none" strike="noStrike" kern="0" cap="none" spc="0" baseline="0">
                <a:solidFill>
                  <a:srgbClr val="000000"/>
                </a:solidFill>
                <a:latin typeface="Gill Sans MT" panose="020B0502020104020203" pitchFamily="34" charset="0"/>
                <a:ea typeface="+mn-ea"/>
                <a:cs typeface="+mn-cs"/>
              </a:defRPr>
            </a:pPr>
            <a:endParaRPr lang="en-US"/>
          </a:p>
        </c:txPr>
      </c:legendEntry>
      <c:legendEntry>
        <c:idx val="15"/>
        <c:txPr>
          <a:bodyPr/>
          <a:lstStyle/>
          <a:p>
            <a:pPr>
              <a:defRPr lang="en-US" sz="900" b="0" i="0" u="none" strike="noStrike" kern="0" cap="none" spc="0" baseline="0">
                <a:solidFill>
                  <a:srgbClr val="000000"/>
                </a:solidFill>
                <a:latin typeface="Gill Sans MT" panose="020B0502020104020203" pitchFamily="34" charset="0"/>
                <a:ea typeface="+mn-ea"/>
                <a:cs typeface="+mn-cs"/>
              </a:defRPr>
            </a:pPr>
            <a:endParaRPr lang="en-US"/>
          </a:p>
        </c:txPr>
      </c:legendEntry>
      <c:layout>
        <c:manualLayout>
          <c:xMode val="edge"/>
          <c:yMode val="edge"/>
          <c:x val="0.48574786313218471"/>
          <c:y val="0.12983094205297477"/>
          <c:w val="0.41687384897977769"/>
          <c:h val="0.37691081074311855"/>
        </c:manualLayout>
      </c:layout>
      <c:overlay val="0"/>
      <c:txPr>
        <a:bodyPr/>
        <a:lstStyle/>
        <a:p>
          <a:pPr>
            <a:defRPr lang="en-US" sz="750" b="0" i="0" u="none" strike="noStrike" kern="0" cap="none" spc="0" baseline="0">
              <a:solidFill>
                <a:srgbClr val="000000"/>
              </a:solidFill>
              <a:latin typeface="Gill Sans MT" panose="020B0502020104020203" pitchFamily="34" charset="0"/>
              <a:ea typeface="+mn-ea"/>
              <a:cs typeface="+mn-cs"/>
            </a:defRPr>
          </a:pPr>
          <a:endParaRPr lang="en-US"/>
        </a:p>
      </c:txPr>
    </c:legend>
    <c:plotVisOnly val="1"/>
    <c:dispBlanksAs val="gap"/>
    <c:showDLblsOverMax val="0"/>
  </c:chart>
  <c:spPr>
    <a:noFill/>
    <a:ln>
      <a:noFill/>
    </a:ln>
  </c:spPr>
  <c:externalData r:id="rId1">
    <c:autoUpdate val="0"/>
  </c:externalData>
</c:chartSpace>
</file>

<file path=ppt/diagrams/_rels/data2.xml.rels><?xml version="1.0" encoding="UTF-8" standalone="yes"?>
<Relationships xmlns="http://schemas.openxmlformats.org/package/2006/relationships"><Relationship Id="rId1" Type="http://schemas.openxmlformats.org/officeDocument/2006/relationships/hyperlink" Target="http://www.fta.dot.gov/documents/FTA_Circular_4220.1F_-_Finalpub1.pdf"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 Id="rId4"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1" Type="http://schemas.openxmlformats.org/officeDocument/2006/relationships/hyperlink" Target="http://www.fta.dot.gov/documents/FTA_Circular_4220.1F_-_Finalpub1.pdf"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image" Target="../media/image16.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E9353-FD0A-418A-A5A6-AE636AAB1131}"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958B061F-9C88-42B2-B9D3-DB28CD1E154B}">
      <dgm:prSet phldrT="[Text]" custT="1"/>
      <dgm:spPr/>
      <dgm:t>
        <a:bodyPr/>
        <a:lstStyle/>
        <a:p>
          <a:pPr algn="l"/>
          <a:r>
            <a:rPr lang="en-US" sz="2400" dirty="0" smtClean="0">
              <a:latin typeface="Gill Sans MT" panose="020B0502020104020203" pitchFamily="34" charset="0"/>
              <a:ea typeface="Arial Unicode MS" panose="020B0604020202020204" pitchFamily="34" charset="-128"/>
              <a:cs typeface="Arial Unicode MS" panose="020B0604020202020204" pitchFamily="34" charset="-128"/>
            </a:rPr>
            <a:t>Would Apply to…</a:t>
          </a:r>
          <a:endParaRPr lang="en-US" sz="2400" dirty="0">
            <a:latin typeface="Gill Sans MT" panose="020B0502020104020203" pitchFamily="34" charset="0"/>
            <a:ea typeface="Arial Unicode MS" panose="020B0604020202020204" pitchFamily="34" charset="-128"/>
            <a:cs typeface="Arial Unicode MS" panose="020B0604020202020204" pitchFamily="34" charset="-128"/>
          </a:endParaRPr>
        </a:p>
      </dgm:t>
    </dgm:pt>
    <dgm:pt modelId="{CC6EF2A5-ECCA-4189-9862-60FA1AB14BE9}" type="parTrans" cxnId="{8A5E339C-CF44-47DA-9E34-FB85BF4B3DAB}">
      <dgm:prSet/>
      <dgm:spPr/>
      <dgm:t>
        <a:bodyPr/>
        <a:lstStyle/>
        <a:p>
          <a:endParaRPr lang="en-US"/>
        </a:p>
      </dgm:t>
    </dgm:pt>
    <dgm:pt modelId="{BF55517A-9B75-4DE8-9C07-F734A7B9FC93}" type="sibTrans" cxnId="{8A5E339C-CF44-47DA-9E34-FB85BF4B3DAB}">
      <dgm:prSet/>
      <dgm:spPr/>
      <dgm:t>
        <a:bodyPr/>
        <a:lstStyle/>
        <a:p>
          <a:endParaRPr lang="en-US"/>
        </a:p>
      </dgm:t>
    </dgm:pt>
    <dgm:pt modelId="{C90BB107-762A-487B-B836-F6445959E507}">
      <dgm:prSet phldrT="[Text]" custT="1"/>
      <dgm:spPr/>
      <dgm:t>
        <a:bodyPr/>
        <a:lstStyle/>
        <a:p>
          <a:r>
            <a:rPr lang="en-US" sz="1800" dirty="0" smtClean="0">
              <a:latin typeface="Gill Sans MT" panose="020B0502020104020203" pitchFamily="34" charset="0"/>
              <a:ea typeface="Arial Unicode MS" panose="020B0604020202020204" pitchFamily="34" charset="-128"/>
              <a:cs typeface="Arial Unicode MS" panose="020B0604020202020204" pitchFamily="34" charset="-128"/>
            </a:rPr>
            <a:t>Each “operator of a public transportation system” that receives Federal financial assistance under 49 U.S.C. Chapter 53, including recipients and sub-recipients</a:t>
          </a:r>
          <a:endParaRPr lang="en-US" sz="1800" dirty="0">
            <a:latin typeface="Gill Sans MT" panose="020B0502020104020203" pitchFamily="34" charset="0"/>
            <a:ea typeface="Arial Unicode MS" panose="020B0604020202020204" pitchFamily="34" charset="-128"/>
            <a:cs typeface="Arial Unicode MS" panose="020B0604020202020204" pitchFamily="34" charset="-128"/>
          </a:endParaRPr>
        </a:p>
      </dgm:t>
    </dgm:pt>
    <dgm:pt modelId="{B41ED3CB-040B-4535-9ED4-CD4D0461B669}" type="parTrans" cxnId="{59ECB954-0D7F-42E0-B215-70D6F3E5B1F9}">
      <dgm:prSet/>
      <dgm:spPr/>
      <dgm:t>
        <a:bodyPr/>
        <a:lstStyle/>
        <a:p>
          <a:endParaRPr lang="en-US"/>
        </a:p>
      </dgm:t>
    </dgm:pt>
    <dgm:pt modelId="{5A075D22-ED38-44B2-855C-23C3675C2A6F}" type="sibTrans" cxnId="{59ECB954-0D7F-42E0-B215-70D6F3E5B1F9}">
      <dgm:prSet/>
      <dgm:spPr/>
      <dgm:t>
        <a:bodyPr/>
        <a:lstStyle/>
        <a:p>
          <a:endParaRPr lang="en-US"/>
        </a:p>
      </dgm:t>
    </dgm:pt>
    <dgm:pt modelId="{D77DED30-9F0E-4DA3-AF04-718A06D54791}">
      <dgm:prSet phldrT="[Text]" custT="1"/>
      <dgm:spPr/>
      <dgm:t>
        <a:bodyPr/>
        <a:lstStyle/>
        <a:p>
          <a:r>
            <a:rPr lang="en-US" sz="2400" dirty="0" smtClean="0">
              <a:latin typeface="Gill Sans MT" panose="020B0502020104020203" pitchFamily="34" charset="0"/>
              <a:ea typeface="Arial Unicode MS" panose="020B0604020202020204" pitchFamily="34" charset="-128"/>
              <a:cs typeface="Arial Unicode MS" panose="020B0604020202020204" pitchFamily="34" charset="-128"/>
            </a:rPr>
            <a:t>Would Not Apply to…</a:t>
          </a:r>
          <a:endParaRPr lang="en-US" sz="2400" dirty="0">
            <a:latin typeface="Gill Sans MT" panose="020B0502020104020203" pitchFamily="34" charset="0"/>
            <a:ea typeface="Arial Unicode MS" panose="020B0604020202020204" pitchFamily="34" charset="-128"/>
            <a:cs typeface="Arial Unicode MS" panose="020B0604020202020204" pitchFamily="34" charset="-128"/>
          </a:endParaRPr>
        </a:p>
      </dgm:t>
    </dgm:pt>
    <dgm:pt modelId="{1266999B-06E7-4CB7-A23A-4D6CBDCF78CB}" type="parTrans" cxnId="{C624BAA2-31DD-4D8B-8967-B2FB84937308}">
      <dgm:prSet/>
      <dgm:spPr/>
      <dgm:t>
        <a:bodyPr/>
        <a:lstStyle/>
        <a:p>
          <a:endParaRPr lang="en-US"/>
        </a:p>
      </dgm:t>
    </dgm:pt>
    <dgm:pt modelId="{3E6184D3-0C85-4691-9791-5E735C59DAD9}" type="sibTrans" cxnId="{C624BAA2-31DD-4D8B-8967-B2FB84937308}">
      <dgm:prSet/>
      <dgm:spPr/>
      <dgm:t>
        <a:bodyPr/>
        <a:lstStyle/>
        <a:p>
          <a:endParaRPr lang="en-US"/>
        </a:p>
      </dgm:t>
    </dgm:pt>
    <dgm:pt modelId="{447FF9E5-B9EF-4395-B469-3534BFA7E1AD}">
      <dgm:prSet phldrT="[Text]" custT="1"/>
      <dgm:spPr/>
      <dgm:t>
        <a:bodyPr/>
        <a:lstStyle/>
        <a:p>
          <a:pPr>
            <a:spcBef>
              <a:spcPts val="600"/>
            </a:spcBef>
            <a:spcAft>
              <a:spcPts val="600"/>
            </a:spcAft>
          </a:pPr>
          <a:r>
            <a:rPr lang="en-US" sz="1800" dirty="0" smtClean="0">
              <a:latin typeface="Gill Sans MT" panose="020B0502020104020203" pitchFamily="34" charset="0"/>
              <a:ea typeface="Arial Unicode MS" panose="020B0604020202020204" pitchFamily="34" charset="-128"/>
              <a:cs typeface="Arial Unicode MS" panose="020B0604020202020204" pitchFamily="34" charset="-128"/>
            </a:rPr>
            <a:t>A transportation operator that only provides service closed to the general public and only available for a particular clientele</a:t>
          </a:r>
          <a:endParaRPr lang="en-US" sz="1800" dirty="0">
            <a:latin typeface="Gill Sans MT" panose="020B0502020104020203" pitchFamily="34" charset="0"/>
            <a:ea typeface="Arial Unicode MS" panose="020B0604020202020204" pitchFamily="34" charset="-128"/>
            <a:cs typeface="Arial Unicode MS" panose="020B0604020202020204" pitchFamily="34" charset="-128"/>
          </a:endParaRPr>
        </a:p>
      </dgm:t>
    </dgm:pt>
    <dgm:pt modelId="{67679B7F-27B6-4463-B861-BDF2BAD796FA}" type="parTrans" cxnId="{DFE28793-7798-4759-9EAB-6D314CE05CFC}">
      <dgm:prSet/>
      <dgm:spPr/>
      <dgm:t>
        <a:bodyPr/>
        <a:lstStyle/>
        <a:p>
          <a:endParaRPr lang="en-US"/>
        </a:p>
      </dgm:t>
    </dgm:pt>
    <dgm:pt modelId="{A7398003-29A4-4468-B22A-B27AEBC5A663}" type="sibTrans" cxnId="{DFE28793-7798-4759-9EAB-6D314CE05CFC}">
      <dgm:prSet/>
      <dgm:spPr/>
      <dgm:t>
        <a:bodyPr/>
        <a:lstStyle/>
        <a:p>
          <a:endParaRPr lang="en-US"/>
        </a:p>
      </dgm:t>
    </dgm:pt>
    <dgm:pt modelId="{86D0B5CE-A17A-4568-86A5-6EEA939F4641}">
      <dgm:prSet phldrT="[Text]" custT="1"/>
      <dgm:spPr/>
      <dgm:t>
        <a:bodyPr/>
        <a:lstStyle/>
        <a:p>
          <a:pPr>
            <a:spcBef>
              <a:spcPct val="0"/>
            </a:spcBef>
            <a:spcAft>
              <a:spcPts val="600"/>
            </a:spcAft>
          </a:pPr>
          <a:r>
            <a:rPr lang="en-US" sz="1800" dirty="0" smtClean="0">
              <a:latin typeface="Gill Sans MT" panose="020B0502020104020203" pitchFamily="34" charset="0"/>
              <a:ea typeface="Arial Unicode MS" panose="020B0604020202020204" pitchFamily="34" charset="-128"/>
              <a:cs typeface="Arial Unicode MS" panose="020B0604020202020204" pitchFamily="34" charset="-128"/>
            </a:rPr>
            <a:t>Commuter rail service regulated by the Federal Railroad Administration</a:t>
          </a:r>
          <a:endParaRPr lang="en-US" sz="1800" dirty="0">
            <a:latin typeface="Gill Sans MT" panose="020B0502020104020203" pitchFamily="34" charset="0"/>
            <a:ea typeface="Arial Unicode MS" panose="020B0604020202020204" pitchFamily="34" charset="-128"/>
            <a:cs typeface="Arial Unicode MS" panose="020B0604020202020204" pitchFamily="34" charset="-128"/>
          </a:endParaRPr>
        </a:p>
      </dgm:t>
    </dgm:pt>
    <dgm:pt modelId="{8BD2BB4D-A848-4F23-B27D-501736D2C1DC}" type="parTrans" cxnId="{810DC080-ACD8-4097-BC99-199DE6D46AC8}">
      <dgm:prSet/>
      <dgm:spPr/>
      <dgm:t>
        <a:bodyPr/>
        <a:lstStyle/>
        <a:p>
          <a:endParaRPr lang="en-US"/>
        </a:p>
      </dgm:t>
    </dgm:pt>
    <dgm:pt modelId="{1735F845-BFD6-4227-9A0A-919DBA6E8479}" type="sibTrans" cxnId="{810DC080-ACD8-4097-BC99-199DE6D46AC8}">
      <dgm:prSet/>
      <dgm:spPr/>
      <dgm:t>
        <a:bodyPr/>
        <a:lstStyle/>
        <a:p>
          <a:endParaRPr lang="en-US"/>
        </a:p>
      </dgm:t>
    </dgm:pt>
    <dgm:pt modelId="{266B5D6E-8A7C-4547-A3B3-AFFF7B6E404B}">
      <dgm:prSet phldrT="[Text]" custT="1"/>
      <dgm:spPr/>
      <dgm:t>
        <a:bodyPr/>
        <a:lstStyle/>
        <a:p>
          <a:pPr>
            <a:spcBef>
              <a:spcPct val="0"/>
            </a:spcBef>
            <a:spcAft>
              <a:spcPct val="15000"/>
            </a:spcAft>
          </a:pPr>
          <a:r>
            <a:rPr lang="en-US" sz="1800" dirty="0" smtClean="0">
              <a:latin typeface="Gill Sans MT" panose="020B0502020104020203" pitchFamily="34" charset="0"/>
              <a:ea typeface="Arial Unicode MS" panose="020B0604020202020204" pitchFamily="34" charset="-128"/>
              <a:cs typeface="Arial Unicode MS" panose="020B0604020202020204" pitchFamily="34" charset="-128"/>
            </a:rPr>
            <a:t>Passenger ferry service regulated by the U.S. Coast Guard</a:t>
          </a:r>
          <a:endParaRPr lang="en-US" sz="1800" dirty="0">
            <a:latin typeface="Gill Sans MT" panose="020B0502020104020203" pitchFamily="34" charset="0"/>
            <a:ea typeface="Arial Unicode MS" panose="020B0604020202020204" pitchFamily="34" charset="-128"/>
            <a:cs typeface="Arial Unicode MS" panose="020B0604020202020204" pitchFamily="34" charset="-128"/>
          </a:endParaRPr>
        </a:p>
      </dgm:t>
    </dgm:pt>
    <dgm:pt modelId="{E357FAAD-0ED4-4DD2-942D-F23D9033D3C7}" type="parTrans" cxnId="{25B3AED0-D6E9-45CE-9D01-1AD57F854197}">
      <dgm:prSet/>
      <dgm:spPr/>
      <dgm:t>
        <a:bodyPr/>
        <a:lstStyle/>
        <a:p>
          <a:endParaRPr lang="en-US"/>
        </a:p>
      </dgm:t>
    </dgm:pt>
    <dgm:pt modelId="{82E3D1DB-7DF3-4655-A5AB-856BFD7658B7}" type="sibTrans" cxnId="{25B3AED0-D6E9-45CE-9D01-1AD57F854197}">
      <dgm:prSet/>
      <dgm:spPr/>
      <dgm:t>
        <a:bodyPr/>
        <a:lstStyle/>
        <a:p>
          <a:endParaRPr lang="en-US"/>
        </a:p>
      </dgm:t>
    </dgm:pt>
    <dgm:pt modelId="{1EB4CEA6-1E80-4B80-8122-E46038043E1A}">
      <dgm:prSet phldrT="[Text]" custT="1"/>
      <dgm:spPr/>
      <dgm:t>
        <a:bodyPr/>
        <a:lstStyle/>
        <a:p>
          <a:pPr>
            <a:spcBef>
              <a:spcPct val="0"/>
            </a:spcBef>
            <a:spcAft>
              <a:spcPct val="15000"/>
            </a:spcAft>
          </a:pPr>
          <a:endParaRPr lang="en-US" sz="1900" dirty="0">
            <a:latin typeface="Gill Sans MT" panose="020B0502020104020203" pitchFamily="34" charset="0"/>
          </a:endParaRPr>
        </a:p>
      </dgm:t>
    </dgm:pt>
    <dgm:pt modelId="{00631989-3AF9-40FB-8405-F9426400B777}" type="parTrans" cxnId="{AFF26033-CE1B-407E-A3C7-48B7D44423BB}">
      <dgm:prSet/>
      <dgm:spPr/>
      <dgm:t>
        <a:bodyPr/>
        <a:lstStyle/>
        <a:p>
          <a:endParaRPr lang="en-US"/>
        </a:p>
      </dgm:t>
    </dgm:pt>
    <dgm:pt modelId="{E5B9BF8A-B40A-4FEB-9881-4162B76C3EEF}" type="sibTrans" cxnId="{AFF26033-CE1B-407E-A3C7-48B7D44423BB}">
      <dgm:prSet/>
      <dgm:spPr/>
      <dgm:t>
        <a:bodyPr/>
        <a:lstStyle/>
        <a:p>
          <a:endParaRPr lang="en-US"/>
        </a:p>
      </dgm:t>
    </dgm:pt>
    <dgm:pt modelId="{4E99D777-D2B7-475E-A412-0A0EA3B54EBC}">
      <dgm:prSet phldrT="[Text]" custT="1"/>
      <dgm:spPr/>
      <dgm:t>
        <a:bodyPr/>
        <a:lstStyle/>
        <a:p>
          <a:pPr>
            <a:spcBef>
              <a:spcPts val="600"/>
            </a:spcBef>
            <a:spcAft>
              <a:spcPts val="600"/>
            </a:spcAft>
          </a:pPr>
          <a:endParaRPr lang="en-US" sz="1400" dirty="0">
            <a:latin typeface="Gill Sans MT" panose="020B0502020104020203" pitchFamily="34" charset="0"/>
            <a:ea typeface="Arial Unicode MS" panose="020B0604020202020204" pitchFamily="34" charset="-128"/>
            <a:cs typeface="Arial Unicode MS" panose="020B0604020202020204" pitchFamily="34" charset="-128"/>
          </a:endParaRPr>
        </a:p>
      </dgm:t>
    </dgm:pt>
    <dgm:pt modelId="{CEA835B5-1902-4A5C-9F0A-D32DC2ADB098}" type="parTrans" cxnId="{B6FE4584-FC65-4392-9377-102091F548B6}">
      <dgm:prSet/>
      <dgm:spPr/>
      <dgm:t>
        <a:bodyPr/>
        <a:lstStyle/>
        <a:p>
          <a:endParaRPr lang="en-US"/>
        </a:p>
      </dgm:t>
    </dgm:pt>
    <dgm:pt modelId="{4B2E0F01-59B4-4E29-B180-AFCE51080143}" type="sibTrans" cxnId="{B6FE4584-FC65-4392-9377-102091F548B6}">
      <dgm:prSet/>
      <dgm:spPr/>
      <dgm:t>
        <a:bodyPr/>
        <a:lstStyle/>
        <a:p>
          <a:endParaRPr lang="en-US"/>
        </a:p>
      </dgm:t>
    </dgm:pt>
    <dgm:pt modelId="{9B9B2A92-75B6-48CB-8712-044F25C31447}" type="pres">
      <dgm:prSet presAssocID="{291E9353-FD0A-418A-A5A6-AE636AAB1131}" presName="Name0" presStyleCnt="0">
        <dgm:presLayoutVars>
          <dgm:dir/>
          <dgm:animLvl val="lvl"/>
          <dgm:resizeHandles val="exact"/>
        </dgm:presLayoutVars>
      </dgm:prSet>
      <dgm:spPr/>
      <dgm:t>
        <a:bodyPr/>
        <a:lstStyle/>
        <a:p>
          <a:endParaRPr lang="en-US"/>
        </a:p>
      </dgm:t>
    </dgm:pt>
    <dgm:pt modelId="{8AB62A86-27C7-482F-B275-574B47EFA9E8}" type="pres">
      <dgm:prSet presAssocID="{958B061F-9C88-42B2-B9D3-DB28CD1E154B}" presName="linNode" presStyleCnt="0"/>
      <dgm:spPr/>
      <dgm:t>
        <a:bodyPr/>
        <a:lstStyle/>
        <a:p>
          <a:endParaRPr lang="en-US"/>
        </a:p>
      </dgm:t>
    </dgm:pt>
    <dgm:pt modelId="{D34A793C-55AC-4B5B-84B1-41D766F18B08}" type="pres">
      <dgm:prSet presAssocID="{958B061F-9C88-42B2-B9D3-DB28CD1E154B}" presName="parentText" presStyleLbl="node1" presStyleIdx="0" presStyleCnt="2" custScaleX="60318" custScaleY="37274">
        <dgm:presLayoutVars>
          <dgm:chMax val="1"/>
          <dgm:bulletEnabled val="1"/>
        </dgm:presLayoutVars>
      </dgm:prSet>
      <dgm:spPr/>
      <dgm:t>
        <a:bodyPr/>
        <a:lstStyle/>
        <a:p>
          <a:endParaRPr lang="en-US"/>
        </a:p>
      </dgm:t>
    </dgm:pt>
    <dgm:pt modelId="{7E715C26-B4DC-4127-B444-6D3BB754D558}" type="pres">
      <dgm:prSet presAssocID="{958B061F-9C88-42B2-B9D3-DB28CD1E154B}" presName="descendantText" presStyleLbl="alignAccFollowNode1" presStyleIdx="0" presStyleCnt="2" custScaleX="118943" custScaleY="44524">
        <dgm:presLayoutVars>
          <dgm:bulletEnabled val="1"/>
        </dgm:presLayoutVars>
      </dgm:prSet>
      <dgm:spPr/>
      <dgm:t>
        <a:bodyPr/>
        <a:lstStyle/>
        <a:p>
          <a:endParaRPr lang="en-US"/>
        </a:p>
      </dgm:t>
    </dgm:pt>
    <dgm:pt modelId="{ECB47663-E6CE-43C3-91B2-6C4FABED5814}" type="pres">
      <dgm:prSet presAssocID="{BF55517A-9B75-4DE8-9C07-F734A7B9FC93}" presName="sp" presStyleCnt="0"/>
      <dgm:spPr/>
      <dgm:t>
        <a:bodyPr/>
        <a:lstStyle/>
        <a:p>
          <a:endParaRPr lang="en-US"/>
        </a:p>
      </dgm:t>
    </dgm:pt>
    <dgm:pt modelId="{9BCF65C6-1956-4BDB-A8D1-C40BE1DBAE92}" type="pres">
      <dgm:prSet presAssocID="{D77DED30-9F0E-4DA3-AF04-718A06D54791}" presName="linNode" presStyleCnt="0"/>
      <dgm:spPr/>
      <dgm:t>
        <a:bodyPr/>
        <a:lstStyle/>
        <a:p>
          <a:endParaRPr lang="en-US"/>
        </a:p>
      </dgm:t>
    </dgm:pt>
    <dgm:pt modelId="{A3BC92C7-4B3F-44AE-9B63-B7FE50018552}" type="pres">
      <dgm:prSet presAssocID="{D77DED30-9F0E-4DA3-AF04-718A06D54791}" presName="parentText" presStyleLbl="node1" presStyleIdx="1" presStyleCnt="2" custScaleX="61637" custScaleY="38302" custLinFactNeighborX="-9" custLinFactNeighborY="43">
        <dgm:presLayoutVars>
          <dgm:chMax val="1"/>
          <dgm:bulletEnabled val="1"/>
        </dgm:presLayoutVars>
      </dgm:prSet>
      <dgm:spPr/>
      <dgm:t>
        <a:bodyPr/>
        <a:lstStyle/>
        <a:p>
          <a:endParaRPr lang="en-US"/>
        </a:p>
      </dgm:t>
    </dgm:pt>
    <dgm:pt modelId="{5956F1ED-4262-4464-85A9-FB26470A126F}" type="pres">
      <dgm:prSet presAssocID="{D77DED30-9F0E-4DA3-AF04-718A06D54791}" presName="descendantText" presStyleLbl="alignAccFollowNode1" presStyleIdx="1" presStyleCnt="2" custScaleX="117717" custScaleY="50283">
        <dgm:presLayoutVars>
          <dgm:bulletEnabled val="1"/>
        </dgm:presLayoutVars>
      </dgm:prSet>
      <dgm:spPr/>
      <dgm:t>
        <a:bodyPr/>
        <a:lstStyle/>
        <a:p>
          <a:endParaRPr lang="en-US"/>
        </a:p>
      </dgm:t>
    </dgm:pt>
  </dgm:ptLst>
  <dgm:cxnLst>
    <dgm:cxn modelId="{AC91B37B-A052-486A-9AD2-45FCC7DD3856}" type="presOf" srcId="{958B061F-9C88-42B2-B9D3-DB28CD1E154B}" destId="{D34A793C-55AC-4B5B-84B1-41D766F18B08}" srcOrd="0" destOrd="0" presId="urn:microsoft.com/office/officeart/2005/8/layout/vList5"/>
    <dgm:cxn modelId="{7A3DA31E-DCBC-4188-95D1-3555B7343930}" type="presOf" srcId="{1EB4CEA6-1E80-4B80-8122-E46038043E1A}" destId="{5956F1ED-4262-4464-85A9-FB26470A126F}" srcOrd="0" destOrd="4" presId="urn:microsoft.com/office/officeart/2005/8/layout/vList5"/>
    <dgm:cxn modelId="{810DC080-ACD8-4097-BC99-199DE6D46AC8}" srcId="{D77DED30-9F0E-4DA3-AF04-718A06D54791}" destId="{86D0B5CE-A17A-4568-86A5-6EEA939F4641}" srcOrd="2" destOrd="0" parTransId="{8BD2BB4D-A848-4F23-B27D-501736D2C1DC}" sibTransId="{1735F845-BFD6-4227-9A0A-919DBA6E8479}"/>
    <dgm:cxn modelId="{65F245F7-FAD0-4139-AED9-9CB427C3A412}" type="presOf" srcId="{86D0B5CE-A17A-4568-86A5-6EEA939F4641}" destId="{5956F1ED-4262-4464-85A9-FB26470A126F}" srcOrd="0" destOrd="2" presId="urn:microsoft.com/office/officeart/2005/8/layout/vList5"/>
    <dgm:cxn modelId="{8A5E339C-CF44-47DA-9E34-FB85BF4B3DAB}" srcId="{291E9353-FD0A-418A-A5A6-AE636AAB1131}" destId="{958B061F-9C88-42B2-B9D3-DB28CD1E154B}" srcOrd="0" destOrd="0" parTransId="{CC6EF2A5-ECCA-4189-9862-60FA1AB14BE9}" sibTransId="{BF55517A-9B75-4DE8-9C07-F734A7B9FC93}"/>
    <dgm:cxn modelId="{FA935331-9F85-4DF1-9E55-C639622EA6C1}" type="presOf" srcId="{291E9353-FD0A-418A-A5A6-AE636AAB1131}" destId="{9B9B2A92-75B6-48CB-8712-044F25C31447}" srcOrd="0" destOrd="0" presId="urn:microsoft.com/office/officeart/2005/8/layout/vList5"/>
    <dgm:cxn modelId="{73F6D527-F255-4363-AB6E-9C834670A1F3}" type="presOf" srcId="{4E99D777-D2B7-475E-A412-0A0EA3B54EBC}" destId="{5956F1ED-4262-4464-85A9-FB26470A126F}" srcOrd="0" destOrd="0" presId="urn:microsoft.com/office/officeart/2005/8/layout/vList5"/>
    <dgm:cxn modelId="{25B3AED0-D6E9-45CE-9D01-1AD57F854197}" srcId="{D77DED30-9F0E-4DA3-AF04-718A06D54791}" destId="{266B5D6E-8A7C-4547-A3B3-AFFF7B6E404B}" srcOrd="3" destOrd="0" parTransId="{E357FAAD-0ED4-4DD2-942D-F23D9033D3C7}" sibTransId="{82E3D1DB-7DF3-4655-A5AB-856BFD7658B7}"/>
    <dgm:cxn modelId="{C624BAA2-31DD-4D8B-8967-B2FB84937308}" srcId="{291E9353-FD0A-418A-A5A6-AE636AAB1131}" destId="{D77DED30-9F0E-4DA3-AF04-718A06D54791}" srcOrd="1" destOrd="0" parTransId="{1266999B-06E7-4CB7-A23A-4D6CBDCF78CB}" sibTransId="{3E6184D3-0C85-4691-9791-5E735C59DAD9}"/>
    <dgm:cxn modelId="{B6FE4584-FC65-4392-9377-102091F548B6}" srcId="{D77DED30-9F0E-4DA3-AF04-718A06D54791}" destId="{4E99D777-D2B7-475E-A412-0A0EA3B54EBC}" srcOrd="0" destOrd="0" parTransId="{CEA835B5-1902-4A5C-9F0A-D32DC2ADB098}" sibTransId="{4B2E0F01-59B4-4E29-B180-AFCE51080143}"/>
    <dgm:cxn modelId="{B7566F25-D43D-43F5-A51A-DF14FDEC5601}" type="presOf" srcId="{C90BB107-762A-487B-B836-F6445959E507}" destId="{7E715C26-B4DC-4127-B444-6D3BB754D558}" srcOrd="0" destOrd="0" presId="urn:microsoft.com/office/officeart/2005/8/layout/vList5"/>
    <dgm:cxn modelId="{AFF26033-CE1B-407E-A3C7-48B7D44423BB}" srcId="{D77DED30-9F0E-4DA3-AF04-718A06D54791}" destId="{1EB4CEA6-1E80-4B80-8122-E46038043E1A}" srcOrd="4" destOrd="0" parTransId="{00631989-3AF9-40FB-8405-F9426400B777}" sibTransId="{E5B9BF8A-B40A-4FEB-9881-4162B76C3EEF}"/>
    <dgm:cxn modelId="{DFE28793-7798-4759-9EAB-6D314CE05CFC}" srcId="{D77DED30-9F0E-4DA3-AF04-718A06D54791}" destId="{447FF9E5-B9EF-4395-B469-3534BFA7E1AD}" srcOrd="1" destOrd="0" parTransId="{67679B7F-27B6-4463-B861-BDF2BAD796FA}" sibTransId="{A7398003-29A4-4468-B22A-B27AEBC5A663}"/>
    <dgm:cxn modelId="{28CED958-24BD-4DB0-A1DA-ED8C13F0196A}" type="presOf" srcId="{D77DED30-9F0E-4DA3-AF04-718A06D54791}" destId="{A3BC92C7-4B3F-44AE-9B63-B7FE50018552}" srcOrd="0" destOrd="0" presId="urn:microsoft.com/office/officeart/2005/8/layout/vList5"/>
    <dgm:cxn modelId="{59ECB954-0D7F-42E0-B215-70D6F3E5B1F9}" srcId="{958B061F-9C88-42B2-B9D3-DB28CD1E154B}" destId="{C90BB107-762A-487B-B836-F6445959E507}" srcOrd="0" destOrd="0" parTransId="{B41ED3CB-040B-4535-9ED4-CD4D0461B669}" sibTransId="{5A075D22-ED38-44B2-855C-23C3675C2A6F}"/>
    <dgm:cxn modelId="{EC08BD78-712C-4B60-9CEE-A075507DE3A1}" type="presOf" srcId="{266B5D6E-8A7C-4547-A3B3-AFFF7B6E404B}" destId="{5956F1ED-4262-4464-85A9-FB26470A126F}" srcOrd="0" destOrd="3" presId="urn:microsoft.com/office/officeart/2005/8/layout/vList5"/>
    <dgm:cxn modelId="{54E9D320-77CF-4D7B-9836-64517B2019B6}" type="presOf" srcId="{447FF9E5-B9EF-4395-B469-3534BFA7E1AD}" destId="{5956F1ED-4262-4464-85A9-FB26470A126F}" srcOrd="0" destOrd="1" presId="urn:microsoft.com/office/officeart/2005/8/layout/vList5"/>
    <dgm:cxn modelId="{D32A9804-645B-4AE6-BC9A-460DEBA61ABC}" type="presParOf" srcId="{9B9B2A92-75B6-48CB-8712-044F25C31447}" destId="{8AB62A86-27C7-482F-B275-574B47EFA9E8}" srcOrd="0" destOrd="0" presId="urn:microsoft.com/office/officeart/2005/8/layout/vList5"/>
    <dgm:cxn modelId="{CBD5DA26-302B-473F-9B8C-C5FA1364E6C8}" type="presParOf" srcId="{8AB62A86-27C7-482F-B275-574B47EFA9E8}" destId="{D34A793C-55AC-4B5B-84B1-41D766F18B08}" srcOrd="0" destOrd="0" presId="urn:microsoft.com/office/officeart/2005/8/layout/vList5"/>
    <dgm:cxn modelId="{D40E33F3-F134-41DC-8351-7BF96A760847}" type="presParOf" srcId="{8AB62A86-27C7-482F-B275-574B47EFA9E8}" destId="{7E715C26-B4DC-4127-B444-6D3BB754D558}" srcOrd="1" destOrd="0" presId="urn:microsoft.com/office/officeart/2005/8/layout/vList5"/>
    <dgm:cxn modelId="{9654E99E-F065-4204-B367-E8571CDBA70E}" type="presParOf" srcId="{9B9B2A92-75B6-48CB-8712-044F25C31447}" destId="{ECB47663-E6CE-43C3-91B2-6C4FABED5814}" srcOrd="1" destOrd="0" presId="urn:microsoft.com/office/officeart/2005/8/layout/vList5"/>
    <dgm:cxn modelId="{6C2B5581-D630-4257-ACD5-ACCBCB5B2B4A}" type="presParOf" srcId="{9B9B2A92-75B6-48CB-8712-044F25C31447}" destId="{9BCF65C6-1956-4BDB-A8D1-C40BE1DBAE92}" srcOrd="2" destOrd="0" presId="urn:microsoft.com/office/officeart/2005/8/layout/vList5"/>
    <dgm:cxn modelId="{334611BF-58B1-4858-BE2E-1B4D9BECCB12}" type="presParOf" srcId="{9BCF65C6-1956-4BDB-A8D1-C40BE1DBAE92}" destId="{A3BC92C7-4B3F-44AE-9B63-B7FE50018552}" srcOrd="0" destOrd="0" presId="urn:microsoft.com/office/officeart/2005/8/layout/vList5"/>
    <dgm:cxn modelId="{201ABC45-3A8F-4C30-9959-9DB33194C8DE}" type="presParOf" srcId="{9BCF65C6-1956-4BDB-A8D1-C40BE1DBAE92}" destId="{5956F1ED-4262-4464-85A9-FB26470A12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643471-4A52-4E94-93D7-C604F28F6FB5}" type="doc">
      <dgm:prSet loTypeId="urn:microsoft.com/office/officeart/2005/8/layout/target3" loCatId="relationship" qsTypeId="urn:microsoft.com/office/officeart/2005/8/quickstyle/simple5" qsCatId="simple" csTypeId="urn:microsoft.com/office/officeart/2005/8/colors/accent5_4" csCatId="accent5" phldr="1"/>
      <dgm:spPr/>
      <dgm:t>
        <a:bodyPr/>
        <a:lstStyle/>
        <a:p>
          <a:endParaRPr lang="en-US"/>
        </a:p>
      </dgm:t>
    </dgm:pt>
    <dgm:pt modelId="{665AFB44-2557-4414-B52D-8DFCD0CF2669}">
      <dgm:prSet/>
      <dgm:spPr/>
      <dgm:t>
        <a:bodyPr/>
        <a:lstStyle/>
        <a:p>
          <a:pPr rtl="0"/>
          <a:r>
            <a:rPr lang="en-US" smtClean="0">
              <a:latin typeface="Constantia" pitchFamily="18" charset="0"/>
            </a:rPr>
            <a:t>4220.1F </a:t>
          </a:r>
        </a:p>
        <a:p>
          <a:pPr rtl="0"/>
          <a:r>
            <a:rPr lang="en-US" smtClean="0">
              <a:latin typeface="Constantia" pitchFamily="18" charset="0"/>
            </a:rPr>
            <a:t>https://www.fta.dot.gov/regulations-and-guidance/fta-circulars/third-party-contracting-guidance</a:t>
          </a:r>
          <a:endParaRPr lang="en-US" smtClean="0">
            <a:latin typeface="Constantia" pitchFamily="18" charset="0"/>
            <a:hlinkClick xmlns:r="http://schemas.openxmlformats.org/officeDocument/2006/relationships" r:id="rId1"/>
          </a:endParaRPr>
        </a:p>
        <a:p>
          <a:pPr rtl="0"/>
          <a:endParaRPr lang="en-US" dirty="0">
            <a:latin typeface="Constantia" pitchFamily="18" charset="0"/>
          </a:endParaRPr>
        </a:p>
      </dgm:t>
    </dgm:pt>
    <dgm:pt modelId="{7871189E-F044-4ACE-81B4-CE82844D972D}" type="parTrans" cxnId="{ACDC2E87-A2C2-4B83-9702-58D2D9B8231E}">
      <dgm:prSet/>
      <dgm:spPr/>
      <dgm:t>
        <a:bodyPr/>
        <a:lstStyle/>
        <a:p>
          <a:endParaRPr lang="en-US">
            <a:latin typeface="Constantia" pitchFamily="18" charset="0"/>
          </a:endParaRPr>
        </a:p>
      </dgm:t>
    </dgm:pt>
    <dgm:pt modelId="{2CE5CACB-5CA9-4206-B6C9-763D140658F0}" type="sibTrans" cxnId="{ACDC2E87-A2C2-4B83-9702-58D2D9B8231E}">
      <dgm:prSet/>
      <dgm:spPr/>
      <dgm:t>
        <a:bodyPr/>
        <a:lstStyle/>
        <a:p>
          <a:endParaRPr lang="en-US">
            <a:latin typeface="Constantia" pitchFamily="18" charset="0"/>
          </a:endParaRPr>
        </a:p>
      </dgm:t>
    </dgm:pt>
    <dgm:pt modelId="{9E3645CE-873B-4A3D-95FC-E44ABA270D91}">
      <dgm:prSet/>
      <dgm:spPr/>
      <dgm:t>
        <a:bodyPr/>
        <a:lstStyle/>
        <a:p>
          <a:pPr rtl="0"/>
          <a:r>
            <a:rPr lang="en-US" smtClean="0">
              <a:latin typeface="Constantia" pitchFamily="18" charset="0"/>
            </a:rPr>
            <a:t>Best Practices Procurement Manual  </a:t>
          </a:r>
        </a:p>
        <a:p>
          <a:pPr rtl="0"/>
          <a:r>
            <a:rPr lang="en-US" smtClean="0">
              <a:latin typeface="Constantia" pitchFamily="18" charset="0"/>
            </a:rPr>
            <a:t>https://www.fta.dot.gov/funding/procurement/third-party-procurement/best-practices-procurement-manual</a:t>
          </a:r>
          <a:endParaRPr lang="en-US" dirty="0">
            <a:latin typeface="Constantia" pitchFamily="18" charset="0"/>
          </a:endParaRPr>
        </a:p>
      </dgm:t>
    </dgm:pt>
    <dgm:pt modelId="{EE303ED0-BE60-4B80-845A-B1A493F61C6C}" type="parTrans" cxnId="{3B3EEA38-DB6A-466B-B573-8E4B0ADF395A}">
      <dgm:prSet/>
      <dgm:spPr/>
      <dgm:t>
        <a:bodyPr/>
        <a:lstStyle/>
        <a:p>
          <a:endParaRPr lang="en-US">
            <a:latin typeface="Constantia" pitchFamily="18" charset="0"/>
          </a:endParaRPr>
        </a:p>
      </dgm:t>
    </dgm:pt>
    <dgm:pt modelId="{BEB174F2-FD89-4977-A209-E8B27B829BE3}" type="sibTrans" cxnId="{3B3EEA38-DB6A-466B-B573-8E4B0ADF395A}">
      <dgm:prSet/>
      <dgm:spPr/>
      <dgm:t>
        <a:bodyPr/>
        <a:lstStyle/>
        <a:p>
          <a:endParaRPr lang="en-US">
            <a:latin typeface="Constantia" pitchFamily="18" charset="0"/>
          </a:endParaRPr>
        </a:p>
      </dgm:t>
    </dgm:pt>
    <dgm:pt modelId="{0DD7125E-51ED-4883-BDA4-18278DA63C0A}">
      <dgm:prSet/>
      <dgm:spPr/>
      <dgm:t>
        <a:bodyPr/>
        <a:lstStyle/>
        <a:p>
          <a:pPr rtl="0"/>
          <a:r>
            <a:rPr lang="en-US" smtClean="0">
              <a:latin typeface="Constantia" pitchFamily="18" charset="0"/>
            </a:rPr>
            <a:t>FTA Procurement Self Assessment Guide  </a:t>
          </a:r>
        </a:p>
        <a:p>
          <a:pPr rtl="0"/>
          <a:r>
            <a:rPr lang="en-US" smtClean="0">
              <a:latin typeface="Constantia" pitchFamily="18" charset="0"/>
            </a:rPr>
            <a:t>https://www.fta.dot.gov/funding/procurement-system-self-assessment-guide</a:t>
          </a:r>
          <a:endParaRPr lang="en-US" dirty="0">
            <a:latin typeface="Constantia" pitchFamily="18" charset="0"/>
          </a:endParaRPr>
        </a:p>
      </dgm:t>
    </dgm:pt>
    <dgm:pt modelId="{1B787D50-D92F-4447-B097-AFE0C17EFC52}" type="parTrans" cxnId="{C7CE3E88-AB16-46E6-8803-F45561F52AFA}">
      <dgm:prSet/>
      <dgm:spPr/>
      <dgm:t>
        <a:bodyPr/>
        <a:lstStyle/>
        <a:p>
          <a:endParaRPr lang="en-US">
            <a:latin typeface="Constantia" pitchFamily="18" charset="0"/>
          </a:endParaRPr>
        </a:p>
      </dgm:t>
    </dgm:pt>
    <dgm:pt modelId="{BC6D7CF9-C857-40AB-9854-4A180653F076}" type="sibTrans" cxnId="{C7CE3E88-AB16-46E6-8803-F45561F52AFA}">
      <dgm:prSet/>
      <dgm:spPr/>
      <dgm:t>
        <a:bodyPr/>
        <a:lstStyle/>
        <a:p>
          <a:endParaRPr lang="en-US">
            <a:latin typeface="Constantia" pitchFamily="18" charset="0"/>
          </a:endParaRPr>
        </a:p>
      </dgm:t>
    </dgm:pt>
    <dgm:pt modelId="{1DFE8005-564C-4936-87EB-B437D8CBD4DA}" type="pres">
      <dgm:prSet presAssocID="{AE643471-4A52-4E94-93D7-C604F28F6FB5}" presName="Name0" presStyleCnt="0">
        <dgm:presLayoutVars>
          <dgm:chMax val="7"/>
          <dgm:dir/>
          <dgm:animLvl val="lvl"/>
          <dgm:resizeHandles val="exact"/>
        </dgm:presLayoutVars>
      </dgm:prSet>
      <dgm:spPr/>
      <dgm:t>
        <a:bodyPr/>
        <a:lstStyle/>
        <a:p>
          <a:endParaRPr lang="en-US"/>
        </a:p>
      </dgm:t>
    </dgm:pt>
    <dgm:pt modelId="{0DF58BA3-76F7-4149-8F52-856DC06B1940}" type="pres">
      <dgm:prSet presAssocID="{665AFB44-2557-4414-B52D-8DFCD0CF2669}" presName="circle1" presStyleLbl="node1" presStyleIdx="0" presStyleCnt="3"/>
      <dgm:spPr/>
      <dgm:t>
        <a:bodyPr/>
        <a:lstStyle/>
        <a:p>
          <a:endParaRPr lang="en-US"/>
        </a:p>
      </dgm:t>
    </dgm:pt>
    <dgm:pt modelId="{95F23895-08C0-4F4C-B070-07172DF26C61}" type="pres">
      <dgm:prSet presAssocID="{665AFB44-2557-4414-B52D-8DFCD0CF2669}" presName="space" presStyleCnt="0"/>
      <dgm:spPr/>
      <dgm:t>
        <a:bodyPr/>
        <a:lstStyle/>
        <a:p>
          <a:endParaRPr lang="en-US"/>
        </a:p>
      </dgm:t>
    </dgm:pt>
    <dgm:pt modelId="{37251B36-45B7-409A-AC63-42003EB511C9}" type="pres">
      <dgm:prSet presAssocID="{665AFB44-2557-4414-B52D-8DFCD0CF2669}" presName="rect1" presStyleLbl="alignAcc1" presStyleIdx="0" presStyleCnt="3" custLinFactNeighborX="386"/>
      <dgm:spPr/>
      <dgm:t>
        <a:bodyPr/>
        <a:lstStyle/>
        <a:p>
          <a:endParaRPr lang="en-US"/>
        </a:p>
      </dgm:t>
    </dgm:pt>
    <dgm:pt modelId="{1C76EEDB-F2F1-4792-A796-201CE5FD6843}" type="pres">
      <dgm:prSet presAssocID="{9E3645CE-873B-4A3D-95FC-E44ABA270D91}" presName="vertSpace2" presStyleLbl="node1" presStyleIdx="0" presStyleCnt="3"/>
      <dgm:spPr/>
      <dgm:t>
        <a:bodyPr/>
        <a:lstStyle/>
        <a:p>
          <a:endParaRPr lang="en-US"/>
        </a:p>
      </dgm:t>
    </dgm:pt>
    <dgm:pt modelId="{48356AB1-C26F-4C6B-8B0D-397D7EE9A081}" type="pres">
      <dgm:prSet presAssocID="{9E3645CE-873B-4A3D-95FC-E44ABA270D91}" presName="circle2" presStyleLbl="node1" presStyleIdx="1" presStyleCnt="3"/>
      <dgm:spPr/>
      <dgm:t>
        <a:bodyPr/>
        <a:lstStyle/>
        <a:p>
          <a:endParaRPr lang="en-US"/>
        </a:p>
      </dgm:t>
    </dgm:pt>
    <dgm:pt modelId="{A205C0C6-FB15-44F2-A2BB-8C3DB96DB957}" type="pres">
      <dgm:prSet presAssocID="{9E3645CE-873B-4A3D-95FC-E44ABA270D91}" presName="rect2" presStyleLbl="alignAcc1" presStyleIdx="1" presStyleCnt="3"/>
      <dgm:spPr/>
      <dgm:t>
        <a:bodyPr/>
        <a:lstStyle/>
        <a:p>
          <a:endParaRPr lang="en-US"/>
        </a:p>
      </dgm:t>
    </dgm:pt>
    <dgm:pt modelId="{6D8D3CC3-3F34-42E0-97F2-52A8B0857DA5}" type="pres">
      <dgm:prSet presAssocID="{0DD7125E-51ED-4883-BDA4-18278DA63C0A}" presName="vertSpace3" presStyleLbl="node1" presStyleIdx="1" presStyleCnt="3"/>
      <dgm:spPr/>
      <dgm:t>
        <a:bodyPr/>
        <a:lstStyle/>
        <a:p>
          <a:endParaRPr lang="en-US"/>
        </a:p>
      </dgm:t>
    </dgm:pt>
    <dgm:pt modelId="{A9B01EC4-43FE-41B9-BA26-DC55EEAA0996}" type="pres">
      <dgm:prSet presAssocID="{0DD7125E-51ED-4883-BDA4-18278DA63C0A}" presName="circle3" presStyleLbl="node1" presStyleIdx="2" presStyleCnt="3"/>
      <dgm:spPr/>
      <dgm:t>
        <a:bodyPr/>
        <a:lstStyle/>
        <a:p>
          <a:endParaRPr lang="en-US"/>
        </a:p>
      </dgm:t>
    </dgm:pt>
    <dgm:pt modelId="{5D82D597-3F1C-4D77-8B84-041F046784E9}" type="pres">
      <dgm:prSet presAssocID="{0DD7125E-51ED-4883-BDA4-18278DA63C0A}" presName="rect3" presStyleLbl="alignAcc1" presStyleIdx="2" presStyleCnt="3"/>
      <dgm:spPr/>
      <dgm:t>
        <a:bodyPr/>
        <a:lstStyle/>
        <a:p>
          <a:endParaRPr lang="en-US"/>
        </a:p>
      </dgm:t>
    </dgm:pt>
    <dgm:pt modelId="{ACFDE08C-EF9C-4577-A935-9D1E46452A99}" type="pres">
      <dgm:prSet presAssocID="{665AFB44-2557-4414-B52D-8DFCD0CF2669}" presName="rect1ParTxNoCh" presStyleLbl="alignAcc1" presStyleIdx="2" presStyleCnt="3">
        <dgm:presLayoutVars>
          <dgm:chMax val="1"/>
          <dgm:bulletEnabled val="1"/>
        </dgm:presLayoutVars>
      </dgm:prSet>
      <dgm:spPr/>
      <dgm:t>
        <a:bodyPr/>
        <a:lstStyle/>
        <a:p>
          <a:endParaRPr lang="en-US"/>
        </a:p>
      </dgm:t>
    </dgm:pt>
    <dgm:pt modelId="{F65A9ADB-8999-441C-A04B-072EDBA9E9CE}" type="pres">
      <dgm:prSet presAssocID="{9E3645CE-873B-4A3D-95FC-E44ABA270D91}" presName="rect2ParTxNoCh" presStyleLbl="alignAcc1" presStyleIdx="2" presStyleCnt="3">
        <dgm:presLayoutVars>
          <dgm:chMax val="1"/>
          <dgm:bulletEnabled val="1"/>
        </dgm:presLayoutVars>
      </dgm:prSet>
      <dgm:spPr/>
      <dgm:t>
        <a:bodyPr/>
        <a:lstStyle/>
        <a:p>
          <a:endParaRPr lang="en-US"/>
        </a:p>
      </dgm:t>
    </dgm:pt>
    <dgm:pt modelId="{F93CF48F-0725-4B26-886F-023DD4A12BB4}" type="pres">
      <dgm:prSet presAssocID="{0DD7125E-51ED-4883-BDA4-18278DA63C0A}" presName="rect3ParTxNoCh" presStyleLbl="alignAcc1" presStyleIdx="2" presStyleCnt="3">
        <dgm:presLayoutVars>
          <dgm:chMax val="1"/>
          <dgm:bulletEnabled val="1"/>
        </dgm:presLayoutVars>
      </dgm:prSet>
      <dgm:spPr/>
      <dgm:t>
        <a:bodyPr/>
        <a:lstStyle/>
        <a:p>
          <a:endParaRPr lang="en-US"/>
        </a:p>
      </dgm:t>
    </dgm:pt>
  </dgm:ptLst>
  <dgm:cxnLst>
    <dgm:cxn modelId="{C267CCAF-F208-449B-ACCE-00D75EFEFE8C}" type="presOf" srcId="{0DD7125E-51ED-4883-BDA4-18278DA63C0A}" destId="{5D82D597-3F1C-4D77-8B84-041F046784E9}" srcOrd="0" destOrd="0" presId="urn:microsoft.com/office/officeart/2005/8/layout/target3"/>
    <dgm:cxn modelId="{7E344F95-8C01-4EE5-BAE3-45EE1AD610CA}" type="presOf" srcId="{0DD7125E-51ED-4883-BDA4-18278DA63C0A}" destId="{F93CF48F-0725-4B26-886F-023DD4A12BB4}" srcOrd="1" destOrd="0" presId="urn:microsoft.com/office/officeart/2005/8/layout/target3"/>
    <dgm:cxn modelId="{3B3EEA38-DB6A-466B-B573-8E4B0ADF395A}" srcId="{AE643471-4A52-4E94-93D7-C604F28F6FB5}" destId="{9E3645CE-873B-4A3D-95FC-E44ABA270D91}" srcOrd="1" destOrd="0" parTransId="{EE303ED0-BE60-4B80-845A-B1A493F61C6C}" sibTransId="{BEB174F2-FD89-4977-A209-E8B27B829BE3}"/>
    <dgm:cxn modelId="{6EB979DE-121B-4403-8B80-8BDA975F4D91}" type="presOf" srcId="{9E3645CE-873B-4A3D-95FC-E44ABA270D91}" destId="{A205C0C6-FB15-44F2-A2BB-8C3DB96DB957}" srcOrd="0" destOrd="0" presId="urn:microsoft.com/office/officeart/2005/8/layout/target3"/>
    <dgm:cxn modelId="{B84116C4-1AFF-4C6F-BA3B-21665A2DD6F9}" type="presOf" srcId="{665AFB44-2557-4414-B52D-8DFCD0CF2669}" destId="{37251B36-45B7-409A-AC63-42003EB511C9}" srcOrd="0" destOrd="0" presId="urn:microsoft.com/office/officeart/2005/8/layout/target3"/>
    <dgm:cxn modelId="{C7CE3E88-AB16-46E6-8803-F45561F52AFA}" srcId="{AE643471-4A52-4E94-93D7-C604F28F6FB5}" destId="{0DD7125E-51ED-4883-BDA4-18278DA63C0A}" srcOrd="2" destOrd="0" parTransId="{1B787D50-D92F-4447-B097-AFE0C17EFC52}" sibTransId="{BC6D7CF9-C857-40AB-9854-4A180653F076}"/>
    <dgm:cxn modelId="{A832B66C-793F-4533-B002-84281C10E53C}" type="presOf" srcId="{AE643471-4A52-4E94-93D7-C604F28F6FB5}" destId="{1DFE8005-564C-4936-87EB-B437D8CBD4DA}" srcOrd="0" destOrd="0" presId="urn:microsoft.com/office/officeart/2005/8/layout/target3"/>
    <dgm:cxn modelId="{ACDC2E87-A2C2-4B83-9702-58D2D9B8231E}" srcId="{AE643471-4A52-4E94-93D7-C604F28F6FB5}" destId="{665AFB44-2557-4414-B52D-8DFCD0CF2669}" srcOrd="0" destOrd="0" parTransId="{7871189E-F044-4ACE-81B4-CE82844D972D}" sibTransId="{2CE5CACB-5CA9-4206-B6C9-763D140658F0}"/>
    <dgm:cxn modelId="{7A4F8CCB-647C-45E2-AA03-CA8D9036E69C}" type="presOf" srcId="{9E3645CE-873B-4A3D-95FC-E44ABA270D91}" destId="{F65A9ADB-8999-441C-A04B-072EDBA9E9CE}" srcOrd="1" destOrd="0" presId="urn:microsoft.com/office/officeart/2005/8/layout/target3"/>
    <dgm:cxn modelId="{7FC6C73E-1F6C-4D1A-8802-135074497A6C}" type="presOf" srcId="{665AFB44-2557-4414-B52D-8DFCD0CF2669}" destId="{ACFDE08C-EF9C-4577-A935-9D1E46452A99}" srcOrd="1" destOrd="0" presId="urn:microsoft.com/office/officeart/2005/8/layout/target3"/>
    <dgm:cxn modelId="{728E5DB2-11A9-4ADC-AD8C-1730A8EAF71E}" type="presParOf" srcId="{1DFE8005-564C-4936-87EB-B437D8CBD4DA}" destId="{0DF58BA3-76F7-4149-8F52-856DC06B1940}" srcOrd="0" destOrd="0" presId="urn:microsoft.com/office/officeart/2005/8/layout/target3"/>
    <dgm:cxn modelId="{CEB50362-E60B-4AFA-9866-4E6C334344D2}" type="presParOf" srcId="{1DFE8005-564C-4936-87EB-B437D8CBD4DA}" destId="{95F23895-08C0-4F4C-B070-07172DF26C61}" srcOrd="1" destOrd="0" presId="urn:microsoft.com/office/officeart/2005/8/layout/target3"/>
    <dgm:cxn modelId="{ED4DE3BD-1D5A-4117-9725-768F905ADD0D}" type="presParOf" srcId="{1DFE8005-564C-4936-87EB-B437D8CBD4DA}" destId="{37251B36-45B7-409A-AC63-42003EB511C9}" srcOrd="2" destOrd="0" presId="urn:microsoft.com/office/officeart/2005/8/layout/target3"/>
    <dgm:cxn modelId="{4857CAF4-DA1A-4807-AD7D-12068D06989B}" type="presParOf" srcId="{1DFE8005-564C-4936-87EB-B437D8CBD4DA}" destId="{1C76EEDB-F2F1-4792-A796-201CE5FD6843}" srcOrd="3" destOrd="0" presId="urn:microsoft.com/office/officeart/2005/8/layout/target3"/>
    <dgm:cxn modelId="{3531AAAF-A6E2-4614-B541-E0FEB33682AF}" type="presParOf" srcId="{1DFE8005-564C-4936-87EB-B437D8CBD4DA}" destId="{48356AB1-C26F-4C6B-8B0D-397D7EE9A081}" srcOrd="4" destOrd="0" presId="urn:microsoft.com/office/officeart/2005/8/layout/target3"/>
    <dgm:cxn modelId="{8BB3E6F6-28D9-489B-93A1-9B086E40F98F}" type="presParOf" srcId="{1DFE8005-564C-4936-87EB-B437D8CBD4DA}" destId="{A205C0C6-FB15-44F2-A2BB-8C3DB96DB957}" srcOrd="5" destOrd="0" presId="urn:microsoft.com/office/officeart/2005/8/layout/target3"/>
    <dgm:cxn modelId="{437FE899-533C-4912-8B6C-5844F40F6623}" type="presParOf" srcId="{1DFE8005-564C-4936-87EB-B437D8CBD4DA}" destId="{6D8D3CC3-3F34-42E0-97F2-52A8B0857DA5}" srcOrd="6" destOrd="0" presId="urn:microsoft.com/office/officeart/2005/8/layout/target3"/>
    <dgm:cxn modelId="{715F3AD0-E2CC-4A20-9FD2-A1CCECD5D0D5}" type="presParOf" srcId="{1DFE8005-564C-4936-87EB-B437D8CBD4DA}" destId="{A9B01EC4-43FE-41B9-BA26-DC55EEAA0996}" srcOrd="7" destOrd="0" presId="urn:microsoft.com/office/officeart/2005/8/layout/target3"/>
    <dgm:cxn modelId="{7174EB36-6A7F-4E51-8404-B5E8061D1F11}" type="presParOf" srcId="{1DFE8005-564C-4936-87EB-B437D8CBD4DA}" destId="{5D82D597-3F1C-4D77-8B84-041F046784E9}" srcOrd="8" destOrd="0" presId="urn:microsoft.com/office/officeart/2005/8/layout/target3"/>
    <dgm:cxn modelId="{50164F71-E8CC-4654-A6D8-D81089CFF93F}" type="presParOf" srcId="{1DFE8005-564C-4936-87EB-B437D8CBD4DA}" destId="{ACFDE08C-EF9C-4577-A935-9D1E46452A99}" srcOrd="9" destOrd="0" presId="urn:microsoft.com/office/officeart/2005/8/layout/target3"/>
    <dgm:cxn modelId="{C90363DE-5115-41C3-8EC7-79FC1FE8EF91}" type="presParOf" srcId="{1DFE8005-564C-4936-87EB-B437D8CBD4DA}" destId="{F65A9ADB-8999-441C-A04B-072EDBA9E9CE}" srcOrd="10" destOrd="0" presId="urn:microsoft.com/office/officeart/2005/8/layout/target3"/>
    <dgm:cxn modelId="{A93A3210-B1FE-4F3D-B149-0A8BAFFDDB3B}" type="presParOf" srcId="{1DFE8005-564C-4936-87EB-B437D8CBD4DA}" destId="{F93CF48F-0725-4B26-886F-023DD4A12BB4}"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2840DF-8D5B-484D-896D-B93D29C06196}"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en-US"/>
        </a:p>
      </dgm:t>
    </dgm:pt>
    <dgm:pt modelId="{E5F014E3-1210-480A-83E5-B29A67FA9C19}">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pt>
    <dgm:pt modelId="{E3840DCB-1B21-47A4-ABEA-46F935D3366E}" type="parTrans" cxnId="{B01C63A0-6D58-4802-8BA1-F4DB3D70B17C}">
      <dgm:prSet/>
      <dgm:spPr/>
      <dgm:t>
        <a:bodyPr/>
        <a:lstStyle/>
        <a:p>
          <a:endParaRPr lang="en-US"/>
        </a:p>
      </dgm:t>
    </dgm:pt>
    <dgm:pt modelId="{D7881529-E7ED-4826-8FE5-A00FC4714129}" type="sibTrans" cxnId="{B01C63A0-6D58-4802-8BA1-F4DB3D70B17C}">
      <dgm:prSet/>
      <dgm:spPr/>
      <dgm:t>
        <a:bodyPr/>
        <a:lstStyle/>
        <a:p>
          <a:endParaRPr lang="en-US"/>
        </a:p>
      </dgm:t>
    </dgm:pt>
    <dgm:pt modelId="{72DD7C74-4197-4F19-891E-14A58CDB7373}">
      <dgm:prSet phldrT="[Text]"/>
      <dgm:spPr>
        <a:blipFill rotWithShape="0">
          <a:blip xmlns:r="http://schemas.openxmlformats.org/officeDocument/2006/relationships" r:embed="rId2"/>
          <a:stretch>
            <a:fillRect/>
          </a:stretch>
        </a:blipFill>
      </dgm:spPr>
      <dgm:t>
        <a:bodyPr/>
        <a:lstStyle/>
        <a:p>
          <a:r>
            <a:rPr lang="en-US" dirty="0" smtClean="0"/>
            <a:t> </a:t>
          </a:r>
          <a:endParaRPr lang="en-US" dirty="0"/>
        </a:p>
      </dgm:t>
    </dgm:pt>
    <dgm:pt modelId="{0939D0F4-8B2F-4185-96CA-B7F219CA6193}" type="parTrans" cxnId="{3AB20DC2-A43B-4AE5-819B-5733F5208014}">
      <dgm:prSet/>
      <dgm:spPr/>
      <dgm:t>
        <a:bodyPr/>
        <a:lstStyle/>
        <a:p>
          <a:endParaRPr lang="en-US"/>
        </a:p>
      </dgm:t>
    </dgm:pt>
    <dgm:pt modelId="{A4351582-F698-453A-AB27-AAB2521D322C}" type="sibTrans" cxnId="{3AB20DC2-A43B-4AE5-819B-5733F5208014}">
      <dgm:prSet/>
      <dgm:spPr/>
      <dgm:t>
        <a:bodyPr/>
        <a:lstStyle/>
        <a:p>
          <a:endParaRPr lang="en-US"/>
        </a:p>
      </dgm:t>
    </dgm:pt>
    <dgm:pt modelId="{3E9217CB-9EB1-4AD5-BD05-547475D113B7}">
      <dgm:prSet phldrT="[Text]"/>
      <dgm:spPr>
        <a:blipFill rotWithShape="0">
          <a:blip xmlns:r="http://schemas.openxmlformats.org/officeDocument/2006/relationships" r:embed="rId3"/>
          <a:stretch>
            <a:fillRect/>
          </a:stretch>
        </a:blipFill>
      </dgm:spPr>
      <dgm:t>
        <a:bodyPr/>
        <a:lstStyle/>
        <a:p>
          <a:r>
            <a:rPr lang="en-US" dirty="0" smtClean="0"/>
            <a:t> </a:t>
          </a:r>
          <a:endParaRPr lang="en-US" dirty="0"/>
        </a:p>
      </dgm:t>
    </dgm:pt>
    <dgm:pt modelId="{6BBE1B8F-388C-4870-B24A-820ADE916CDE}" type="sibTrans" cxnId="{90C12562-26D4-4E41-AD24-7D73232C41EE}">
      <dgm:prSet/>
      <dgm:spPr/>
      <dgm:t>
        <a:bodyPr/>
        <a:lstStyle/>
        <a:p>
          <a:endParaRPr lang="en-US"/>
        </a:p>
      </dgm:t>
    </dgm:pt>
    <dgm:pt modelId="{0CD48B97-400D-4D2D-9491-E81492B82A9E}" type="parTrans" cxnId="{90C12562-26D4-4E41-AD24-7D73232C41EE}">
      <dgm:prSet/>
      <dgm:spPr/>
      <dgm:t>
        <a:bodyPr/>
        <a:lstStyle/>
        <a:p>
          <a:endParaRPr lang="en-US"/>
        </a:p>
      </dgm:t>
    </dgm:pt>
    <dgm:pt modelId="{F40673E5-67FA-4A6C-92D6-BC10F59ADBC7}">
      <dgm:prSet phldrT="[Text]"/>
      <dgm:spPr>
        <a:blipFill rotWithShape="0">
          <a:blip xmlns:r="http://schemas.openxmlformats.org/officeDocument/2006/relationships" r:embed="rId4"/>
          <a:stretch>
            <a:fillRect/>
          </a:stretch>
        </a:blipFill>
      </dgm:spPr>
      <dgm:t>
        <a:bodyPr/>
        <a:lstStyle/>
        <a:p>
          <a:r>
            <a:rPr lang="en-US" dirty="0" smtClean="0"/>
            <a:t> </a:t>
          </a:r>
          <a:endParaRPr lang="en-US" dirty="0"/>
        </a:p>
      </dgm:t>
    </dgm:pt>
    <dgm:pt modelId="{8CDCE6B8-6F1E-4FF4-A449-5F25359941B9}" type="sibTrans" cxnId="{39C60404-DAF8-4A96-B8E9-64ED45889ED9}">
      <dgm:prSet/>
      <dgm:spPr/>
      <dgm:t>
        <a:bodyPr/>
        <a:lstStyle/>
        <a:p>
          <a:endParaRPr lang="en-US"/>
        </a:p>
      </dgm:t>
    </dgm:pt>
    <dgm:pt modelId="{ACC7DB61-3037-40E9-A547-4184C5344040}" type="parTrans" cxnId="{39C60404-DAF8-4A96-B8E9-64ED45889ED9}">
      <dgm:prSet/>
      <dgm:spPr/>
      <dgm:t>
        <a:bodyPr/>
        <a:lstStyle/>
        <a:p>
          <a:endParaRPr lang="en-US"/>
        </a:p>
      </dgm:t>
    </dgm:pt>
    <dgm:pt modelId="{9126C300-2B5A-407A-B099-D883DF548D1F}">
      <dgm:prSet phldrT="[Text]" custT="1"/>
      <dgm:spPr>
        <a:gradFill flip="none" rotWithShape="1">
          <a:gsLst>
            <a:gs pos="0">
              <a:schemeClr val="bg2">
                <a:lumMod val="50000"/>
              </a:schemeClr>
            </a:gs>
            <a:gs pos="80000">
              <a:schemeClr val="bg1">
                <a:lumMod val="65000"/>
              </a:schemeClr>
            </a:gs>
            <a:gs pos="100000">
              <a:schemeClr val="bg1">
                <a:lumMod val="85000"/>
              </a:schemeClr>
            </a:gs>
          </a:gsLst>
          <a:lin ang="13800000" scaled="0"/>
          <a:tileRect/>
        </a:gradFill>
      </dgm:spPr>
      <dgm:t>
        <a:bodyPr/>
        <a:lstStyle/>
        <a:p>
          <a:r>
            <a:rPr lang="en-US" sz="2800" dirty="0" smtClean="0">
              <a:solidFill>
                <a:schemeClr val="bg1"/>
              </a:solidFill>
            </a:rPr>
            <a:t>Federal Transit Administration</a:t>
          </a:r>
        </a:p>
        <a:p>
          <a:r>
            <a:rPr lang="en-US" sz="2800" dirty="0" smtClean="0">
              <a:solidFill>
                <a:schemeClr val="bg1"/>
              </a:solidFill>
            </a:rPr>
            <a:t>www.fta.dot.gov</a:t>
          </a:r>
          <a:endParaRPr lang="en-US" sz="2800" dirty="0">
            <a:solidFill>
              <a:schemeClr val="bg1"/>
            </a:solidFill>
          </a:endParaRPr>
        </a:p>
      </dgm:t>
    </dgm:pt>
    <dgm:pt modelId="{8A61AD11-2142-4BF7-9215-DBF7E1ED59D1}" type="sibTrans" cxnId="{205339F3-2144-4086-9C7C-9027AFF0017D}">
      <dgm:prSet/>
      <dgm:spPr/>
      <dgm:t>
        <a:bodyPr/>
        <a:lstStyle/>
        <a:p>
          <a:endParaRPr lang="en-US"/>
        </a:p>
      </dgm:t>
    </dgm:pt>
    <dgm:pt modelId="{68C5C721-6E00-405F-83E5-B29DF76F19F9}" type="parTrans" cxnId="{205339F3-2144-4086-9C7C-9027AFF0017D}">
      <dgm:prSet/>
      <dgm:spPr/>
      <dgm:t>
        <a:bodyPr/>
        <a:lstStyle/>
        <a:p>
          <a:endParaRPr lang="en-US"/>
        </a:p>
      </dgm:t>
    </dgm:pt>
    <dgm:pt modelId="{6FB2D1F5-71BE-46C2-9752-FC4362EB43A7}" type="pres">
      <dgm:prSet presAssocID="{C52840DF-8D5B-484D-896D-B93D29C06196}" presName="diagram" presStyleCnt="0">
        <dgm:presLayoutVars>
          <dgm:chMax val="1"/>
          <dgm:dir/>
          <dgm:animLvl val="ctr"/>
          <dgm:resizeHandles val="exact"/>
        </dgm:presLayoutVars>
      </dgm:prSet>
      <dgm:spPr/>
      <dgm:t>
        <a:bodyPr/>
        <a:lstStyle/>
        <a:p>
          <a:endParaRPr lang="en-US"/>
        </a:p>
      </dgm:t>
    </dgm:pt>
    <dgm:pt modelId="{F81EAEEC-E405-46FA-81D1-576EE0EA1C35}" type="pres">
      <dgm:prSet presAssocID="{C52840DF-8D5B-484D-896D-B93D29C06196}" presName="matrix" presStyleCnt="0"/>
      <dgm:spPr/>
    </dgm:pt>
    <dgm:pt modelId="{35894D2A-7448-4EEF-BE7A-AFECDF46E879}" type="pres">
      <dgm:prSet presAssocID="{C52840DF-8D5B-484D-896D-B93D29C06196}" presName="tile1" presStyleLbl="node1" presStyleIdx="0" presStyleCnt="4"/>
      <dgm:spPr/>
      <dgm:t>
        <a:bodyPr/>
        <a:lstStyle/>
        <a:p>
          <a:endParaRPr lang="en-US"/>
        </a:p>
      </dgm:t>
    </dgm:pt>
    <dgm:pt modelId="{7D6BE7A4-F4F8-41A6-B378-82CB3DEF028B}" type="pres">
      <dgm:prSet presAssocID="{C52840DF-8D5B-484D-896D-B93D29C06196}" presName="tile1text" presStyleLbl="node1" presStyleIdx="0" presStyleCnt="4">
        <dgm:presLayoutVars>
          <dgm:chMax val="0"/>
          <dgm:chPref val="0"/>
          <dgm:bulletEnabled val="1"/>
        </dgm:presLayoutVars>
      </dgm:prSet>
      <dgm:spPr/>
      <dgm:t>
        <a:bodyPr/>
        <a:lstStyle/>
        <a:p>
          <a:endParaRPr lang="en-US"/>
        </a:p>
      </dgm:t>
    </dgm:pt>
    <dgm:pt modelId="{261419D1-020B-4657-BF78-9F0E18F7ED53}" type="pres">
      <dgm:prSet presAssocID="{C52840DF-8D5B-484D-896D-B93D29C06196}" presName="tile2" presStyleLbl="node1" presStyleIdx="1" presStyleCnt="4"/>
      <dgm:spPr/>
      <dgm:t>
        <a:bodyPr/>
        <a:lstStyle/>
        <a:p>
          <a:endParaRPr lang="en-US"/>
        </a:p>
      </dgm:t>
    </dgm:pt>
    <dgm:pt modelId="{6AE1032C-5A52-45A7-B42C-E3AD4E29B0D4}" type="pres">
      <dgm:prSet presAssocID="{C52840DF-8D5B-484D-896D-B93D29C06196}" presName="tile2text" presStyleLbl="node1" presStyleIdx="1" presStyleCnt="4">
        <dgm:presLayoutVars>
          <dgm:chMax val="0"/>
          <dgm:chPref val="0"/>
          <dgm:bulletEnabled val="1"/>
        </dgm:presLayoutVars>
      </dgm:prSet>
      <dgm:spPr/>
      <dgm:t>
        <a:bodyPr/>
        <a:lstStyle/>
        <a:p>
          <a:endParaRPr lang="en-US"/>
        </a:p>
      </dgm:t>
    </dgm:pt>
    <dgm:pt modelId="{94D001CF-E85D-43CF-A52B-834DD35C680F}" type="pres">
      <dgm:prSet presAssocID="{C52840DF-8D5B-484D-896D-B93D29C06196}" presName="tile3" presStyleLbl="node1" presStyleIdx="2" presStyleCnt="4"/>
      <dgm:spPr/>
      <dgm:t>
        <a:bodyPr/>
        <a:lstStyle/>
        <a:p>
          <a:endParaRPr lang="en-US"/>
        </a:p>
      </dgm:t>
    </dgm:pt>
    <dgm:pt modelId="{7BA5ED7B-4C9D-4749-976E-6907BA0B55EF}" type="pres">
      <dgm:prSet presAssocID="{C52840DF-8D5B-484D-896D-B93D29C06196}" presName="tile3text" presStyleLbl="node1" presStyleIdx="2" presStyleCnt="4">
        <dgm:presLayoutVars>
          <dgm:chMax val="0"/>
          <dgm:chPref val="0"/>
          <dgm:bulletEnabled val="1"/>
        </dgm:presLayoutVars>
      </dgm:prSet>
      <dgm:spPr/>
      <dgm:t>
        <a:bodyPr/>
        <a:lstStyle/>
        <a:p>
          <a:endParaRPr lang="en-US"/>
        </a:p>
      </dgm:t>
    </dgm:pt>
    <dgm:pt modelId="{0CD42C0B-1FA3-425E-90C8-A1C3A2B21B06}" type="pres">
      <dgm:prSet presAssocID="{C52840DF-8D5B-484D-896D-B93D29C06196}" presName="tile4" presStyleLbl="node1" presStyleIdx="3" presStyleCnt="4"/>
      <dgm:spPr/>
      <dgm:t>
        <a:bodyPr/>
        <a:lstStyle/>
        <a:p>
          <a:endParaRPr lang="en-US"/>
        </a:p>
      </dgm:t>
    </dgm:pt>
    <dgm:pt modelId="{5408CB34-D5AA-41FA-B3B2-04CFE8A47361}" type="pres">
      <dgm:prSet presAssocID="{C52840DF-8D5B-484D-896D-B93D29C06196}" presName="tile4text" presStyleLbl="node1" presStyleIdx="3" presStyleCnt="4">
        <dgm:presLayoutVars>
          <dgm:chMax val="0"/>
          <dgm:chPref val="0"/>
          <dgm:bulletEnabled val="1"/>
        </dgm:presLayoutVars>
      </dgm:prSet>
      <dgm:spPr/>
      <dgm:t>
        <a:bodyPr/>
        <a:lstStyle/>
        <a:p>
          <a:endParaRPr lang="en-US"/>
        </a:p>
      </dgm:t>
    </dgm:pt>
    <dgm:pt modelId="{A4D9E059-1CF5-46B4-9BDC-6A89B9F2C818}" type="pres">
      <dgm:prSet presAssocID="{C52840DF-8D5B-484D-896D-B93D29C06196}" presName="centerTile" presStyleLbl="fgShp" presStyleIdx="0" presStyleCnt="1" custScaleX="141340" custScaleY="113169">
        <dgm:presLayoutVars>
          <dgm:chMax val="0"/>
          <dgm:chPref val="0"/>
        </dgm:presLayoutVars>
      </dgm:prSet>
      <dgm:spPr/>
      <dgm:t>
        <a:bodyPr/>
        <a:lstStyle/>
        <a:p>
          <a:endParaRPr lang="en-US"/>
        </a:p>
      </dgm:t>
    </dgm:pt>
  </dgm:ptLst>
  <dgm:cxnLst>
    <dgm:cxn modelId="{37943701-AB64-465D-A1E4-F8ADF310C86F}" type="presOf" srcId="{F40673E5-67FA-4A6C-92D6-BC10F59ADBC7}" destId="{35894D2A-7448-4EEF-BE7A-AFECDF46E879}" srcOrd="0" destOrd="0" presId="urn:microsoft.com/office/officeart/2005/8/layout/matrix1"/>
    <dgm:cxn modelId="{E0119E14-1482-47D4-AF61-5B4B9D1F8CEF}" type="presOf" srcId="{9126C300-2B5A-407A-B099-D883DF548D1F}" destId="{A4D9E059-1CF5-46B4-9BDC-6A89B9F2C818}" srcOrd="0" destOrd="0" presId="urn:microsoft.com/office/officeart/2005/8/layout/matrix1"/>
    <dgm:cxn modelId="{1777662C-FF2C-4194-91FB-8E4DF6F8F4F6}" type="presOf" srcId="{3E9217CB-9EB1-4AD5-BD05-547475D113B7}" destId="{6AE1032C-5A52-45A7-B42C-E3AD4E29B0D4}" srcOrd="1" destOrd="0" presId="urn:microsoft.com/office/officeart/2005/8/layout/matrix1"/>
    <dgm:cxn modelId="{09B484E3-D0C1-45FE-BF6C-3CAD10FCD13A}" type="presOf" srcId="{F40673E5-67FA-4A6C-92D6-BC10F59ADBC7}" destId="{7D6BE7A4-F4F8-41A6-B378-82CB3DEF028B}" srcOrd="1" destOrd="0" presId="urn:microsoft.com/office/officeart/2005/8/layout/matrix1"/>
    <dgm:cxn modelId="{7FEEB3B3-2D08-4C7E-BBB3-9BE28C50FA95}" type="presOf" srcId="{E5F014E3-1210-480A-83E5-B29A67FA9C19}" destId="{94D001CF-E85D-43CF-A52B-834DD35C680F}" srcOrd="0" destOrd="0" presId="urn:microsoft.com/office/officeart/2005/8/layout/matrix1"/>
    <dgm:cxn modelId="{8E10AB8E-AE1F-4DF3-B76E-6D57D76A4C44}" type="presOf" srcId="{3E9217CB-9EB1-4AD5-BD05-547475D113B7}" destId="{261419D1-020B-4657-BF78-9F0E18F7ED53}" srcOrd="0" destOrd="0" presId="urn:microsoft.com/office/officeart/2005/8/layout/matrix1"/>
    <dgm:cxn modelId="{C16903F7-96B5-4F6E-8E1C-23E9AE739B6C}" type="presOf" srcId="{E5F014E3-1210-480A-83E5-B29A67FA9C19}" destId="{7BA5ED7B-4C9D-4749-976E-6907BA0B55EF}" srcOrd="1" destOrd="0" presId="urn:microsoft.com/office/officeart/2005/8/layout/matrix1"/>
    <dgm:cxn modelId="{3AB20DC2-A43B-4AE5-819B-5733F5208014}" srcId="{9126C300-2B5A-407A-B099-D883DF548D1F}" destId="{72DD7C74-4197-4F19-891E-14A58CDB7373}" srcOrd="3" destOrd="0" parTransId="{0939D0F4-8B2F-4185-96CA-B7F219CA6193}" sibTransId="{A4351582-F698-453A-AB27-AAB2521D322C}"/>
    <dgm:cxn modelId="{05A8F05D-4DEF-4A41-9A52-23AA7135C2D8}" type="presOf" srcId="{72DD7C74-4197-4F19-891E-14A58CDB7373}" destId="{0CD42C0B-1FA3-425E-90C8-A1C3A2B21B06}" srcOrd="0" destOrd="0" presId="urn:microsoft.com/office/officeart/2005/8/layout/matrix1"/>
    <dgm:cxn modelId="{39C60404-DAF8-4A96-B8E9-64ED45889ED9}" srcId="{9126C300-2B5A-407A-B099-D883DF548D1F}" destId="{F40673E5-67FA-4A6C-92D6-BC10F59ADBC7}" srcOrd="0" destOrd="0" parTransId="{ACC7DB61-3037-40E9-A547-4184C5344040}" sibTransId="{8CDCE6B8-6F1E-4FF4-A449-5F25359941B9}"/>
    <dgm:cxn modelId="{90C12562-26D4-4E41-AD24-7D73232C41EE}" srcId="{9126C300-2B5A-407A-B099-D883DF548D1F}" destId="{3E9217CB-9EB1-4AD5-BD05-547475D113B7}" srcOrd="1" destOrd="0" parTransId="{0CD48B97-400D-4D2D-9491-E81492B82A9E}" sibTransId="{6BBE1B8F-388C-4870-B24A-820ADE916CDE}"/>
    <dgm:cxn modelId="{205339F3-2144-4086-9C7C-9027AFF0017D}" srcId="{C52840DF-8D5B-484D-896D-B93D29C06196}" destId="{9126C300-2B5A-407A-B099-D883DF548D1F}" srcOrd="0" destOrd="0" parTransId="{68C5C721-6E00-405F-83E5-B29DF76F19F9}" sibTransId="{8A61AD11-2142-4BF7-9215-DBF7E1ED59D1}"/>
    <dgm:cxn modelId="{38EE5EEA-DAA5-4C69-9796-9FDC9B205133}" type="presOf" srcId="{C52840DF-8D5B-484D-896D-B93D29C06196}" destId="{6FB2D1F5-71BE-46C2-9752-FC4362EB43A7}" srcOrd="0" destOrd="0" presId="urn:microsoft.com/office/officeart/2005/8/layout/matrix1"/>
    <dgm:cxn modelId="{699877A6-FD7D-4314-9748-679E0BFF2B11}" type="presOf" srcId="{72DD7C74-4197-4F19-891E-14A58CDB7373}" destId="{5408CB34-D5AA-41FA-B3B2-04CFE8A47361}" srcOrd="1" destOrd="0" presId="urn:microsoft.com/office/officeart/2005/8/layout/matrix1"/>
    <dgm:cxn modelId="{B01C63A0-6D58-4802-8BA1-F4DB3D70B17C}" srcId="{9126C300-2B5A-407A-B099-D883DF548D1F}" destId="{E5F014E3-1210-480A-83E5-B29A67FA9C19}" srcOrd="2" destOrd="0" parTransId="{E3840DCB-1B21-47A4-ABEA-46F935D3366E}" sibTransId="{D7881529-E7ED-4826-8FE5-A00FC4714129}"/>
    <dgm:cxn modelId="{77500B79-ED34-432B-B528-E72EF0D24129}" type="presParOf" srcId="{6FB2D1F5-71BE-46C2-9752-FC4362EB43A7}" destId="{F81EAEEC-E405-46FA-81D1-576EE0EA1C35}" srcOrd="0" destOrd="0" presId="urn:microsoft.com/office/officeart/2005/8/layout/matrix1"/>
    <dgm:cxn modelId="{409F112C-94F1-4BEF-8CDB-36C8ED8B2099}" type="presParOf" srcId="{F81EAEEC-E405-46FA-81D1-576EE0EA1C35}" destId="{35894D2A-7448-4EEF-BE7A-AFECDF46E879}" srcOrd="0" destOrd="0" presId="urn:microsoft.com/office/officeart/2005/8/layout/matrix1"/>
    <dgm:cxn modelId="{CC17F0B9-A22F-4DE5-9AAB-B7EF3B05306A}" type="presParOf" srcId="{F81EAEEC-E405-46FA-81D1-576EE0EA1C35}" destId="{7D6BE7A4-F4F8-41A6-B378-82CB3DEF028B}" srcOrd="1" destOrd="0" presId="urn:microsoft.com/office/officeart/2005/8/layout/matrix1"/>
    <dgm:cxn modelId="{B26407EF-D869-4AA7-827B-896ECC6E59CB}" type="presParOf" srcId="{F81EAEEC-E405-46FA-81D1-576EE0EA1C35}" destId="{261419D1-020B-4657-BF78-9F0E18F7ED53}" srcOrd="2" destOrd="0" presId="urn:microsoft.com/office/officeart/2005/8/layout/matrix1"/>
    <dgm:cxn modelId="{73F4BF30-2902-4F12-A09F-8C97C296813B}" type="presParOf" srcId="{F81EAEEC-E405-46FA-81D1-576EE0EA1C35}" destId="{6AE1032C-5A52-45A7-B42C-E3AD4E29B0D4}" srcOrd="3" destOrd="0" presId="urn:microsoft.com/office/officeart/2005/8/layout/matrix1"/>
    <dgm:cxn modelId="{2EB0D2D8-728B-440F-B3F8-34929C5B4E8F}" type="presParOf" srcId="{F81EAEEC-E405-46FA-81D1-576EE0EA1C35}" destId="{94D001CF-E85D-43CF-A52B-834DD35C680F}" srcOrd="4" destOrd="0" presId="urn:microsoft.com/office/officeart/2005/8/layout/matrix1"/>
    <dgm:cxn modelId="{6FA06FA3-E125-4A3A-ADF0-0D08B3E6C67F}" type="presParOf" srcId="{F81EAEEC-E405-46FA-81D1-576EE0EA1C35}" destId="{7BA5ED7B-4C9D-4749-976E-6907BA0B55EF}" srcOrd="5" destOrd="0" presId="urn:microsoft.com/office/officeart/2005/8/layout/matrix1"/>
    <dgm:cxn modelId="{992E1678-4D6D-42C7-9A77-B6AC18492040}" type="presParOf" srcId="{F81EAEEC-E405-46FA-81D1-576EE0EA1C35}" destId="{0CD42C0B-1FA3-425E-90C8-A1C3A2B21B06}" srcOrd="6" destOrd="0" presId="urn:microsoft.com/office/officeart/2005/8/layout/matrix1"/>
    <dgm:cxn modelId="{F97F0CC0-2E78-470B-AE07-DD5526FEFCB7}" type="presParOf" srcId="{F81EAEEC-E405-46FA-81D1-576EE0EA1C35}" destId="{5408CB34-D5AA-41FA-B3B2-04CFE8A47361}" srcOrd="7" destOrd="0" presId="urn:microsoft.com/office/officeart/2005/8/layout/matrix1"/>
    <dgm:cxn modelId="{2723881A-2684-4783-BDD0-2E9560C66D5A}" type="presParOf" srcId="{6FB2D1F5-71BE-46C2-9752-FC4362EB43A7}" destId="{A4D9E059-1CF5-46B4-9BDC-6A89B9F2C81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15C26-B4DC-4127-B444-6D3BB754D558}">
      <dsp:nvSpPr>
        <dsp:cNvPr id="0" name=""/>
        <dsp:cNvSpPr/>
      </dsp:nvSpPr>
      <dsp:spPr>
        <a:xfrm rot="5400000">
          <a:off x="4164585" y="-1832576"/>
          <a:ext cx="1687444" cy="6264661"/>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Gill Sans MT" panose="020B0502020104020203" pitchFamily="34" charset="0"/>
              <a:ea typeface="Arial Unicode MS" panose="020B0604020202020204" pitchFamily="34" charset="-128"/>
              <a:cs typeface="Arial Unicode MS" panose="020B0604020202020204" pitchFamily="34" charset="-128"/>
            </a:rPr>
            <a:t>Each “operator of a public transportation system” that receives Federal financial assistance under 49 U.S.C. Chapter 53, including recipients and sub-recipients</a:t>
          </a:r>
          <a:endParaRPr lang="en-US" sz="1800" kern="1200" dirty="0">
            <a:latin typeface="Gill Sans MT" panose="020B0502020104020203" pitchFamily="34" charset="0"/>
            <a:ea typeface="Arial Unicode MS" panose="020B0604020202020204" pitchFamily="34" charset="-128"/>
            <a:cs typeface="Arial Unicode MS" panose="020B0604020202020204" pitchFamily="34" charset="-128"/>
          </a:endParaRPr>
        </a:p>
      </dsp:txBody>
      <dsp:txXfrm rot="-5400000">
        <a:off x="1875977" y="538406"/>
        <a:ext cx="6182287" cy="1522696"/>
      </dsp:txXfrm>
    </dsp:sp>
    <dsp:sp modelId="{D34A793C-55AC-4B5B-84B1-41D766F18B08}">
      <dsp:nvSpPr>
        <dsp:cNvPr id="0" name=""/>
        <dsp:cNvSpPr/>
      </dsp:nvSpPr>
      <dsp:spPr>
        <a:xfrm>
          <a:off x="88961" y="416833"/>
          <a:ext cx="1787014" cy="176584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a:lnSpc>
              <a:spcPct val="90000"/>
            </a:lnSpc>
            <a:spcBef>
              <a:spcPct val="0"/>
            </a:spcBef>
            <a:spcAft>
              <a:spcPct val="35000"/>
            </a:spcAft>
          </a:pPr>
          <a:r>
            <a:rPr lang="en-US" sz="2400" kern="1200" dirty="0" smtClean="0">
              <a:latin typeface="Gill Sans MT" panose="020B0502020104020203" pitchFamily="34" charset="0"/>
              <a:ea typeface="Arial Unicode MS" panose="020B0604020202020204" pitchFamily="34" charset="-128"/>
              <a:cs typeface="Arial Unicode MS" panose="020B0604020202020204" pitchFamily="34" charset="-128"/>
            </a:rPr>
            <a:t>Would Apply to…</a:t>
          </a:r>
          <a:endParaRPr lang="en-US" sz="2400" kern="1200" dirty="0">
            <a:latin typeface="Gill Sans MT" panose="020B0502020104020203" pitchFamily="34" charset="0"/>
            <a:ea typeface="Arial Unicode MS" panose="020B0604020202020204" pitchFamily="34" charset="-128"/>
            <a:cs typeface="Arial Unicode MS" panose="020B0604020202020204" pitchFamily="34" charset="-128"/>
          </a:endParaRPr>
        </a:p>
      </dsp:txBody>
      <dsp:txXfrm>
        <a:off x="175162" y="503034"/>
        <a:ext cx="1614612" cy="1593438"/>
      </dsp:txXfrm>
    </dsp:sp>
    <dsp:sp modelId="{5956F1ED-4262-4464-85A9-FB26470A126F}">
      <dsp:nvSpPr>
        <dsp:cNvPr id="0" name=""/>
        <dsp:cNvSpPr/>
      </dsp:nvSpPr>
      <dsp:spPr>
        <a:xfrm rot="5400000">
          <a:off x="4062244" y="272356"/>
          <a:ext cx="1905708" cy="620008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ts val="600"/>
            </a:spcAft>
            <a:buChar char="••"/>
          </a:pPr>
          <a:endParaRPr lang="en-US" sz="1400" kern="1200" dirty="0">
            <a:latin typeface="Gill Sans MT" panose="020B0502020104020203" pitchFamily="34" charset="0"/>
            <a:ea typeface="Arial Unicode MS" panose="020B0604020202020204" pitchFamily="34" charset="-128"/>
            <a:cs typeface="Arial Unicode MS" panose="020B0604020202020204" pitchFamily="34" charset="-128"/>
          </a:endParaRPr>
        </a:p>
        <a:p>
          <a:pPr marL="171450" lvl="1" indent="-171450" algn="l" defTabSz="800100">
            <a:lnSpc>
              <a:spcPct val="90000"/>
            </a:lnSpc>
            <a:spcBef>
              <a:spcPct val="0"/>
            </a:spcBef>
            <a:spcAft>
              <a:spcPts val="600"/>
            </a:spcAft>
            <a:buChar char="••"/>
          </a:pPr>
          <a:r>
            <a:rPr lang="en-US" sz="1800" kern="1200" dirty="0" smtClean="0">
              <a:latin typeface="Gill Sans MT" panose="020B0502020104020203" pitchFamily="34" charset="0"/>
              <a:ea typeface="Arial Unicode MS" panose="020B0604020202020204" pitchFamily="34" charset="-128"/>
              <a:cs typeface="Arial Unicode MS" panose="020B0604020202020204" pitchFamily="34" charset="-128"/>
            </a:rPr>
            <a:t>A transportation operator that only provides service closed to the general public and only available for a particular clientele</a:t>
          </a:r>
          <a:endParaRPr lang="en-US" sz="1800" kern="1200" dirty="0">
            <a:latin typeface="Gill Sans MT" panose="020B0502020104020203" pitchFamily="34" charset="0"/>
            <a:ea typeface="Arial Unicode MS" panose="020B0604020202020204" pitchFamily="34" charset="-128"/>
            <a:cs typeface="Arial Unicode MS" panose="020B0604020202020204" pitchFamily="34" charset="-128"/>
          </a:endParaRPr>
        </a:p>
        <a:p>
          <a:pPr marL="171450" lvl="1" indent="-171450" algn="l" defTabSz="800100">
            <a:lnSpc>
              <a:spcPct val="90000"/>
            </a:lnSpc>
            <a:spcBef>
              <a:spcPct val="0"/>
            </a:spcBef>
            <a:spcAft>
              <a:spcPts val="600"/>
            </a:spcAft>
            <a:buChar char="••"/>
          </a:pPr>
          <a:r>
            <a:rPr lang="en-US" sz="1800" kern="1200" dirty="0" smtClean="0">
              <a:latin typeface="Gill Sans MT" panose="020B0502020104020203" pitchFamily="34" charset="0"/>
              <a:ea typeface="Arial Unicode MS" panose="020B0604020202020204" pitchFamily="34" charset="-128"/>
              <a:cs typeface="Arial Unicode MS" panose="020B0604020202020204" pitchFamily="34" charset="-128"/>
            </a:rPr>
            <a:t>Commuter rail service regulated by the Federal Railroad Administration</a:t>
          </a:r>
          <a:endParaRPr lang="en-US" sz="1800" kern="1200" dirty="0">
            <a:latin typeface="Gill Sans MT" panose="020B0502020104020203" pitchFamily="34" charset="0"/>
            <a:ea typeface="Arial Unicode MS" panose="020B0604020202020204" pitchFamily="34" charset="-128"/>
            <a:cs typeface="Arial Unicode MS" panose="020B0604020202020204" pitchFamily="34" charset="-128"/>
          </a:endParaRPr>
        </a:p>
        <a:p>
          <a:pPr marL="171450" lvl="1" indent="-171450" algn="l" defTabSz="800100">
            <a:lnSpc>
              <a:spcPct val="90000"/>
            </a:lnSpc>
            <a:spcBef>
              <a:spcPct val="0"/>
            </a:spcBef>
            <a:spcAft>
              <a:spcPct val="15000"/>
            </a:spcAft>
            <a:buChar char="••"/>
          </a:pPr>
          <a:r>
            <a:rPr lang="en-US" sz="1800" kern="1200" dirty="0" smtClean="0">
              <a:latin typeface="Gill Sans MT" panose="020B0502020104020203" pitchFamily="34" charset="0"/>
              <a:ea typeface="Arial Unicode MS" panose="020B0604020202020204" pitchFamily="34" charset="-128"/>
              <a:cs typeface="Arial Unicode MS" panose="020B0604020202020204" pitchFamily="34" charset="-128"/>
            </a:rPr>
            <a:t>Passenger ferry service regulated by the U.S. Coast Guard</a:t>
          </a:r>
          <a:endParaRPr lang="en-US" sz="1800" kern="1200" dirty="0">
            <a:latin typeface="Gill Sans MT" panose="020B0502020104020203" pitchFamily="34" charset="0"/>
            <a:ea typeface="Arial Unicode MS" panose="020B0604020202020204" pitchFamily="34" charset="-128"/>
            <a:cs typeface="Arial Unicode MS" panose="020B0604020202020204" pitchFamily="34" charset="-128"/>
          </a:endParaRPr>
        </a:p>
        <a:p>
          <a:pPr marL="171450" lvl="1" indent="-171450" algn="l" defTabSz="844550">
            <a:lnSpc>
              <a:spcPct val="90000"/>
            </a:lnSpc>
            <a:spcBef>
              <a:spcPct val="0"/>
            </a:spcBef>
            <a:spcAft>
              <a:spcPct val="15000"/>
            </a:spcAft>
            <a:buChar char="••"/>
          </a:pPr>
          <a:endParaRPr lang="en-US" sz="1900" kern="1200" dirty="0">
            <a:latin typeface="Gill Sans MT" panose="020B0502020104020203" pitchFamily="34" charset="0"/>
          </a:endParaRPr>
        </a:p>
      </dsp:txBody>
      <dsp:txXfrm rot="-5400000">
        <a:off x="1915055" y="2512575"/>
        <a:ext cx="6107059" cy="1719650"/>
      </dsp:txXfrm>
    </dsp:sp>
    <dsp:sp modelId="{A3BC92C7-4B3F-44AE-9B63-B7FE50018552}">
      <dsp:nvSpPr>
        <dsp:cNvPr id="0" name=""/>
        <dsp:cNvSpPr/>
      </dsp:nvSpPr>
      <dsp:spPr>
        <a:xfrm>
          <a:off x="88487" y="2467167"/>
          <a:ext cx="1826092" cy="1814541"/>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Gill Sans MT" panose="020B0502020104020203" pitchFamily="34" charset="0"/>
              <a:ea typeface="Arial Unicode MS" panose="020B0604020202020204" pitchFamily="34" charset="-128"/>
              <a:cs typeface="Arial Unicode MS" panose="020B0604020202020204" pitchFamily="34" charset="-128"/>
            </a:rPr>
            <a:t>Would Not Apply to…</a:t>
          </a:r>
          <a:endParaRPr lang="en-US" sz="2400" kern="1200" dirty="0">
            <a:latin typeface="Gill Sans MT" panose="020B0502020104020203" pitchFamily="34" charset="0"/>
            <a:ea typeface="Arial Unicode MS" panose="020B0604020202020204" pitchFamily="34" charset="-128"/>
            <a:cs typeface="Arial Unicode MS" panose="020B0604020202020204" pitchFamily="34" charset="-128"/>
          </a:endParaRPr>
        </a:p>
      </dsp:txBody>
      <dsp:txXfrm>
        <a:off x="177066" y="2555746"/>
        <a:ext cx="1648934" cy="1637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58BA3-76F7-4149-8F52-856DC06B1940}">
      <dsp:nvSpPr>
        <dsp:cNvPr id="0" name=""/>
        <dsp:cNvSpPr/>
      </dsp:nvSpPr>
      <dsp:spPr>
        <a:xfrm>
          <a:off x="0" y="0"/>
          <a:ext cx="4525963" cy="4525963"/>
        </a:xfrm>
        <a:prstGeom prst="pie">
          <a:avLst>
            <a:gd name="adj1" fmla="val 5400000"/>
            <a:gd name="adj2" fmla="val 16200000"/>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7251B36-45B7-409A-AC63-42003EB511C9}">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5">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latin typeface="Constantia" pitchFamily="18" charset="0"/>
            </a:rPr>
            <a:t>4220.1F </a:t>
          </a:r>
        </a:p>
        <a:p>
          <a:pPr lvl="0" algn="ctr" defTabSz="800100" rtl="0">
            <a:lnSpc>
              <a:spcPct val="90000"/>
            </a:lnSpc>
            <a:spcBef>
              <a:spcPct val="0"/>
            </a:spcBef>
            <a:spcAft>
              <a:spcPct val="35000"/>
            </a:spcAft>
          </a:pPr>
          <a:r>
            <a:rPr lang="en-US" sz="1800" kern="1200" smtClean="0">
              <a:latin typeface="Constantia" pitchFamily="18" charset="0"/>
            </a:rPr>
            <a:t>https://www.fta.dot.gov/regulations-and-guidance/fta-circulars/third-party-contracting-guidance</a:t>
          </a:r>
          <a:endParaRPr lang="en-US" sz="1800" kern="1200" smtClean="0">
            <a:latin typeface="Constantia" pitchFamily="18" charset="0"/>
            <a:hlinkClick xmlns:r="http://schemas.openxmlformats.org/officeDocument/2006/relationships" r:id="rId1"/>
          </a:endParaRPr>
        </a:p>
        <a:p>
          <a:pPr lvl="0" algn="ctr" defTabSz="800100" rtl="0">
            <a:lnSpc>
              <a:spcPct val="90000"/>
            </a:lnSpc>
            <a:spcBef>
              <a:spcPct val="0"/>
            </a:spcBef>
            <a:spcAft>
              <a:spcPct val="35000"/>
            </a:spcAft>
          </a:pPr>
          <a:endParaRPr lang="en-US" sz="1800" kern="1200" dirty="0">
            <a:latin typeface="Constantia" pitchFamily="18" charset="0"/>
          </a:endParaRPr>
        </a:p>
      </dsp:txBody>
      <dsp:txXfrm>
        <a:off x="2262981" y="0"/>
        <a:ext cx="5966618" cy="1357791"/>
      </dsp:txXfrm>
    </dsp:sp>
    <dsp:sp modelId="{48356AB1-C26F-4C6B-8B0D-397D7EE9A081}">
      <dsp:nvSpPr>
        <dsp:cNvPr id="0" name=""/>
        <dsp:cNvSpPr/>
      </dsp:nvSpPr>
      <dsp:spPr>
        <a:xfrm>
          <a:off x="792044" y="1357791"/>
          <a:ext cx="2941873" cy="2941873"/>
        </a:xfrm>
        <a:prstGeom prst="pie">
          <a:avLst>
            <a:gd name="adj1" fmla="val 5400000"/>
            <a:gd name="adj2" fmla="val 16200000"/>
          </a:avLst>
        </a:prstGeom>
        <a:gradFill rotWithShape="0">
          <a:gsLst>
            <a:gs pos="0">
              <a:schemeClr val="accent5">
                <a:shade val="50000"/>
                <a:hueOff val="168648"/>
                <a:satOff val="-3730"/>
                <a:lumOff val="27991"/>
                <a:alphaOff val="0"/>
                <a:shade val="51000"/>
                <a:satMod val="130000"/>
              </a:schemeClr>
            </a:gs>
            <a:gs pos="80000">
              <a:schemeClr val="accent5">
                <a:shade val="50000"/>
                <a:hueOff val="168648"/>
                <a:satOff val="-3730"/>
                <a:lumOff val="27991"/>
                <a:alphaOff val="0"/>
                <a:shade val="93000"/>
                <a:satMod val="130000"/>
              </a:schemeClr>
            </a:gs>
            <a:gs pos="100000">
              <a:schemeClr val="accent5">
                <a:shade val="50000"/>
                <a:hueOff val="168648"/>
                <a:satOff val="-3730"/>
                <a:lumOff val="27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205C0C6-FB15-44F2-A2BB-8C3DB96DB957}">
      <dsp:nvSpPr>
        <dsp:cNvPr id="0" name=""/>
        <dsp:cNvSpPr/>
      </dsp:nvSpPr>
      <dsp:spPr>
        <a:xfrm>
          <a:off x="2262981" y="1357791"/>
          <a:ext cx="5966618" cy="2941873"/>
        </a:xfrm>
        <a:prstGeom prst="rect">
          <a:avLst/>
        </a:prstGeom>
        <a:solidFill>
          <a:schemeClr val="lt1">
            <a:alpha val="90000"/>
            <a:hueOff val="0"/>
            <a:satOff val="0"/>
            <a:lumOff val="0"/>
            <a:alphaOff val="0"/>
          </a:schemeClr>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latin typeface="Constantia" pitchFamily="18" charset="0"/>
            </a:rPr>
            <a:t>Best Practices Procurement Manual  </a:t>
          </a:r>
        </a:p>
        <a:p>
          <a:pPr lvl="0" algn="ctr" defTabSz="800100" rtl="0">
            <a:lnSpc>
              <a:spcPct val="90000"/>
            </a:lnSpc>
            <a:spcBef>
              <a:spcPct val="0"/>
            </a:spcBef>
            <a:spcAft>
              <a:spcPct val="35000"/>
            </a:spcAft>
          </a:pPr>
          <a:r>
            <a:rPr lang="en-US" sz="1800" kern="1200" smtClean="0">
              <a:latin typeface="Constantia" pitchFamily="18" charset="0"/>
            </a:rPr>
            <a:t>https://www.fta.dot.gov/funding/procurement/third-party-procurement/best-practices-procurement-manual</a:t>
          </a:r>
          <a:endParaRPr lang="en-US" sz="1800" kern="1200" dirty="0">
            <a:latin typeface="Constantia" pitchFamily="18" charset="0"/>
          </a:endParaRPr>
        </a:p>
      </dsp:txBody>
      <dsp:txXfrm>
        <a:off x="2262981" y="1357791"/>
        <a:ext cx="5966618" cy="1357787"/>
      </dsp:txXfrm>
    </dsp:sp>
    <dsp:sp modelId="{A9B01EC4-43FE-41B9-BA26-DC55EEAA0996}">
      <dsp:nvSpPr>
        <dsp:cNvPr id="0" name=""/>
        <dsp:cNvSpPr/>
      </dsp:nvSpPr>
      <dsp:spPr>
        <a:xfrm>
          <a:off x="1584087" y="2715579"/>
          <a:ext cx="1357787" cy="1357787"/>
        </a:xfrm>
        <a:prstGeom prst="pie">
          <a:avLst>
            <a:gd name="adj1" fmla="val 5400000"/>
            <a:gd name="adj2" fmla="val 16200000"/>
          </a:avLst>
        </a:prstGeom>
        <a:gradFill rotWithShape="0">
          <a:gsLst>
            <a:gs pos="0">
              <a:schemeClr val="accent5">
                <a:shade val="50000"/>
                <a:hueOff val="168648"/>
                <a:satOff val="-3730"/>
                <a:lumOff val="27991"/>
                <a:alphaOff val="0"/>
                <a:shade val="51000"/>
                <a:satMod val="130000"/>
              </a:schemeClr>
            </a:gs>
            <a:gs pos="80000">
              <a:schemeClr val="accent5">
                <a:shade val="50000"/>
                <a:hueOff val="168648"/>
                <a:satOff val="-3730"/>
                <a:lumOff val="27991"/>
                <a:alphaOff val="0"/>
                <a:shade val="93000"/>
                <a:satMod val="130000"/>
              </a:schemeClr>
            </a:gs>
            <a:gs pos="100000">
              <a:schemeClr val="accent5">
                <a:shade val="50000"/>
                <a:hueOff val="168648"/>
                <a:satOff val="-3730"/>
                <a:lumOff val="279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D82D597-3F1C-4D77-8B84-041F046784E9}">
      <dsp:nvSpPr>
        <dsp:cNvPr id="0" name=""/>
        <dsp:cNvSpPr/>
      </dsp:nvSpPr>
      <dsp:spPr>
        <a:xfrm>
          <a:off x="2262981" y="2715579"/>
          <a:ext cx="5966618" cy="1357787"/>
        </a:xfrm>
        <a:prstGeom prst="rect">
          <a:avLst/>
        </a:prstGeom>
        <a:solidFill>
          <a:schemeClr val="lt1">
            <a:alpha val="90000"/>
            <a:hueOff val="0"/>
            <a:satOff val="0"/>
            <a:lumOff val="0"/>
            <a:alphaOff val="0"/>
          </a:schemeClr>
        </a:solidFill>
        <a:ln w="9525" cap="flat" cmpd="sng" algn="ctr">
          <a:solidFill>
            <a:schemeClr val="accent5">
              <a:shade val="50000"/>
              <a:hueOff val="168648"/>
              <a:satOff val="-3730"/>
              <a:lumOff val="2799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smtClean="0">
              <a:latin typeface="Constantia" pitchFamily="18" charset="0"/>
            </a:rPr>
            <a:t>FTA Procurement Self Assessment Guide  </a:t>
          </a:r>
        </a:p>
        <a:p>
          <a:pPr lvl="0" algn="ctr" defTabSz="800100" rtl="0">
            <a:lnSpc>
              <a:spcPct val="90000"/>
            </a:lnSpc>
            <a:spcBef>
              <a:spcPct val="0"/>
            </a:spcBef>
            <a:spcAft>
              <a:spcPct val="35000"/>
            </a:spcAft>
          </a:pPr>
          <a:r>
            <a:rPr lang="en-US" sz="1800" kern="1200" smtClean="0">
              <a:latin typeface="Constantia" pitchFamily="18" charset="0"/>
            </a:rPr>
            <a:t>https://www.fta.dot.gov/funding/procurement-system-self-assessment-guide</a:t>
          </a:r>
          <a:endParaRPr lang="en-US" sz="1800" kern="1200" dirty="0">
            <a:latin typeface="Constantia" pitchFamily="18" charset="0"/>
          </a:endParaRPr>
        </a:p>
      </dsp:txBody>
      <dsp:txXfrm>
        <a:off x="2262981" y="2715579"/>
        <a:ext cx="5966618" cy="1357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94D2A-7448-4EEF-BE7A-AFECDF46E879}">
      <dsp:nvSpPr>
        <dsp:cNvPr id="0" name=""/>
        <dsp:cNvSpPr/>
      </dsp:nvSpPr>
      <dsp:spPr>
        <a:xfrm rot="16200000">
          <a:off x="646938" y="-646938"/>
          <a:ext cx="2592324" cy="3886200"/>
        </a:xfrm>
        <a:prstGeom prst="round1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rot="5400000">
        <a:off x="0" y="0"/>
        <a:ext cx="3886200" cy="1944243"/>
      </dsp:txXfrm>
    </dsp:sp>
    <dsp:sp modelId="{261419D1-020B-4657-BF78-9F0E18F7ED53}">
      <dsp:nvSpPr>
        <dsp:cNvPr id="0" name=""/>
        <dsp:cNvSpPr/>
      </dsp:nvSpPr>
      <dsp:spPr>
        <a:xfrm>
          <a:off x="3886200" y="0"/>
          <a:ext cx="3886200" cy="2592324"/>
        </a:xfrm>
        <a:prstGeom prst="round1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3886200" y="0"/>
        <a:ext cx="3886200" cy="1944243"/>
      </dsp:txXfrm>
    </dsp:sp>
    <dsp:sp modelId="{94D001CF-E85D-43CF-A52B-834DD35C680F}">
      <dsp:nvSpPr>
        <dsp:cNvPr id="0" name=""/>
        <dsp:cNvSpPr/>
      </dsp:nvSpPr>
      <dsp:spPr>
        <a:xfrm rot="10800000">
          <a:off x="0" y="2592324"/>
          <a:ext cx="3886200" cy="2592324"/>
        </a:xfrm>
        <a:prstGeom prst="round1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rot="10800000">
        <a:off x="0" y="3240404"/>
        <a:ext cx="3886200" cy="1944243"/>
      </dsp:txXfrm>
    </dsp:sp>
    <dsp:sp modelId="{0CD42C0B-1FA3-425E-90C8-A1C3A2B21B06}">
      <dsp:nvSpPr>
        <dsp:cNvPr id="0" name=""/>
        <dsp:cNvSpPr/>
      </dsp:nvSpPr>
      <dsp:spPr>
        <a:xfrm rot="5400000">
          <a:off x="4533138" y="1945386"/>
          <a:ext cx="2592324" cy="3886200"/>
        </a:xfrm>
        <a:prstGeom prst="round1Rect">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rot="-5400000">
        <a:off x="3886200" y="3240404"/>
        <a:ext cx="3886200" cy="1944243"/>
      </dsp:txXfrm>
    </dsp:sp>
    <dsp:sp modelId="{A4D9E059-1CF5-46B4-9BDC-6A89B9F2C818}">
      <dsp:nvSpPr>
        <dsp:cNvPr id="0" name=""/>
        <dsp:cNvSpPr/>
      </dsp:nvSpPr>
      <dsp:spPr>
        <a:xfrm>
          <a:off x="2238373" y="1858897"/>
          <a:ext cx="3295653" cy="1466853"/>
        </a:xfrm>
        <a:prstGeom prst="roundRect">
          <a:avLst/>
        </a:prstGeom>
        <a:gradFill flip="none" rotWithShape="1">
          <a:gsLst>
            <a:gs pos="0">
              <a:schemeClr val="bg2">
                <a:lumMod val="50000"/>
              </a:schemeClr>
            </a:gs>
            <a:gs pos="80000">
              <a:schemeClr val="bg1">
                <a:lumMod val="65000"/>
              </a:schemeClr>
            </a:gs>
            <a:gs pos="100000">
              <a:schemeClr val="bg1">
                <a:lumMod val="85000"/>
              </a:schemeClr>
            </a:gs>
          </a:gsLst>
          <a:lin ang="138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Federal Transit Administration</a:t>
          </a:r>
        </a:p>
        <a:p>
          <a:pPr lvl="0" algn="ctr" defTabSz="1244600">
            <a:lnSpc>
              <a:spcPct val="90000"/>
            </a:lnSpc>
            <a:spcBef>
              <a:spcPct val="0"/>
            </a:spcBef>
            <a:spcAft>
              <a:spcPct val="35000"/>
            </a:spcAft>
          </a:pPr>
          <a:r>
            <a:rPr lang="en-US" sz="2800" kern="1200" dirty="0" smtClean="0">
              <a:solidFill>
                <a:schemeClr val="bg1"/>
              </a:solidFill>
            </a:rPr>
            <a:t>www.fta.dot.gov</a:t>
          </a:r>
          <a:endParaRPr lang="en-US" sz="2800" kern="1200" dirty="0">
            <a:solidFill>
              <a:schemeClr val="bg1"/>
            </a:solidFill>
          </a:endParaRPr>
        </a:p>
      </dsp:txBody>
      <dsp:txXfrm>
        <a:off x="2309979" y="1930503"/>
        <a:ext cx="3152441" cy="13236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0.59173</cdr:x>
      <cdr:y>0.92906</cdr:y>
    </cdr:from>
    <cdr:to>
      <cdr:x>0.98148</cdr:x>
      <cdr:y>0.99614</cdr:y>
    </cdr:to>
    <cdr:sp macro="" textlink="">
      <cdr:nvSpPr>
        <cdr:cNvPr id="2" name="TextBox 4"/>
        <cdr:cNvSpPr txBox="1"/>
      </cdr:nvSpPr>
      <cdr:spPr>
        <a:xfrm xmlns:a="http://schemas.openxmlformats.org/drawingml/2006/main">
          <a:off x="4869701" y="4262411"/>
          <a:ext cx="3207487"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xmlns:a="http://schemas.openxmlformats.org/drawingml/2006/main">
          <a:r>
            <a:rPr lang="en-US" sz="1400" b="1" dirty="0" smtClean="0"/>
            <a:t>FY15 (</a:t>
          </a:r>
          <a:r>
            <a:rPr lang="en-US" sz="1400" b="1" i="1" dirty="0" smtClean="0"/>
            <a:t>MAP-21</a:t>
          </a:r>
          <a:r>
            <a:rPr lang="en-US" sz="1400" b="1" dirty="0" smtClean="0"/>
            <a:t>) :  $10,858 Billion</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7840" cy="464820"/>
          </a:xfrm>
          <a:prstGeom prst="rect">
            <a:avLst/>
          </a:prstGeom>
        </p:spPr>
        <p:txBody>
          <a:bodyPr vert="horz" lIns="93606" tIns="46802" rIns="93606" bIns="46802" rtlCol="0"/>
          <a:lstStyle>
            <a:lvl1pPr algn="l">
              <a:defRPr sz="1300"/>
            </a:lvl1pPr>
          </a:lstStyle>
          <a:p>
            <a:endParaRPr lang="en-US"/>
          </a:p>
        </p:txBody>
      </p:sp>
      <p:sp>
        <p:nvSpPr>
          <p:cNvPr id="3" name="Date Placeholder 2"/>
          <p:cNvSpPr>
            <a:spLocks noGrp="1"/>
          </p:cNvSpPr>
          <p:nvPr>
            <p:ph type="dt" sz="quarter" idx="1"/>
          </p:nvPr>
        </p:nvSpPr>
        <p:spPr>
          <a:xfrm>
            <a:off x="3970938" y="5"/>
            <a:ext cx="3037840" cy="464820"/>
          </a:xfrm>
          <a:prstGeom prst="rect">
            <a:avLst/>
          </a:prstGeom>
        </p:spPr>
        <p:txBody>
          <a:bodyPr vert="horz" lIns="93606" tIns="46802" rIns="93606" bIns="46802" rtlCol="0"/>
          <a:lstStyle>
            <a:lvl1pPr algn="r">
              <a:defRPr sz="1300"/>
            </a:lvl1pPr>
          </a:lstStyle>
          <a:p>
            <a:fld id="{1DC33813-86A8-492A-AE12-98AAEACF43FF}" type="datetimeFigureOut">
              <a:rPr lang="en-US" smtClean="0"/>
              <a:pPr/>
              <a:t>4/18/2016</a:t>
            </a:fld>
            <a:endParaRPr lang="en-US"/>
          </a:p>
        </p:txBody>
      </p:sp>
      <p:sp>
        <p:nvSpPr>
          <p:cNvPr id="4" name="Footer Placeholder 3"/>
          <p:cNvSpPr>
            <a:spLocks noGrp="1"/>
          </p:cNvSpPr>
          <p:nvPr>
            <p:ph type="ftr" sz="quarter" idx="2"/>
          </p:nvPr>
        </p:nvSpPr>
        <p:spPr>
          <a:xfrm>
            <a:off x="0" y="8829971"/>
            <a:ext cx="3037840" cy="464820"/>
          </a:xfrm>
          <a:prstGeom prst="rect">
            <a:avLst/>
          </a:prstGeom>
        </p:spPr>
        <p:txBody>
          <a:bodyPr vert="horz" lIns="93606" tIns="46802" rIns="93606" bIns="46802"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71"/>
            <a:ext cx="3037840" cy="464820"/>
          </a:xfrm>
          <a:prstGeom prst="rect">
            <a:avLst/>
          </a:prstGeom>
        </p:spPr>
        <p:txBody>
          <a:bodyPr vert="horz" lIns="93606" tIns="46802" rIns="93606" bIns="46802" rtlCol="0" anchor="b"/>
          <a:lstStyle>
            <a:lvl1pPr algn="r">
              <a:defRPr sz="1300"/>
            </a:lvl1pPr>
          </a:lstStyle>
          <a:p>
            <a:fld id="{32BDEEE6-70E4-425C-905B-2A4AC3985FF0}" type="slidenum">
              <a:rPr lang="en-US" smtClean="0"/>
              <a:pPr/>
              <a:t>‹#›</a:t>
            </a:fld>
            <a:endParaRPr lang="en-US"/>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7840" cy="464820"/>
          </a:xfrm>
          <a:prstGeom prst="rect">
            <a:avLst/>
          </a:prstGeom>
        </p:spPr>
        <p:txBody>
          <a:bodyPr vert="horz" lIns="93606" tIns="46802" rIns="93606" bIns="46802" rtlCol="0"/>
          <a:lstStyle>
            <a:lvl1pPr algn="l">
              <a:defRPr sz="1300"/>
            </a:lvl1pPr>
          </a:lstStyle>
          <a:p>
            <a:endParaRPr lang="en-US"/>
          </a:p>
        </p:txBody>
      </p:sp>
      <p:sp>
        <p:nvSpPr>
          <p:cNvPr id="3" name="Date Placeholder 2"/>
          <p:cNvSpPr>
            <a:spLocks noGrp="1"/>
          </p:cNvSpPr>
          <p:nvPr>
            <p:ph type="dt" idx="1"/>
          </p:nvPr>
        </p:nvSpPr>
        <p:spPr>
          <a:xfrm>
            <a:off x="3970938" y="5"/>
            <a:ext cx="3037840" cy="464820"/>
          </a:xfrm>
          <a:prstGeom prst="rect">
            <a:avLst/>
          </a:prstGeom>
        </p:spPr>
        <p:txBody>
          <a:bodyPr vert="horz" lIns="93606" tIns="46802" rIns="93606" bIns="46802" rtlCol="0"/>
          <a:lstStyle>
            <a:lvl1pPr algn="r">
              <a:defRPr sz="1300"/>
            </a:lvl1pPr>
          </a:lstStyle>
          <a:p>
            <a:fld id="{C212F185-B6B5-4E3A-AD87-2FF3BCD19979}" type="datetimeFigureOut">
              <a:rPr lang="en-US" smtClean="0"/>
              <a:pPr/>
              <a:t>4/18/2016</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3606" tIns="46802" rIns="93606" bIns="46802" rtlCol="0" anchor="ctr"/>
          <a:lstStyle/>
          <a:p>
            <a:endParaRPr lang="en-US"/>
          </a:p>
        </p:txBody>
      </p:sp>
      <p:sp>
        <p:nvSpPr>
          <p:cNvPr id="5" name="Notes Placeholder 4"/>
          <p:cNvSpPr>
            <a:spLocks noGrp="1"/>
          </p:cNvSpPr>
          <p:nvPr>
            <p:ph type="body" sz="quarter" idx="3"/>
          </p:nvPr>
        </p:nvSpPr>
        <p:spPr>
          <a:xfrm>
            <a:off x="701040" y="4415795"/>
            <a:ext cx="5608320" cy="4183380"/>
          </a:xfrm>
          <a:prstGeom prst="rect">
            <a:avLst/>
          </a:prstGeom>
        </p:spPr>
        <p:txBody>
          <a:bodyPr vert="horz" lIns="93606" tIns="46802" rIns="93606" bIns="468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1"/>
            <a:ext cx="3037840" cy="464820"/>
          </a:xfrm>
          <a:prstGeom prst="rect">
            <a:avLst/>
          </a:prstGeom>
        </p:spPr>
        <p:txBody>
          <a:bodyPr vert="horz" lIns="93606" tIns="46802" rIns="93606" bIns="46802"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71"/>
            <a:ext cx="3037840" cy="464820"/>
          </a:xfrm>
          <a:prstGeom prst="rect">
            <a:avLst/>
          </a:prstGeom>
        </p:spPr>
        <p:txBody>
          <a:bodyPr vert="horz" lIns="93606" tIns="46802" rIns="93606" bIns="46802" rtlCol="0" anchor="b"/>
          <a:lstStyle>
            <a:lvl1pPr algn="r">
              <a:defRPr sz="1300"/>
            </a:lvl1pPr>
          </a:lstStyle>
          <a:p>
            <a:fld id="{74FDF521-A8C0-47CF-B688-3383CB252F15}" type="slidenum">
              <a:rPr lang="en-US" smtClean="0"/>
              <a:pPr/>
              <a:t>‹#›</a:t>
            </a:fld>
            <a:endParaRPr lang="en-US"/>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transit.dot.gov/node/12031"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a:t>
            </a:fld>
            <a:endParaRPr lang="en-US"/>
          </a:p>
        </p:txBody>
      </p:sp>
    </p:spTree>
    <p:extLst>
      <p:ext uri="{BB962C8B-B14F-4D97-AF65-F5344CB8AC3E}">
        <p14:creationId xmlns:p14="http://schemas.microsoft.com/office/powerpoint/2010/main" val="298442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0" indent="-171400">
              <a:buFont typeface="Arial" panose="020B0604020202020204" pitchFamily="34" charset="0"/>
              <a:buChar char="•"/>
            </a:pPr>
            <a:r>
              <a:rPr lang="en-US" dirty="0" smtClean="0"/>
              <a:t>Bruce</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10</a:t>
            </a:fld>
            <a:endParaRPr lang="en-US"/>
          </a:p>
        </p:txBody>
      </p:sp>
    </p:spTree>
    <p:extLst>
      <p:ext uri="{BB962C8B-B14F-4D97-AF65-F5344CB8AC3E}">
        <p14:creationId xmlns:p14="http://schemas.microsoft.com/office/powerpoint/2010/main" val="374179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FTA’s Web Site is the best place to look for more information</a:t>
            </a:r>
          </a:p>
          <a:p>
            <a:endParaRPr lang="en-US" dirty="0"/>
          </a:p>
          <a:p>
            <a:r>
              <a:rPr lang="en-US" dirty="0" smtClean="0"/>
              <a:t>We will continue to post information there</a:t>
            </a:r>
          </a:p>
          <a:p>
            <a:endParaRPr lang="en-US" dirty="0"/>
          </a:p>
          <a:p>
            <a:r>
              <a:rPr lang="en-US" dirty="0" smtClean="0"/>
              <a:t>Look for Program Fact Sheets with more detail </a:t>
            </a:r>
          </a:p>
          <a:p>
            <a:endParaRPr lang="en-US" dirty="0"/>
          </a:p>
          <a:p>
            <a:r>
              <a:rPr lang="en-US" dirty="0" smtClean="0"/>
              <a:t>FTA will post and update FAQs</a:t>
            </a:r>
          </a:p>
          <a:p>
            <a:endParaRPr lang="en-US" dirty="0"/>
          </a:p>
          <a:p>
            <a:r>
              <a:rPr lang="en-US" dirty="0" smtClean="0"/>
              <a:t>Sign up for </a:t>
            </a:r>
            <a:r>
              <a:rPr lang="en-US" dirty="0" err="1" smtClean="0"/>
              <a:t>Gov</a:t>
            </a:r>
            <a:r>
              <a:rPr lang="en-US" dirty="0" smtClean="0"/>
              <a:t> Delivery to get email notification of new postings on the Web Site</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11</a:t>
            </a:fld>
            <a:endParaRPr lang="en-US"/>
          </a:p>
        </p:txBody>
      </p:sp>
    </p:spTree>
    <p:extLst>
      <p:ext uri="{BB962C8B-B14F-4D97-AF65-F5344CB8AC3E}">
        <p14:creationId xmlns:p14="http://schemas.microsoft.com/office/powerpoint/2010/main" val="3548818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12</a:t>
            </a:fld>
            <a:endParaRPr lang="en-US"/>
          </a:p>
        </p:txBody>
      </p:sp>
    </p:spTree>
    <p:extLst>
      <p:ext uri="{BB962C8B-B14F-4D97-AF65-F5344CB8AC3E}">
        <p14:creationId xmlns:p14="http://schemas.microsoft.com/office/powerpoint/2010/main" val="298442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13</a:t>
            </a:fld>
            <a:endParaRPr lang="en-US"/>
          </a:p>
        </p:txBody>
      </p:sp>
      <p:sp>
        <p:nvSpPr>
          <p:cNvPr id="6" name="Content Placeholder 4"/>
          <p:cNvSpPr txBox="1">
            <a:spLocks/>
          </p:cNvSpPr>
          <p:nvPr/>
        </p:nvSpPr>
        <p:spPr>
          <a:xfrm>
            <a:off x="308344" y="1548744"/>
            <a:ext cx="8229600" cy="4588053"/>
          </a:xfrm>
          <a:prstGeom prst="rect">
            <a:avLst/>
          </a:prstGeom>
        </p:spPr>
        <p:txBody>
          <a:bodyPr lIns="91413" tIns="45706" rIns="91413" bIns="45706"/>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sz="1200" dirty="0"/>
          </a:p>
        </p:txBody>
      </p:sp>
    </p:spTree>
    <p:extLst>
      <p:ext uri="{BB962C8B-B14F-4D97-AF65-F5344CB8AC3E}">
        <p14:creationId xmlns:p14="http://schemas.microsoft.com/office/powerpoint/2010/main" val="165680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xfrm>
            <a:off x="701677" y="4416427"/>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6" rIns="93150" bIns="46576"/>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732" indent="-285666" eaLnBrk="0" hangingPunct="0">
              <a:defRPr>
                <a:solidFill>
                  <a:schemeClr val="tx1"/>
                </a:solidFill>
                <a:latin typeface="Arial" charset="0"/>
                <a:ea typeface="ＭＳ Ｐゴシック" pitchFamily="34" charset="-128"/>
              </a:defRPr>
            </a:lvl2pPr>
            <a:lvl3pPr marL="1142666" indent="-228534" eaLnBrk="0" hangingPunct="0">
              <a:defRPr>
                <a:solidFill>
                  <a:schemeClr val="tx1"/>
                </a:solidFill>
                <a:latin typeface="Arial" charset="0"/>
                <a:ea typeface="ＭＳ Ｐゴシック" pitchFamily="34" charset="-128"/>
              </a:defRPr>
            </a:lvl3pPr>
            <a:lvl4pPr marL="1599731" indent="-228534" eaLnBrk="0" hangingPunct="0">
              <a:defRPr>
                <a:solidFill>
                  <a:schemeClr val="tx1"/>
                </a:solidFill>
                <a:latin typeface="Arial" charset="0"/>
                <a:ea typeface="ＭＳ Ｐゴシック" pitchFamily="34" charset="-128"/>
              </a:defRPr>
            </a:lvl4pPr>
            <a:lvl5pPr marL="2056798" indent="-228534" eaLnBrk="0" hangingPunct="0">
              <a:defRPr>
                <a:solidFill>
                  <a:schemeClr val="tx1"/>
                </a:solidFill>
                <a:latin typeface="Arial" charset="0"/>
                <a:ea typeface="ＭＳ Ｐゴシック" pitchFamily="34" charset="-128"/>
              </a:defRPr>
            </a:lvl5pPr>
            <a:lvl6pPr marL="2513864" indent="-228534" defTabSz="457066" eaLnBrk="0" fontAlgn="base" hangingPunct="0">
              <a:spcBef>
                <a:spcPct val="0"/>
              </a:spcBef>
              <a:spcAft>
                <a:spcPct val="0"/>
              </a:spcAft>
              <a:defRPr>
                <a:solidFill>
                  <a:schemeClr val="tx1"/>
                </a:solidFill>
                <a:latin typeface="Arial" charset="0"/>
                <a:ea typeface="ＭＳ Ｐゴシック" pitchFamily="34" charset="-128"/>
              </a:defRPr>
            </a:lvl6pPr>
            <a:lvl7pPr marL="2970929" indent="-228534" defTabSz="457066" eaLnBrk="0" fontAlgn="base" hangingPunct="0">
              <a:spcBef>
                <a:spcPct val="0"/>
              </a:spcBef>
              <a:spcAft>
                <a:spcPct val="0"/>
              </a:spcAft>
              <a:defRPr>
                <a:solidFill>
                  <a:schemeClr val="tx1"/>
                </a:solidFill>
                <a:latin typeface="Arial" charset="0"/>
                <a:ea typeface="ＭＳ Ｐゴシック" pitchFamily="34" charset="-128"/>
              </a:defRPr>
            </a:lvl7pPr>
            <a:lvl8pPr marL="3427996" indent="-228534" defTabSz="457066" eaLnBrk="0" fontAlgn="base" hangingPunct="0">
              <a:spcBef>
                <a:spcPct val="0"/>
              </a:spcBef>
              <a:spcAft>
                <a:spcPct val="0"/>
              </a:spcAft>
              <a:defRPr>
                <a:solidFill>
                  <a:schemeClr val="tx1"/>
                </a:solidFill>
                <a:latin typeface="Arial" charset="0"/>
                <a:ea typeface="ＭＳ Ｐゴシック" pitchFamily="34" charset="-128"/>
              </a:defRPr>
            </a:lvl8pPr>
            <a:lvl9pPr marL="3885061" indent="-228534" defTabSz="4570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11BC28B-B3C1-4A94-A039-C4AEFC678470}" type="slidenum">
              <a:rPr lang="en-US" altLang="en-US" smtClean="0">
                <a:solidFill>
                  <a:srgbClr val="000000"/>
                </a:solidFill>
              </a:rPr>
              <a:pPr eaLnBrk="1" hangingPunct="1"/>
              <a:t>14</a:t>
            </a:fld>
            <a:endParaRPr lang="en-US" alt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701677" y="4416427"/>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00" indent="-171400">
              <a:spcBef>
                <a:spcPct val="0"/>
              </a:spcBef>
              <a:buFontTx/>
              <a:buChar char="•"/>
            </a:pPr>
            <a:endParaRPr lang="en-US" altLang="en-US" smtClean="0"/>
          </a:p>
        </p:txBody>
      </p:sp>
      <p:sp>
        <p:nvSpPr>
          <p:cNvPr id="655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732" indent="-285666" eaLnBrk="0" hangingPunct="0">
              <a:defRPr>
                <a:solidFill>
                  <a:schemeClr val="tx1"/>
                </a:solidFill>
                <a:latin typeface="Arial" charset="0"/>
                <a:ea typeface="ＭＳ Ｐゴシック" pitchFamily="34" charset="-128"/>
              </a:defRPr>
            </a:lvl2pPr>
            <a:lvl3pPr marL="1142666" indent="-228534" eaLnBrk="0" hangingPunct="0">
              <a:defRPr>
                <a:solidFill>
                  <a:schemeClr val="tx1"/>
                </a:solidFill>
                <a:latin typeface="Arial" charset="0"/>
                <a:ea typeface="ＭＳ Ｐゴシック" pitchFamily="34" charset="-128"/>
              </a:defRPr>
            </a:lvl3pPr>
            <a:lvl4pPr marL="1599731" indent="-228534" eaLnBrk="0" hangingPunct="0">
              <a:defRPr>
                <a:solidFill>
                  <a:schemeClr val="tx1"/>
                </a:solidFill>
                <a:latin typeface="Arial" charset="0"/>
                <a:ea typeface="ＭＳ Ｐゴシック" pitchFamily="34" charset="-128"/>
              </a:defRPr>
            </a:lvl4pPr>
            <a:lvl5pPr marL="2056798" indent="-228534" eaLnBrk="0" hangingPunct="0">
              <a:defRPr>
                <a:solidFill>
                  <a:schemeClr val="tx1"/>
                </a:solidFill>
                <a:latin typeface="Arial" charset="0"/>
                <a:ea typeface="ＭＳ Ｐゴシック" pitchFamily="34" charset="-128"/>
              </a:defRPr>
            </a:lvl5pPr>
            <a:lvl6pPr marL="2513864" indent="-228534" defTabSz="457066" eaLnBrk="0" fontAlgn="base" hangingPunct="0">
              <a:spcBef>
                <a:spcPct val="0"/>
              </a:spcBef>
              <a:spcAft>
                <a:spcPct val="0"/>
              </a:spcAft>
              <a:defRPr>
                <a:solidFill>
                  <a:schemeClr val="tx1"/>
                </a:solidFill>
                <a:latin typeface="Arial" charset="0"/>
                <a:ea typeface="ＭＳ Ｐゴシック" pitchFamily="34" charset="-128"/>
              </a:defRPr>
            </a:lvl6pPr>
            <a:lvl7pPr marL="2970929" indent="-228534" defTabSz="457066" eaLnBrk="0" fontAlgn="base" hangingPunct="0">
              <a:spcBef>
                <a:spcPct val="0"/>
              </a:spcBef>
              <a:spcAft>
                <a:spcPct val="0"/>
              </a:spcAft>
              <a:defRPr>
                <a:solidFill>
                  <a:schemeClr val="tx1"/>
                </a:solidFill>
                <a:latin typeface="Arial" charset="0"/>
                <a:ea typeface="ＭＳ Ｐゴシック" pitchFamily="34" charset="-128"/>
              </a:defRPr>
            </a:lvl7pPr>
            <a:lvl8pPr marL="3427996" indent="-228534" defTabSz="457066" eaLnBrk="0" fontAlgn="base" hangingPunct="0">
              <a:spcBef>
                <a:spcPct val="0"/>
              </a:spcBef>
              <a:spcAft>
                <a:spcPct val="0"/>
              </a:spcAft>
              <a:defRPr>
                <a:solidFill>
                  <a:schemeClr val="tx1"/>
                </a:solidFill>
                <a:latin typeface="Arial" charset="0"/>
                <a:ea typeface="ＭＳ Ｐゴシック" pitchFamily="34" charset="-128"/>
              </a:defRPr>
            </a:lvl8pPr>
            <a:lvl9pPr marL="3885061" indent="-228534" defTabSz="4570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smtClean="0"/>
          </a:p>
        </p:txBody>
      </p:sp>
      <p:sp>
        <p:nvSpPr>
          <p:cNvPr id="655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732" indent="-285666" eaLnBrk="0" hangingPunct="0">
              <a:defRPr>
                <a:solidFill>
                  <a:schemeClr val="tx1"/>
                </a:solidFill>
                <a:latin typeface="Arial" charset="0"/>
                <a:ea typeface="ＭＳ Ｐゴシック" pitchFamily="34" charset="-128"/>
              </a:defRPr>
            </a:lvl2pPr>
            <a:lvl3pPr marL="1142666" indent="-228534" eaLnBrk="0" hangingPunct="0">
              <a:defRPr>
                <a:solidFill>
                  <a:schemeClr val="tx1"/>
                </a:solidFill>
                <a:latin typeface="Arial" charset="0"/>
                <a:ea typeface="ＭＳ Ｐゴシック" pitchFamily="34" charset="-128"/>
              </a:defRPr>
            </a:lvl3pPr>
            <a:lvl4pPr marL="1599731" indent="-228534" eaLnBrk="0" hangingPunct="0">
              <a:defRPr>
                <a:solidFill>
                  <a:schemeClr val="tx1"/>
                </a:solidFill>
                <a:latin typeface="Arial" charset="0"/>
                <a:ea typeface="ＭＳ Ｐゴシック" pitchFamily="34" charset="-128"/>
              </a:defRPr>
            </a:lvl4pPr>
            <a:lvl5pPr marL="2056798" indent="-228534" eaLnBrk="0" hangingPunct="0">
              <a:defRPr>
                <a:solidFill>
                  <a:schemeClr val="tx1"/>
                </a:solidFill>
                <a:latin typeface="Arial" charset="0"/>
                <a:ea typeface="ＭＳ Ｐゴシック" pitchFamily="34" charset="-128"/>
              </a:defRPr>
            </a:lvl5pPr>
            <a:lvl6pPr marL="2513864" indent="-228534" defTabSz="457066" eaLnBrk="0" fontAlgn="base" hangingPunct="0">
              <a:spcBef>
                <a:spcPct val="0"/>
              </a:spcBef>
              <a:spcAft>
                <a:spcPct val="0"/>
              </a:spcAft>
              <a:defRPr>
                <a:solidFill>
                  <a:schemeClr val="tx1"/>
                </a:solidFill>
                <a:latin typeface="Arial" charset="0"/>
                <a:ea typeface="ＭＳ Ｐゴシック" pitchFamily="34" charset="-128"/>
              </a:defRPr>
            </a:lvl6pPr>
            <a:lvl7pPr marL="2970929" indent="-228534" defTabSz="457066" eaLnBrk="0" fontAlgn="base" hangingPunct="0">
              <a:spcBef>
                <a:spcPct val="0"/>
              </a:spcBef>
              <a:spcAft>
                <a:spcPct val="0"/>
              </a:spcAft>
              <a:defRPr>
                <a:solidFill>
                  <a:schemeClr val="tx1"/>
                </a:solidFill>
                <a:latin typeface="Arial" charset="0"/>
                <a:ea typeface="ＭＳ Ｐゴシック" pitchFamily="34" charset="-128"/>
              </a:defRPr>
            </a:lvl7pPr>
            <a:lvl8pPr marL="3427996" indent="-228534" defTabSz="457066" eaLnBrk="0" fontAlgn="base" hangingPunct="0">
              <a:spcBef>
                <a:spcPct val="0"/>
              </a:spcBef>
              <a:spcAft>
                <a:spcPct val="0"/>
              </a:spcAft>
              <a:defRPr>
                <a:solidFill>
                  <a:schemeClr val="tx1"/>
                </a:solidFill>
                <a:latin typeface="Arial" charset="0"/>
                <a:ea typeface="ＭＳ Ｐゴシック" pitchFamily="34" charset="-128"/>
              </a:defRPr>
            </a:lvl8pPr>
            <a:lvl9pPr marL="3885061" indent="-228534" defTabSz="4570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66512A3-D2B2-4504-9725-510880645ED1}" type="slidenum">
              <a:rPr lang="en-US" altLang="en-US" smtClean="0"/>
              <a:pPr eaLnBrk="1" hangingPunct="1"/>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701677" y="4416427"/>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6" rIns="93150" bIns="46576"/>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732" indent="-285666" eaLnBrk="0" hangingPunct="0">
              <a:defRPr>
                <a:solidFill>
                  <a:schemeClr val="tx1"/>
                </a:solidFill>
                <a:latin typeface="Arial" charset="0"/>
                <a:ea typeface="ＭＳ Ｐゴシック" pitchFamily="34" charset="-128"/>
              </a:defRPr>
            </a:lvl2pPr>
            <a:lvl3pPr marL="1142666" indent="-228534" eaLnBrk="0" hangingPunct="0">
              <a:defRPr>
                <a:solidFill>
                  <a:schemeClr val="tx1"/>
                </a:solidFill>
                <a:latin typeface="Arial" charset="0"/>
                <a:ea typeface="ＭＳ Ｐゴシック" pitchFamily="34" charset="-128"/>
              </a:defRPr>
            </a:lvl3pPr>
            <a:lvl4pPr marL="1599731" indent="-228534" eaLnBrk="0" hangingPunct="0">
              <a:defRPr>
                <a:solidFill>
                  <a:schemeClr val="tx1"/>
                </a:solidFill>
                <a:latin typeface="Arial" charset="0"/>
                <a:ea typeface="ＭＳ Ｐゴシック" pitchFamily="34" charset="-128"/>
              </a:defRPr>
            </a:lvl4pPr>
            <a:lvl5pPr marL="2056798" indent="-228534" eaLnBrk="0" hangingPunct="0">
              <a:defRPr>
                <a:solidFill>
                  <a:schemeClr val="tx1"/>
                </a:solidFill>
                <a:latin typeface="Arial" charset="0"/>
                <a:ea typeface="ＭＳ Ｐゴシック" pitchFamily="34" charset="-128"/>
              </a:defRPr>
            </a:lvl5pPr>
            <a:lvl6pPr marL="2513864" indent="-228534" defTabSz="457066" eaLnBrk="0" fontAlgn="base" hangingPunct="0">
              <a:spcBef>
                <a:spcPct val="0"/>
              </a:spcBef>
              <a:spcAft>
                <a:spcPct val="0"/>
              </a:spcAft>
              <a:defRPr>
                <a:solidFill>
                  <a:schemeClr val="tx1"/>
                </a:solidFill>
                <a:latin typeface="Arial" charset="0"/>
                <a:ea typeface="ＭＳ Ｐゴシック" pitchFamily="34" charset="-128"/>
              </a:defRPr>
            </a:lvl6pPr>
            <a:lvl7pPr marL="2970929" indent="-228534" defTabSz="457066" eaLnBrk="0" fontAlgn="base" hangingPunct="0">
              <a:spcBef>
                <a:spcPct val="0"/>
              </a:spcBef>
              <a:spcAft>
                <a:spcPct val="0"/>
              </a:spcAft>
              <a:defRPr>
                <a:solidFill>
                  <a:schemeClr val="tx1"/>
                </a:solidFill>
                <a:latin typeface="Arial" charset="0"/>
                <a:ea typeface="ＭＳ Ｐゴシック" pitchFamily="34" charset="-128"/>
              </a:defRPr>
            </a:lvl7pPr>
            <a:lvl8pPr marL="3427996" indent="-228534" defTabSz="457066" eaLnBrk="0" fontAlgn="base" hangingPunct="0">
              <a:spcBef>
                <a:spcPct val="0"/>
              </a:spcBef>
              <a:spcAft>
                <a:spcPct val="0"/>
              </a:spcAft>
              <a:defRPr>
                <a:solidFill>
                  <a:schemeClr val="tx1"/>
                </a:solidFill>
                <a:latin typeface="Arial" charset="0"/>
                <a:ea typeface="ＭＳ Ｐゴシック" pitchFamily="34" charset="-128"/>
              </a:defRPr>
            </a:lvl8pPr>
            <a:lvl9pPr marL="3885061" indent="-228534" defTabSz="4570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0242652-3279-4AD8-8BCB-94752A7F6280}" type="slidenum">
              <a:rPr lang="en-US" altLang="en-US" smtClean="0">
                <a:solidFill>
                  <a:srgbClr val="000000"/>
                </a:solidFill>
              </a:rPr>
              <a:pPr eaLnBrk="1" hangingPunct="1"/>
              <a:t>16</a:t>
            </a:fld>
            <a:endParaRPr lang="en-US" alt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701677" y="4416427"/>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6" rIns="93150" bIns="46576"/>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732" indent="-285666" eaLnBrk="0" hangingPunct="0">
              <a:defRPr>
                <a:solidFill>
                  <a:schemeClr val="tx1"/>
                </a:solidFill>
                <a:latin typeface="Arial" charset="0"/>
                <a:ea typeface="ＭＳ Ｐゴシック" pitchFamily="34" charset="-128"/>
              </a:defRPr>
            </a:lvl2pPr>
            <a:lvl3pPr marL="1142666" indent="-228534" eaLnBrk="0" hangingPunct="0">
              <a:defRPr>
                <a:solidFill>
                  <a:schemeClr val="tx1"/>
                </a:solidFill>
                <a:latin typeface="Arial" charset="0"/>
                <a:ea typeface="ＭＳ Ｐゴシック" pitchFamily="34" charset="-128"/>
              </a:defRPr>
            </a:lvl3pPr>
            <a:lvl4pPr marL="1599731" indent="-228534" eaLnBrk="0" hangingPunct="0">
              <a:defRPr>
                <a:solidFill>
                  <a:schemeClr val="tx1"/>
                </a:solidFill>
                <a:latin typeface="Arial" charset="0"/>
                <a:ea typeface="ＭＳ Ｐゴシック" pitchFamily="34" charset="-128"/>
              </a:defRPr>
            </a:lvl4pPr>
            <a:lvl5pPr marL="2056798" indent="-228534" eaLnBrk="0" hangingPunct="0">
              <a:defRPr>
                <a:solidFill>
                  <a:schemeClr val="tx1"/>
                </a:solidFill>
                <a:latin typeface="Arial" charset="0"/>
                <a:ea typeface="ＭＳ Ｐゴシック" pitchFamily="34" charset="-128"/>
              </a:defRPr>
            </a:lvl5pPr>
            <a:lvl6pPr marL="2513864" indent="-228534" defTabSz="457066" eaLnBrk="0" fontAlgn="base" hangingPunct="0">
              <a:spcBef>
                <a:spcPct val="0"/>
              </a:spcBef>
              <a:spcAft>
                <a:spcPct val="0"/>
              </a:spcAft>
              <a:defRPr>
                <a:solidFill>
                  <a:schemeClr val="tx1"/>
                </a:solidFill>
                <a:latin typeface="Arial" charset="0"/>
                <a:ea typeface="ＭＳ Ｐゴシック" pitchFamily="34" charset="-128"/>
              </a:defRPr>
            </a:lvl6pPr>
            <a:lvl7pPr marL="2970929" indent="-228534" defTabSz="457066" eaLnBrk="0" fontAlgn="base" hangingPunct="0">
              <a:spcBef>
                <a:spcPct val="0"/>
              </a:spcBef>
              <a:spcAft>
                <a:spcPct val="0"/>
              </a:spcAft>
              <a:defRPr>
                <a:solidFill>
                  <a:schemeClr val="tx1"/>
                </a:solidFill>
                <a:latin typeface="Arial" charset="0"/>
                <a:ea typeface="ＭＳ Ｐゴシック" pitchFamily="34" charset="-128"/>
              </a:defRPr>
            </a:lvl7pPr>
            <a:lvl8pPr marL="3427996" indent="-228534" defTabSz="457066" eaLnBrk="0" fontAlgn="base" hangingPunct="0">
              <a:spcBef>
                <a:spcPct val="0"/>
              </a:spcBef>
              <a:spcAft>
                <a:spcPct val="0"/>
              </a:spcAft>
              <a:defRPr>
                <a:solidFill>
                  <a:schemeClr val="tx1"/>
                </a:solidFill>
                <a:latin typeface="Arial" charset="0"/>
                <a:ea typeface="ＭＳ Ｐゴシック" pitchFamily="34" charset="-128"/>
              </a:defRPr>
            </a:lvl8pPr>
            <a:lvl9pPr marL="3885061" indent="-228534" defTabSz="457066"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0242652-3279-4AD8-8BCB-94752A7F6280}" type="slidenum">
              <a:rPr lang="en-US" altLang="en-US" smtClean="0">
                <a:solidFill>
                  <a:srgbClr val="000000"/>
                </a:solidFill>
              </a:rPr>
              <a:pPr eaLnBrk="1" hangingPunct="1"/>
              <a:t>17</a:t>
            </a:fld>
            <a:endParaRPr lang="en-US" alt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18</a:t>
            </a:fld>
            <a:endParaRPr lang="en-US"/>
          </a:p>
        </p:txBody>
      </p:sp>
    </p:spTree>
    <p:extLst>
      <p:ext uri="{BB962C8B-B14F-4D97-AF65-F5344CB8AC3E}">
        <p14:creationId xmlns:p14="http://schemas.microsoft.com/office/powerpoint/2010/main" val="2984425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20</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21</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YATA – Ductless</a:t>
            </a:r>
            <a:r>
              <a:rPr lang="en-US" baseline="0" dirty="0" smtClean="0"/>
              <a:t> A/C</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22</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YATA – Ductless</a:t>
            </a:r>
            <a:r>
              <a:rPr lang="en-US" baseline="0" dirty="0" smtClean="0"/>
              <a:t> A/C</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23</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24</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25</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26</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27</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28</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Amendments to active TEAM grants migrated into TrAMS will be limited to close out amendments, administrative amendments, zero dollar amendments, and amendments to add funds in limited circumstances, such as, existing Full Funding Grant Agreements. Please review the </a:t>
            </a:r>
            <a:r>
              <a:rPr lang="en-US" sz="1200" u="none" strike="noStrike" kern="1200" dirty="0" smtClean="0">
                <a:solidFill>
                  <a:schemeClr val="tx1"/>
                </a:solidFill>
                <a:effectLst/>
                <a:latin typeface="+mn-lt"/>
                <a:ea typeface="+mn-ea"/>
                <a:cs typeface="+mn-cs"/>
                <a:hlinkClick r:id="rId3"/>
              </a:rPr>
              <a:t>TrAMS FAQs</a:t>
            </a:r>
            <a:r>
              <a:rPr lang="en-US" sz="1200" kern="1200" dirty="0" smtClean="0">
                <a:solidFill>
                  <a:schemeClr val="tx1"/>
                </a:solidFill>
                <a:effectLst/>
                <a:latin typeface="+mn-lt"/>
                <a:ea typeface="+mn-ea"/>
                <a:cs typeface="+mn-cs"/>
              </a:rPr>
              <a:t> for additional guidance or contact your FTA representative before taking action in TrAMS.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four cases where amendments may be considered:</a:t>
            </a:r>
          </a:p>
          <a:p>
            <a:pPr lvl="0"/>
            <a:r>
              <a:rPr lang="en-US" sz="1200" kern="1200" dirty="0" smtClean="0">
                <a:solidFill>
                  <a:schemeClr val="tx1"/>
                </a:solidFill>
                <a:effectLst/>
                <a:latin typeface="+mn-lt"/>
                <a:ea typeface="+mn-ea"/>
                <a:cs typeface="+mn-cs"/>
              </a:rPr>
              <a:t>Recipients can create a “zero dollar” amendment to TEAM awards to move funds between existing scope codes, including adding new ALIs to existing scope codes, provided it does not increase the scope of work that requires a new DOL certification. The amendment may include zeroing out funds from existing scope codes as long as no additional funds (local or federal) increase the overall award budget and the matching requirement does not change.  </a:t>
            </a:r>
          </a:p>
          <a:p>
            <a:pPr lvl="0"/>
            <a:r>
              <a:rPr lang="en-US" sz="1200" kern="1200" dirty="0" smtClean="0">
                <a:solidFill>
                  <a:schemeClr val="tx1"/>
                </a:solidFill>
                <a:effectLst/>
                <a:latin typeface="+mn-lt"/>
                <a:ea typeface="+mn-ea"/>
                <a:cs typeface="+mn-cs"/>
              </a:rPr>
              <a:t>Recipients can create amendments to </a:t>
            </a:r>
            <a:r>
              <a:rPr lang="en-US" sz="1200" kern="1200" dirty="0" err="1" smtClean="0">
                <a:solidFill>
                  <a:schemeClr val="tx1"/>
                </a:solidFill>
                <a:effectLst/>
                <a:latin typeface="+mn-lt"/>
                <a:ea typeface="+mn-ea"/>
                <a:cs typeface="+mn-cs"/>
              </a:rPr>
              <a:t>deobligate</a:t>
            </a:r>
            <a:r>
              <a:rPr lang="en-US" sz="1200" kern="1200" dirty="0" smtClean="0">
                <a:solidFill>
                  <a:schemeClr val="tx1"/>
                </a:solidFill>
                <a:effectLst/>
                <a:latin typeface="+mn-lt"/>
                <a:ea typeface="+mn-ea"/>
                <a:cs typeface="+mn-cs"/>
              </a:rPr>
              <a:t> funds from TEAM grants.</a:t>
            </a:r>
          </a:p>
          <a:p>
            <a:pPr lvl="0"/>
            <a:r>
              <a:rPr lang="en-US" sz="1200" kern="1200" dirty="0" smtClean="0">
                <a:solidFill>
                  <a:schemeClr val="tx1"/>
                </a:solidFill>
                <a:effectLst/>
                <a:latin typeface="+mn-lt"/>
                <a:ea typeface="+mn-ea"/>
                <a:cs typeface="+mn-cs"/>
              </a:rPr>
              <a:t>Recipients can create close-out amendments. </a:t>
            </a:r>
          </a:p>
          <a:p>
            <a:pPr lvl="0"/>
            <a:r>
              <a:rPr lang="en-US" sz="1200" kern="1200" dirty="0" smtClean="0">
                <a:solidFill>
                  <a:schemeClr val="tx1"/>
                </a:solidFill>
                <a:effectLst/>
                <a:latin typeface="+mn-lt"/>
                <a:ea typeface="+mn-ea"/>
                <a:cs typeface="+mn-cs"/>
              </a:rPr>
              <a:t>In limited cases, recipients can create amendments to obligate additional funds (see below questions).</a:t>
            </a:r>
          </a:p>
          <a:p>
            <a:endParaRPr lang="en-US" dirty="0" smtClean="0"/>
          </a:p>
          <a:p>
            <a:r>
              <a:rPr lang="en-US" sz="1200" kern="1200" dirty="0" smtClean="0">
                <a:solidFill>
                  <a:schemeClr val="tx1"/>
                </a:solidFill>
                <a:effectLst/>
                <a:latin typeface="+mn-lt"/>
                <a:ea typeface="+mn-ea"/>
                <a:cs typeface="+mn-cs"/>
              </a:rPr>
              <a:t>Recipients, except in several limited cases outlined below, must initiate new grants in TrAMS rather than amending TEAM grants to add additional funding.  When in doubt as to whether an amendment to an award meets the limitations below, please contact your FTA point of contact for additional direction. FTA limits amendments to add funds to TEAM awards as follows: </a:t>
            </a:r>
          </a:p>
          <a:p>
            <a:pPr lvl="0"/>
            <a:r>
              <a:rPr lang="en-US" sz="1200" kern="1200" dirty="0" smtClean="0">
                <a:solidFill>
                  <a:schemeClr val="tx1"/>
                </a:solidFill>
                <a:effectLst/>
                <a:latin typeface="+mn-lt"/>
                <a:ea typeface="+mn-ea"/>
                <a:cs typeface="+mn-cs"/>
              </a:rPr>
              <a:t>Recipients can create amendments to TEAM awards to add funds associated with existing Full Funding Grant Agreements or larger capital investments covered under a similar Project Construction Grant Agreement. Funds may include prior year and FY 2016 and beyond funding necessary to satisfy the agreement.  </a:t>
            </a:r>
          </a:p>
          <a:p>
            <a:pPr lvl="0"/>
            <a:r>
              <a:rPr lang="en-US" sz="1200" kern="1200" dirty="0" smtClean="0">
                <a:solidFill>
                  <a:schemeClr val="tx1"/>
                </a:solidFill>
                <a:effectLst/>
                <a:latin typeface="+mn-lt"/>
                <a:ea typeface="+mn-ea"/>
                <a:cs typeface="+mn-cs"/>
              </a:rPr>
              <a:t>For recipients that were only able to obligate a portion of their FY 2015 funding in TEAM, they may create amendments to those TEAM awards to complete the activity by adding their final portion of FY 2015 funding.  These actions must use existing scope codes and existing ALIs. For example, amendments may be used where the activity was previously identified as a non-add scope or other budget activity. No new scope codes and no new ALIs may be added to increase the award budget or scope of work of a TEAM award.  FY 2016 funds must be used in a new grant.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With the passage of the Fixing America’s Surface Transportation (FAST) Act, new cross-cutting requirements apply to all funds not obligated by February 16, 2016.   (See FTA’s Notice of Transit Program Changes, Authorized Funding Levels and Implementation of Federal Public Transportation Law as Amended by the FAST Act and FTA Fiscal Year 2016 Apportionments, Allocations, Program Information and Interim Guidance, published in the Federal Register February 16, 2016).   This restriction therefore ensures FTA and the recipients can appropriately track requirements based on the type of award and prevents combining funds with different requirements.</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29</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YATA – Ductless</a:t>
            </a:r>
            <a:r>
              <a:rPr lang="en-US" baseline="0" dirty="0" smtClean="0"/>
              <a:t> A/C</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30</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a:t>
            </a:fld>
            <a:endParaRPr lang="en-US"/>
          </a:p>
        </p:txBody>
      </p:sp>
    </p:spTree>
    <p:extLst>
      <p:ext uri="{BB962C8B-B14F-4D97-AF65-F5344CB8AC3E}">
        <p14:creationId xmlns:p14="http://schemas.microsoft.com/office/powerpoint/2010/main" val="2984425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YATA – Ductless</a:t>
            </a:r>
            <a:r>
              <a:rPr lang="en-US" baseline="0" dirty="0" smtClean="0"/>
              <a:t> A/C</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31</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278410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116307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87816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87816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87816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1641424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YATA – Ductless</a:t>
            </a:r>
            <a:r>
              <a:rPr lang="en-US" baseline="0" dirty="0" smtClean="0"/>
              <a:t> A/C</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40</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767">
              <a:defRPr/>
            </a:pPr>
            <a:r>
              <a:rPr lang="en-US" sz="1300" dirty="0"/>
              <a:t>TCC is preparing guidance on the Buy America provisions.</a:t>
            </a:r>
          </a:p>
          <a:p>
            <a:pPr defTabSz="922767">
              <a:defRPr/>
            </a:pPr>
            <a:endParaRPr lang="en-US" sz="1300" dirty="0"/>
          </a:p>
          <a:p>
            <a:pPr defTabSz="922767">
              <a:defRPr/>
            </a:pPr>
            <a:r>
              <a:rPr lang="en-US" sz="1300" dirty="0"/>
              <a:t>On Rolling Stock Waiver percentage, TCC’s our </a:t>
            </a:r>
            <a:r>
              <a:rPr lang="en-US" sz="1300" u="sng" dirty="0"/>
              <a:t>preliminary</a:t>
            </a:r>
            <a:r>
              <a:rPr lang="en-US" sz="1300" dirty="0"/>
              <a:t> conclusion is that for existing contracts executed before enactment of FAST, the new domestic content requirements would not apply even if delivery is in 2018 or later.  However, for contracts entered into after enactment of FAST, rolling stock deliveries would need to comply with the domestic content requirements applicable to the year of delivery; otherwise the contract would not be in compliance with current law.</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41</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FDF521-A8C0-47CF-B688-3383CB252F15}" type="slidenum">
              <a:rPr lang="en-US" smtClean="0"/>
              <a:pPr/>
              <a:t>42</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a:t>
            </a:fld>
            <a:endParaRPr lang="en-US"/>
          </a:p>
        </p:txBody>
      </p:sp>
      <p:sp>
        <p:nvSpPr>
          <p:cNvPr id="6" name="Content Placeholder 4"/>
          <p:cNvSpPr txBox="1">
            <a:spLocks/>
          </p:cNvSpPr>
          <p:nvPr/>
        </p:nvSpPr>
        <p:spPr>
          <a:xfrm>
            <a:off x="308344" y="1548744"/>
            <a:ext cx="8229600" cy="4588053"/>
          </a:xfrm>
          <a:prstGeom prst="rect">
            <a:avLst/>
          </a:prstGeom>
        </p:spPr>
        <p:txBody>
          <a:bodyPr lIns="91413" tIns="45706" rIns="91413" bIns="45706"/>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sz="1200" dirty="0"/>
          </a:p>
        </p:txBody>
      </p:sp>
    </p:spTree>
    <p:extLst>
      <p:ext uri="{BB962C8B-B14F-4D97-AF65-F5344CB8AC3E}">
        <p14:creationId xmlns:p14="http://schemas.microsoft.com/office/powerpoint/2010/main" val="1656808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43</a:t>
            </a:fld>
            <a:endParaRPr lang="en-US" dirty="0"/>
          </a:p>
        </p:txBody>
      </p:sp>
    </p:spTree>
    <p:extLst>
      <p:ext uri="{BB962C8B-B14F-4D97-AF65-F5344CB8AC3E}">
        <p14:creationId xmlns:p14="http://schemas.microsoft.com/office/powerpoint/2010/main" val="1130815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1641424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4132">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45</a:t>
            </a:fld>
            <a:endParaRPr lang="en-US" dirty="0"/>
          </a:p>
        </p:txBody>
      </p:sp>
    </p:spTree>
    <p:extLst>
      <p:ext uri="{BB962C8B-B14F-4D97-AF65-F5344CB8AC3E}">
        <p14:creationId xmlns:p14="http://schemas.microsoft.com/office/powerpoint/2010/main" val="31946883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Remanufactured is a new definition</a:t>
            </a:r>
          </a:p>
          <a:p>
            <a:endParaRPr lang="en-US" dirty="0" smtClean="0"/>
          </a:p>
          <a:p>
            <a:r>
              <a:rPr lang="en-US" dirty="0" smtClean="0"/>
              <a:t>Buy America guidance</a:t>
            </a:r>
            <a:r>
              <a:rPr lang="en-US" baseline="0" dirty="0" smtClean="0"/>
              <a:t> required these definition</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46</a:t>
            </a:fld>
            <a:endParaRPr lang="en-US"/>
          </a:p>
        </p:txBody>
      </p:sp>
    </p:spTree>
    <p:extLst>
      <p:ext uri="{BB962C8B-B14F-4D97-AF65-F5344CB8AC3E}">
        <p14:creationId xmlns:p14="http://schemas.microsoft.com/office/powerpoint/2010/main" val="287816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5010.1D – 63 Definitions</a:t>
            </a:r>
          </a:p>
          <a:p>
            <a:r>
              <a:rPr lang="en-US" dirty="0" smtClean="0"/>
              <a:t>5010.1E – 176 Definitions</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47</a:t>
            </a:fld>
            <a:endParaRPr lang="en-US"/>
          </a:p>
        </p:txBody>
      </p:sp>
    </p:spTree>
    <p:extLst>
      <p:ext uri="{BB962C8B-B14F-4D97-AF65-F5344CB8AC3E}">
        <p14:creationId xmlns:p14="http://schemas.microsoft.com/office/powerpoint/2010/main" val="287816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1371198" algn="l"/>
              </a:tabLst>
            </a:pPr>
            <a:endParaRPr lang="en-US" dirty="0">
              <a:latin typeface="Arial" panose="020B0604020202020204" pitchFamily="34" charset="0"/>
              <a:ea typeface="Times New Roman"/>
              <a:cs typeface="Arial" panose="020B0604020202020204" pitchFamily="34" charset="0"/>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48</a:t>
            </a:fld>
            <a:endParaRPr lang="en-US"/>
          </a:p>
        </p:txBody>
      </p:sp>
    </p:spTree>
    <p:extLst>
      <p:ext uri="{BB962C8B-B14F-4D97-AF65-F5344CB8AC3E}">
        <p14:creationId xmlns:p14="http://schemas.microsoft.com/office/powerpoint/2010/main" val="30554501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Offer Red-Line Version</a:t>
            </a:r>
          </a:p>
        </p:txBody>
      </p:sp>
      <p:sp>
        <p:nvSpPr>
          <p:cNvPr id="4" name="Slide Number Placeholder 3"/>
          <p:cNvSpPr>
            <a:spLocks noGrp="1"/>
          </p:cNvSpPr>
          <p:nvPr>
            <p:ph type="sldNum" sz="quarter" idx="10"/>
          </p:nvPr>
        </p:nvSpPr>
        <p:spPr/>
        <p:txBody>
          <a:bodyPr/>
          <a:lstStyle/>
          <a:p>
            <a:fld id="{74FDF521-A8C0-47CF-B688-3383CB252F15}" type="slidenum">
              <a:rPr lang="en-US" smtClean="0"/>
              <a:pPr/>
              <a:t>49</a:t>
            </a:fld>
            <a:endParaRPr lang="en-US"/>
          </a:p>
        </p:txBody>
      </p:sp>
    </p:spTree>
    <p:extLst>
      <p:ext uri="{BB962C8B-B14F-4D97-AF65-F5344CB8AC3E}">
        <p14:creationId xmlns:p14="http://schemas.microsoft.com/office/powerpoint/2010/main" val="1491441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Cost principles</a:t>
            </a:r>
            <a:r>
              <a:rPr lang="en-US" baseline="0" dirty="0" smtClean="0"/>
              <a:t> in Super Circular – 2 CFR Part 200, Subpart E</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50</a:t>
            </a:fld>
            <a:endParaRPr lang="en-US"/>
          </a:p>
        </p:txBody>
      </p:sp>
    </p:spTree>
    <p:extLst>
      <p:ext uri="{BB962C8B-B14F-4D97-AF65-F5344CB8AC3E}">
        <p14:creationId xmlns:p14="http://schemas.microsoft.com/office/powerpoint/2010/main" val="14914418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Planners check D - other (Type 13) in team next week and type in the new CE number</a:t>
            </a:r>
          </a:p>
          <a:p>
            <a:endParaRPr lang="en-US" dirty="0"/>
          </a:p>
          <a:p>
            <a:r>
              <a:rPr lang="en-US" dirty="0"/>
              <a:t>We can then use that as an interim measure for the ER CE as well (as well as any future MAP-21 CEs)</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51</a:t>
            </a:fld>
            <a:endParaRPr lang="en-US" dirty="0"/>
          </a:p>
        </p:txBody>
      </p:sp>
    </p:spTree>
    <p:extLst>
      <p:ext uri="{BB962C8B-B14F-4D97-AF65-F5344CB8AC3E}">
        <p14:creationId xmlns:p14="http://schemas.microsoft.com/office/powerpoint/2010/main" val="3217801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a:t>
            </a:fld>
            <a:endParaRPr lang="en-US"/>
          </a:p>
        </p:txBody>
      </p:sp>
      <p:sp>
        <p:nvSpPr>
          <p:cNvPr id="6" name="Content Placeholder 4"/>
          <p:cNvSpPr txBox="1">
            <a:spLocks/>
          </p:cNvSpPr>
          <p:nvPr/>
        </p:nvSpPr>
        <p:spPr>
          <a:xfrm>
            <a:off x="308344" y="1548744"/>
            <a:ext cx="8229600" cy="4588053"/>
          </a:xfrm>
          <a:prstGeom prst="rect">
            <a:avLst/>
          </a:prstGeom>
        </p:spPr>
        <p:txBody>
          <a:bodyPr lIns="91413" tIns="45706" rIns="91413" bIns="45706"/>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endParaRPr lang="en-US" sz="1200" dirty="0"/>
          </a:p>
        </p:txBody>
      </p:sp>
    </p:spTree>
    <p:extLst>
      <p:ext uri="{BB962C8B-B14F-4D97-AF65-F5344CB8AC3E}">
        <p14:creationId xmlns:p14="http://schemas.microsoft.com/office/powerpoint/2010/main" val="165680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0" indent="-1714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a:t>
            </a:fld>
            <a:endParaRPr lang="en-US"/>
          </a:p>
        </p:txBody>
      </p:sp>
    </p:spTree>
    <p:extLst>
      <p:ext uri="{BB962C8B-B14F-4D97-AF65-F5344CB8AC3E}">
        <p14:creationId xmlns:p14="http://schemas.microsoft.com/office/powerpoint/2010/main" val="188394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00" indent="-1714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7</a:t>
            </a:fld>
            <a:endParaRPr lang="en-US"/>
          </a:p>
        </p:txBody>
      </p:sp>
    </p:spTree>
    <p:extLst>
      <p:ext uri="{BB962C8B-B14F-4D97-AF65-F5344CB8AC3E}">
        <p14:creationId xmlns:p14="http://schemas.microsoft.com/office/powerpoint/2010/main" val="334795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8</a:t>
            </a:fld>
            <a:endParaRPr lang="en-US"/>
          </a:p>
        </p:txBody>
      </p:sp>
    </p:spTree>
    <p:extLst>
      <p:ext uri="{BB962C8B-B14F-4D97-AF65-F5344CB8AC3E}">
        <p14:creationId xmlns:p14="http://schemas.microsoft.com/office/powerpoint/2010/main" val="424101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00" indent="-1714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9</a:t>
            </a:fld>
            <a:endParaRPr lang="en-US"/>
          </a:p>
        </p:txBody>
      </p:sp>
    </p:spTree>
    <p:extLst>
      <p:ext uri="{BB962C8B-B14F-4D97-AF65-F5344CB8AC3E}">
        <p14:creationId xmlns:p14="http://schemas.microsoft.com/office/powerpoint/2010/main" val="271405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108364" y="6173787"/>
            <a:ext cx="148243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8143874" y="6173787"/>
            <a:ext cx="5429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21AF6247-75CE-4122-8111-B3917997CF2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a:p>
        </p:txBody>
      </p:sp>
      <p:sp>
        <p:nvSpPr>
          <p:cNvPr id="6" name="Slide Number Placeholder 5"/>
          <p:cNvSpPr>
            <a:spLocks noGrp="1"/>
          </p:cNvSpPr>
          <p:nvPr>
            <p:ph type="sldNum" sz="quarter" idx="12"/>
          </p:nvPr>
        </p:nvSpPr>
        <p:spPr>
          <a:xfrm>
            <a:off x="8439149" y="6299200"/>
            <a:ext cx="5238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C07561DB-FE04-4CBF-A957-54765BA21DE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02534" y="6173787"/>
            <a:ext cx="158826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8410574" y="6192837"/>
            <a:ext cx="4667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30004069-6D3A-4122-9791-7EBFD09FFBF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74627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a:defRPr/>
            </a:pPr>
            <a:fld id="{F00A00CB-2C12-43BD-8097-0EF59CD27AF0}" type="slidenum">
              <a:rPr lang="en-US" sz="1400" smtClean="0">
                <a:solidFill>
                  <a:prstClr val="black"/>
                </a:solidFill>
                <a:latin typeface="Gill Sans MT" pitchFamily="34" charset="0"/>
              </a:rPr>
              <a:pPr>
                <a:defRPr/>
              </a:pPr>
              <a:t>‹#›</a:t>
            </a:fld>
            <a:endParaRPr lang="en-US" sz="1400" dirty="0">
              <a:solidFill>
                <a:prstClr val="black"/>
              </a:solidFill>
              <a:latin typeface="Gill Sans MT" pitchFamily="34" charset="0"/>
            </a:endParaRPr>
          </a:p>
        </p:txBody>
      </p:sp>
    </p:spTree>
    <p:extLst>
      <p:ext uri="{BB962C8B-B14F-4D97-AF65-F5344CB8AC3E}">
        <p14:creationId xmlns:p14="http://schemas.microsoft.com/office/powerpoint/2010/main" val="2193514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solidFill>
                  <a:prstClr val="black"/>
                </a:solidFill>
                <a:latin typeface="Gill Sans MT" pitchFamily="34" charset="0"/>
              </a:rPr>
              <a:pPr>
                <a:defRPr/>
              </a:pPr>
              <a:t>‹#›</a:t>
            </a:fld>
            <a:endParaRPr lang="en-US" dirty="0">
              <a:solidFill>
                <a:prstClr val="black"/>
              </a:solidFill>
              <a:latin typeface="Gill Sans MT" pitchFamily="34" charset="0"/>
            </a:endParaRPr>
          </a:p>
        </p:txBody>
      </p:sp>
    </p:spTree>
    <p:extLst>
      <p:ext uri="{BB962C8B-B14F-4D97-AF65-F5344CB8AC3E}">
        <p14:creationId xmlns:p14="http://schemas.microsoft.com/office/powerpoint/2010/main" val="680110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9136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solidFill>
                  <a:prstClr val="black"/>
                </a:solidFill>
                <a:latin typeface="Gill Sans MT" pitchFamily="34" charset="0"/>
              </a:rPr>
              <a:pPr>
                <a:defRPr/>
              </a:pPr>
              <a:t>‹#›</a:t>
            </a:fld>
            <a:endParaRPr lang="en-US" dirty="0">
              <a:solidFill>
                <a:prstClr val="black"/>
              </a:solidFill>
              <a:latin typeface="Gill Sans MT" pitchFamily="34" charset="0"/>
            </a:endParaRPr>
          </a:p>
        </p:txBody>
      </p:sp>
    </p:spTree>
    <p:extLst>
      <p:ext uri="{BB962C8B-B14F-4D97-AF65-F5344CB8AC3E}">
        <p14:creationId xmlns:p14="http://schemas.microsoft.com/office/powerpoint/2010/main" val="142644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82400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303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7664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156770" y="6173787"/>
            <a:ext cx="1566231"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flipH="1">
            <a:off x="8472488" y="6173787"/>
            <a:ext cx="523873" cy="365125"/>
          </a:xfrm>
          <a:prstGeom prst="rect">
            <a:avLst/>
          </a:prstGeom>
        </p:spPr>
        <p:txBody>
          <a:bodyPr vert="horz" wrap="square" lIns="91440" tIns="45720" rIns="91440" bIns="45720" numCol="1" anchor="t" anchorCtr="0" compatLnSpc="1">
            <a:prstTxWarp prst="textNoShape">
              <a:avLst/>
            </a:prstTxWarp>
          </a:bodyPr>
          <a:lstStyle>
            <a:lvl1pPr>
              <a:defRPr sz="1400">
                <a:latin typeface="Gill Sans MT" pitchFamily="34" charset="0"/>
              </a:defRPr>
            </a:lvl1pPr>
          </a:lstStyle>
          <a:p>
            <a:fld id="{1F2646B2-07B8-4A55-877A-153D84ACCCD9}"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006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05176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36978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108364" y="6173787"/>
            <a:ext cx="148243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8143874" y="6173787"/>
            <a:ext cx="5429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21AF6247-75CE-4122-8111-B3917997CF2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8143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156770" y="6173787"/>
            <a:ext cx="1566231"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flipH="1">
            <a:off x="8472488" y="6173787"/>
            <a:ext cx="523873" cy="365125"/>
          </a:xfrm>
          <a:prstGeom prst="rect">
            <a:avLst/>
          </a:prstGeom>
        </p:spPr>
        <p:txBody>
          <a:bodyPr vert="horz" wrap="square" lIns="91440" tIns="45720" rIns="91440" bIns="45720" numCol="1" anchor="t" anchorCtr="0" compatLnSpc="1">
            <a:prstTxWarp prst="textNoShape">
              <a:avLst/>
            </a:prstTxWarp>
          </a:bodyPr>
          <a:lstStyle>
            <a:lvl1pPr>
              <a:defRPr sz="1400">
                <a:latin typeface="Gill Sans MT" pitchFamily="34" charset="0"/>
              </a:defRPr>
            </a:lvl1pPr>
          </a:lstStyle>
          <a:p>
            <a:fld id="{1F2646B2-07B8-4A55-877A-153D84ACCCD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35074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46602" y="6173787"/>
            <a:ext cx="1476262"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8210550" y="6173787"/>
            <a:ext cx="476249"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DC604F14-CA4B-4847-9F79-8FBCC13E0B3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32335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13552" y="6173787"/>
            <a:ext cx="1577247"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6" name="Footer Placeholder 5"/>
          <p:cNvSpPr>
            <a:spLocks noGrp="1"/>
          </p:cNvSpPr>
          <p:nvPr>
            <p:ph type="ftr" sz="quarter" idx="11"/>
          </p:nvPr>
        </p:nvSpPr>
        <p:spPr>
          <a:xfrm>
            <a:off x="30480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8429626" y="6173787"/>
            <a:ext cx="561974"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53360765-080C-41EF-8F95-FE47DEDE351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94101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80500" y="6173787"/>
            <a:ext cx="1610299"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8"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9" name="Slide Number Placeholder 5"/>
          <p:cNvSpPr>
            <a:spLocks noGrp="1"/>
          </p:cNvSpPr>
          <p:nvPr>
            <p:ph type="sldNum" sz="quarter" idx="12"/>
          </p:nvPr>
        </p:nvSpPr>
        <p:spPr>
          <a:xfrm>
            <a:off x="8420099" y="6173787"/>
            <a:ext cx="6381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77F3054E-A31A-4146-BB09-2DCF969F1C6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58953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5" name="Slide Number Placeholder 5"/>
          <p:cNvSpPr>
            <a:spLocks noGrp="1"/>
          </p:cNvSpPr>
          <p:nvPr>
            <p:ph type="sldNum" sz="quarter" idx="12"/>
          </p:nvPr>
        </p:nvSpPr>
        <p:spPr>
          <a:xfrm>
            <a:off x="8458200" y="6213475"/>
            <a:ext cx="5334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4DD9C236-AF77-4416-8345-CB4629A33B8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33102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4" name="Slide Number Placeholder 5"/>
          <p:cNvSpPr>
            <a:spLocks noGrp="1"/>
          </p:cNvSpPr>
          <p:nvPr>
            <p:ph type="sldNum" sz="quarter" idx="12"/>
          </p:nvPr>
        </p:nvSpPr>
        <p:spPr>
          <a:xfrm>
            <a:off x="8505825" y="6356350"/>
            <a:ext cx="533399"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132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46602" y="6173787"/>
            <a:ext cx="1476262"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8210550" y="6173787"/>
            <a:ext cx="476249"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DC604F14-CA4B-4847-9F79-8FBCC13E0B31}"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a:xfrm>
            <a:off x="8439149" y="6289675"/>
            <a:ext cx="5429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7AF46AAA-4B15-416D-A152-9947D360E91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9835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a:xfrm>
            <a:off x="8401050" y="6289675"/>
            <a:ext cx="59055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289413CD-A6E0-4401-A1DA-5183387F14A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57129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8439149" y="6299200"/>
            <a:ext cx="5238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C07561DB-FE04-4CBF-A957-54765BA21DE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50735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02534" y="6173787"/>
            <a:ext cx="158826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solidFill>
              </a:rPr>
              <a:t>July 18 draft</a:t>
            </a:r>
            <a:endParaRPr lang="en-US" dirty="0">
              <a:solidFill>
                <a:prstClr val="black"/>
              </a:solidFill>
            </a:endParaRPr>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8410574" y="6192837"/>
            <a:ext cx="4667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30004069-6D3A-4122-9791-7EBFD09FFBF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66912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B06160-3C91-4CC1-82FE-E9A238C7C67B}" type="datetimeFigureOut">
              <a:rPr lang="en-US" smtClean="0">
                <a:solidFill>
                  <a:prstClr val="black">
                    <a:tint val="75000"/>
                  </a:prstClr>
                </a:solidFill>
              </a:rPr>
              <a:pPr/>
              <a:t>4/18/2016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3582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06160-3C91-4CC1-82FE-E9A238C7C67B}" type="datetimeFigureOut">
              <a:rPr lang="en-US" smtClean="0">
                <a:solidFill>
                  <a:prstClr val="black">
                    <a:tint val="75000"/>
                  </a:prstClr>
                </a:solidFill>
              </a:rPr>
              <a:pPr/>
              <a:t>4/18/2016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1497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B06160-3C91-4CC1-82FE-E9A238C7C67B}" type="datetimeFigureOut">
              <a:rPr lang="en-US" smtClean="0">
                <a:solidFill>
                  <a:prstClr val="black">
                    <a:tint val="75000"/>
                  </a:prstClr>
                </a:solidFill>
              </a:rPr>
              <a:pPr/>
              <a:t>4/18/2016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686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B06160-3C91-4CC1-82FE-E9A238C7C67B}" type="datetimeFigureOut">
              <a:rPr lang="en-US" smtClean="0">
                <a:solidFill>
                  <a:prstClr val="black">
                    <a:tint val="75000"/>
                  </a:prstClr>
                </a:solidFill>
              </a:rPr>
              <a:pPr/>
              <a:t>4/18/2016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6505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B06160-3C91-4CC1-82FE-E9A238C7C67B}" type="datetimeFigureOut">
              <a:rPr lang="en-US" smtClean="0">
                <a:solidFill>
                  <a:prstClr val="black">
                    <a:tint val="75000"/>
                  </a:prstClr>
                </a:solidFill>
              </a:rPr>
              <a:pPr/>
              <a:t>4/18/2016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1789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B06160-3C91-4CC1-82FE-E9A238C7C67B}" type="datetimeFigureOut">
              <a:rPr lang="en-US" smtClean="0">
                <a:solidFill>
                  <a:prstClr val="black">
                    <a:tint val="75000"/>
                  </a:prstClr>
                </a:solidFill>
              </a:rPr>
              <a:pPr/>
              <a:t>4/18/2016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611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13552" y="6173787"/>
            <a:ext cx="1577247"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0480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7" name="Slide Number Placeholder 6"/>
          <p:cNvSpPr>
            <a:spLocks noGrp="1"/>
          </p:cNvSpPr>
          <p:nvPr>
            <p:ph type="sldNum" sz="quarter" idx="12"/>
          </p:nvPr>
        </p:nvSpPr>
        <p:spPr>
          <a:xfrm>
            <a:off x="8429626" y="6173787"/>
            <a:ext cx="561974"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53360765-080C-41EF-8F95-FE47DEDE351C}"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B06160-3C91-4CC1-82FE-E9A238C7C67B}" type="datetimeFigureOut">
              <a:rPr lang="en-US" smtClean="0">
                <a:solidFill>
                  <a:prstClr val="black">
                    <a:tint val="75000"/>
                  </a:prstClr>
                </a:solidFill>
              </a:rPr>
              <a:pPr/>
              <a:t>4/18/2016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5290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06160-3C91-4CC1-82FE-E9A238C7C67B}" type="datetimeFigureOut">
              <a:rPr lang="en-US" smtClean="0">
                <a:solidFill>
                  <a:prstClr val="black">
                    <a:tint val="75000"/>
                  </a:prstClr>
                </a:solidFill>
              </a:rPr>
              <a:pPr/>
              <a:t>4/18/2016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4428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B06160-3C91-4CC1-82FE-E9A238C7C67B}" type="datetimeFigureOut">
              <a:rPr lang="en-US" smtClean="0">
                <a:solidFill>
                  <a:prstClr val="black">
                    <a:tint val="75000"/>
                  </a:prstClr>
                </a:solidFill>
              </a:rPr>
              <a:pPr/>
              <a:t>4/18/2016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1350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06160-3C91-4CC1-82FE-E9A238C7C67B}" type="datetimeFigureOut">
              <a:rPr lang="en-US" smtClean="0">
                <a:solidFill>
                  <a:prstClr val="black">
                    <a:tint val="75000"/>
                  </a:prstClr>
                </a:solidFill>
              </a:rPr>
              <a:pPr/>
              <a:t>4/18/2016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1978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B06160-3C91-4CC1-82FE-E9A238C7C67B}" type="datetimeFigureOut">
              <a:rPr lang="en-US" smtClean="0">
                <a:solidFill>
                  <a:prstClr val="black">
                    <a:tint val="75000"/>
                  </a:prstClr>
                </a:solidFill>
              </a:rPr>
              <a:pPr/>
              <a:t>4/18/2016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9447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smtClean="0"/>
              <a:t>Click to edit Master title style</a:t>
            </a:r>
            <a:endParaRPr lang="en-US" dirty="0"/>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600165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a:defRPr/>
            </a:pPr>
            <a:fld id="{F00A00CB-2C12-43BD-8097-0EF59CD27AF0}" type="slidenum">
              <a:rPr lang="en-US" sz="1400" smtClean="0">
                <a:solidFill>
                  <a:prstClr val="black"/>
                </a:solidFill>
                <a:latin typeface="Gill Sans MT" pitchFamily="34" charset="0"/>
              </a:rPr>
              <a:pPr>
                <a:defRPr/>
              </a:pPr>
              <a:t>‹#›</a:t>
            </a:fld>
            <a:endParaRPr lang="en-US" sz="1400" dirty="0">
              <a:solidFill>
                <a:prstClr val="black"/>
              </a:solidFill>
              <a:latin typeface="Gill Sans MT" pitchFamily="34" charset="0"/>
            </a:endParaRPr>
          </a:p>
        </p:txBody>
      </p:sp>
    </p:spTree>
    <p:extLst>
      <p:ext uri="{BB962C8B-B14F-4D97-AF65-F5344CB8AC3E}">
        <p14:creationId xmlns:p14="http://schemas.microsoft.com/office/powerpoint/2010/main" val="17105188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solidFill>
                  <a:prstClr val="black"/>
                </a:solidFill>
                <a:latin typeface="Gill Sans MT" pitchFamily="34" charset="0"/>
              </a:rPr>
              <a:pPr>
                <a:defRPr/>
              </a:pPr>
              <a:t>‹#›</a:t>
            </a:fld>
            <a:endParaRPr lang="en-US" dirty="0">
              <a:solidFill>
                <a:prstClr val="black"/>
              </a:solidFill>
              <a:latin typeface="Gill Sans MT" pitchFamily="34" charset="0"/>
            </a:endParaRPr>
          </a:p>
        </p:txBody>
      </p:sp>
    </p:spTree>
    <p:extLst>
      <p:ext uri="{BB962C8B-B14F-4D97-AF65-F5344CB8AC3E}">
        <p14:creationId xmlns:p14="http://schemas.microsoft.com/office/powerpoint/2010/main" val="3752277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20601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solidFill>
                  <a:prstClr val="black"/>
                </a:solidFill>
                <a:latin typeface="Gill Sans MT" pitchFamily="34" charset="0"/>
              </a:rPr>
              <a:pPr>
                <a:defRPr/>
              </a:pPr>
              <a:t>‹#›</a:t>
            </a:fld>
            <a:endParaRPr lang="en-US" dirty="0">
              <a:solidFill>
                <a:prstClr val="black"/>
              </a:solidFill>
              <a:latin typeface="Gill Sans MT" pitchFamily="34" charset="0"/>
            </a:endParaRPr>
          </a:p>
        </p:txBody>
      </p:sp>
    </p:spTree>
    <p:extLst>
      <p:ext uri="{BB962C8B-B14F-4D97-AF65-F5344CB8AC3E}">
        <p14:creationId xmlns:p14="http://schemas.microsoft.com/office/powerpoint/2010/main" val="38188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80500" y="6173787"/>
            <a:ext cx="1610299"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9" name="Slide Number Placeholder 5"/>
          <p:cNvSpPr>
            <a:spLocks noGrp="1"/>
          </p:cNvSpPr>
          <p:nvPr>
            <p:ph type="sldNum" sz="quarter" idx="12"/>
          </p:nvPr>
        </p:nvSpPr>
        <p:spPr>
          <a:xfrm>
            <a:off x="8420099" y="6173787"/>
            <a:ext cx="6381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77F3054E-A31A-4146-BB09-2DCF969F1C61}"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308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1872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96615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025632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590582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34603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108364" y="6173787"/>
            <a:ext cx="148243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8143874" y="6173787"/>
            <a:ext cx="5429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21AF6247-75CE-4122-8111-B3917997CF21}"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95B74"/>
                </a:solidFill>
                <a:latin typeface="Raavi" pitchFamily="34" charset="0"/>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156770" y="6173787"/>
            <a:ext cx="1566231"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flipH="1">
            <a:off x="8472488" y="6173787"/>
            <a:ext cx="523873" cy="365125"/>
          </a:xfrm>
          <a:prstGeom prst="rect">
            <a:avLst/>
          </a:prstGeom>
        </p:spPr>
        <p:txBody>
          <a:bodyPr vert="horz" wrap="square" lIns="91440" tIns="45720" rIns="91440" bIns="45720" numCol="1" anchor="t" anchorCtr="0" compatLnSpc="1">
            <a:prstTxWarp prst="textNoShape">
              <a:avLst/>
            </a:prstTxWarp>
          </a:bodyPr>
          <a:lstStyle>
            <a:lvl1pPr>
              <a:defRPr sz="1400">
                <a:latin typeface="Gill Sans MT" pitchFamily="34" charset="0"/>
              </a:defRPr>
            </a:lvl1pPr>
          </a:lstStyle>
          <a:p>
            <a:fld id="{1F2646B2-07B8-4A55-877A-153D84ACCCD9}"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a:p>
        </p:txBody>
      </p:sp>
      <p:sp>
        <p:nvSpPr>
          <p:cNvPr id="5" name="Slide Number Placeholder 5"/>
          <p:cNvSpPr>
            <a:spLocks noGrp="1"/>
          </p:cNvSpPr>
          <p:nvPr>
            <p:ph type="sldNum" sz="quarter" idx="12"/>
          </p:nvPr>
        </p:nvSpPr>
        <p:spPr>
          <a:xfrm>
            <a:off x="8458200" y="6213475"/>
            <a:ext cx="5334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4DD9C236-AF77-4416-8345-CB4629A33B8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a:p>
        </p:txBody>
      </p:sp>
      <p:sp>
        <p:nvSpPr>
          <p:cNvPr id="4" name="Slide Number Placeholder 5"/>
          <p:cNvSpPr>
            <a:spLocks noGrp="1"/>
          </p:cNvSpPr>
          <p:nvPr>
            <p:ph type="sldNum" sz="quarter" idx="12"/>
          </p:nvPr>
        </p:nvSpPr>
        <p:spPr>
          <a:xfrm>
            <a:off x="8505825" y="6356350"/>
            <a:ext cx="533399"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F00A00CB-2C12-43BD-8097-0EF59CD27A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a:p>
        </p:txBody>
      </p:sp>
      <p:sp>
        <p:nvSpPr>
          <p:cNvPr id="7" name="Slide Number Placeholder 5"/>
          <p:cNvSpPr>
            <a:spLocks noGrp="1"/>
          </p:cNvSpPr>
          <p:nvPr>
            <p:ph type="sldNum" sz="quarter" idx="12"/>
          </p:nvPr>
        </p:nvSpPr>
        <p:spPr>
          <a:xfrm>
            <a:off x="8439149" y="6289675"/>
            <a:ext cx="5429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7AF46AAA-4B15-416D-A152-9947D360E91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a:p>
        </p:txBody>
      </p:sp>
      <p:sp>
        <p:nvSpPr>
          <p:cNvPr id="7" name="Slide Number Placeholder 5"/>
          <p:cNvSpPr>
            <a:spLocks noGrp="1"/>
          </p:cNvSpPr>
          <p:nvPr>
            <p:ph type="sldNum" sz="quarter" idx="12"/>
          </p:nvPr>
        </p:nvSpPr>
        <p:spPr>
          <a:xfrm>
            <a:off x="8401050" y="6289675"/>
            <a:ext cx="59055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289413CD-A6E0-4401-A1DA-5183387F14A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header2-01.jpg"/>
          <p:cNvPicPr>
            <a:picLocks noChangeAspect="1"/>
          </p:cNvPicPr>
          <p:nvPr/>
        </p:nvPicPr>
        <p:blipFill>
          <a:blip r:embed="rId13"/>
          <a:srcRect/>
          <a:stretch>
            <a:fillRect/>
          </a:stretch>
        </p:blipFill>
        <p:spPr bwMode="auto">
          <a:xfrm>
            <a:off x="0" y="0"/>
            <a:ext cx="9144000" cy="436563"/>
          </a:xfrm>
          <a:prstGeom prst="rect">
            <a:avLst/>
          </a:prstGeom>
          <a:noFill/>
          <a:ln w="9525">
            <a:noFill/>
            <a:miter lim="800000"/>
            <a:headEnd/>
            <a:tailEnd/>
          </a:ln>
        </p:spPr>
      </p:pic>
      <p:pic>
        <p:nvPicPr>
          <p:cNvPr id="6" name="Picture 5" descr="FTA_footer-01_edit.png"/>
          <p:cNvPicPr>
            <a:picLocks noChangeAspect="1"/>
          </p:cNvPicPr>
          <p:nvPr userDrawn="1"/>
        </p:nvPicPr>
        <p:blipFill>
          <a:blip r:embed="rId14"/>
          <a:stretch>
            <a:fillRect/>
          </a:stretch>
        </p:blipFill>
        <p:spPr>
          <a:xfrm>
            <a:off x="0" y="6176219"/>
            <a:ext cx="9144000" cy="694481"/>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1" fontAlgn="base" hangingPunct="1">
        <a:spcBef>
          <a:spcPct val="0"/>
        </a:spcBef>
        <a:spcAft>
          <a:spcPct val="0"/>
        </a:spcAft>
        <a:defRPr sz="4400" kern="1200">
          <a:solidFill>
            <a:srgbClr val="395B74"/>
          </a:solidFill>
          <a:latin typeface="Raavi"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descr="header4-01-01.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userDrawn="1"/>
        </p:nvPicPr>
        <p:blipFill>
          <a:blip r:embed="rId14"/>
          <a:stretch>
            <a:fillRect/>
          </a:stretch>
        </p:blipFill>
        <p:spPr>
          <a:xfrm>
            <a:off x="0" y="6047680"/>
            <a:ext cx="9144000" cy="830804"/>
          </a:xfrm>
          <a:prstGeom prst="rect">
            <a:avLst/>
          </a:prstGeom>
        </p:spPr>
      </p:pic>
    </p:spTree>
    <p:extLst>
      <p:ext uri="{BB962C8B-B14F-4D97-AF65-F5344CB8AC3E}">
        <p14:creationId xmlns:p14="http://schemas.microsoft.com/office/powerpoint/2010/main" val="127371530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28" name="Picture 11" descr="header2-01.jpg"/>
          <p:cNvPicPr>
            <a:picLocks noChangeAspect="1"/>
          </p:cNvPicPr>
          <p:nvPr/>
        </p:nvPicPr>
        <p:blipFill>
          <a:blip r:embed="rId13"/>
          <a:srcRect/>
          <a:stretch>
            <a:fillRect/>
          </a:stretch>
        </p:blipFill>
        <p:spPr bwMode="auto">
          <a:xfrm>
            <a:off x="0" y="0"/>
            <a:ext cx="9144000" cy="436563"/>
          </a:xfrm>
          <a:prstGeom prst="rect">
            <a:avLst/>
          </a:prstGeom>
          <a:noFill/>
          <a:ln w="9525">
            <a:noFill/>
            <a:miter lim="800000"/>
            <a:headEnd/>
            <a:tailEnd/>
          </a:ln>
        </p:spPr>
      </p:pic>
      <p:pic>
        <p:nvPicPr>
          <p:cNvPr id="6" name="Picture 5" descr="FTA_footer-01_edit.png"/>
          <p:cNvPicPr>
            <a:picLocks noChangeAspect="1"/>
          </p:cNvPicPr>
          <p:nvPr/>
        </p:nvPicPr>
        <p:blipFill>
          <a:blip r:embed="rId14"/>
          <a:stretch>
            <a:fillRect/>
          </a:stretch>
        </p:blipFill>
        <p:spPr>
          <a:xfrm>
            <a:off x="0" y="6176219"/>
            <a:ext cx="9144000" cy="694481"/>
          </a:xfrm>
          <a:prstGeom prst="rect">
            <a:avLst/>
          </a:prstGeom>
        </p:spPr>
      </p:pic>
    </p:spTree>
    <p:extLst>
      <p:ext uri="{BB962C8B-B14F-4D97-AF65-F5344CB8AC3E}">
        <p14:creationId xmlns:p14="http://schemas.microsoft.com/office/powerpoint/2010/main" val="5816740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rtl="0" eaLnBrk="1" fontAlgn="base" hangingPunct="1">
        <a:spcBef>
          <a:spcPct val="0"/>
        </a:spcBef>
        <a:spcAft>
          <a:spcPct val="0"/>
        </a:spcAft>
        <a:defRPr sz="4400" kern="1200">
          <a:solidFill>
            <a:srgbClr val="395B74"/>
          </a:solidFill>
          <a:latin typeface="Raavi"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06160-3C91-4CC1-82FE-E9A238C7C67B}" type="datetimeFigureOut">
              <a:rPr lang="en-US" smtClean="0">
                <a:solidFill>
                  <a:prstClr val="black">
                    <a:tint val="75000"/>
                  </a:prstClr>
                </a:solidFill>
              </a:rPr>
              <a:pPr/>
              <a:t>4/18/2016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F51DF-B384-4E93-A90D-517E8BDA1A4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233126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7" name="Picture 6" descr="header4-01-0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6388"/>
            <a:ext cx="9144000" cy="473273"/>
          </a:xfrm>
          <a:prstGeom prst="rect">
            <a:avLst/>
          </a:prstGeom>
        </p:spPr>
      </p:pic>
      <p:pic>
        <p:nvPicPr>
          <p:cNvPr id="6" name="Picture 5" descr="FTA_footer-01.png"/>
          <p:cNvPicPr>
            <a:picLocks noChangeAspect="1"/>
          </p:cNvPicPr>
          <p:nvPr/>
        </p:nvPicPr>
        <p:blipFill>
          <a:blip r:embed="rId14"/>
          <a:stretch>
            <a:fillRect/>
          </a:stretch>
        </p:blipFill>
        <p:spPr>
          <a:xfrm>
            <a:off x="0" y="6047680"/>
            <a:ext cx="9144000" cy="830804"/>
          </a:xfrm>
          <a:prstGeom prst="rect">
            <a:avLst/>
          </a:prstGeom>
        </p:spPr>
      </p:pic>
    </p:spTree>
    <p:extLst>
      <p:ext uri="{BB962C8B-B14F-4D97-AF65-F5344CB8AC3E}">
        <p14:creationId xmlns:p14="http://schemas.microsoft.com/office/powerpoint/2010/main" val="1949741623"/>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header2-01.jpg"/>
          <p:cNvPicPr>
            <a:picLocks noChangeAspect="1"/>
          </p:cNvPicPr>
          <p:nvPr/>
        </p:nvPicPr>
        <p:blipFill>
          <a:blip r:embed="rId4"/>
          <a:srcRect/>
          <a:stretch>
            <a:fillRect/>
          </a:stretch>
        </p:blipFill>
        <p:spPr bwMode="auto">
          <a:xfrm>
            <a:off x="0" y="0"/>
            <a:ext cx="9144000" cy="436563"/>
          </a:xfrm>
          <a:prstGeom prst="rect">
            <a:avLst/>
          </a:prstGeom>
          <a:noFill/>
          <a:ln w="9525">
            <a:noFill/>
            <a:miter lim="800000"/>
            <a:headEnd/>
            <a:tailEnd/>
          </a:ln>
        </p:spPr>
      </p:pic>
      <p:pic>
        <p:nvPicPr>
          <p:cNvPr id="6" name="Picture 5" descr="FTA_footer-01_edit.png"/>
          <p:cNvPicPr>
            <a:picLocks noChangeAspect="1"/>
          </p:cNvPicPr>
          <p:nvPr/>
        </p:nvPicPr>
        <p:blipFill>
          <a:blip r:embed="rId5"/>
          <a:stretch>
            <a:fillRect/>
          </a:stretch>
        </p:blipFill>
        <p:spPr>
          <a:xfrm>
            <a:off x="0" y="6176219"/>
            <a:ext cx="9144000" cy="694481"/>
          </a:xfrm>
          <a:prstGeom prst="rect">
            <a:avLst/>
          </a:prstGeom>
        </p:spPr>
      </p:pic>
    </p:spTree>
  </p:cSld>
  <p:clrMap bg1="lt1" tx1="dk1" bg2="lt2" tx2="dk2" accent1="accent1" accent2="accent2" accent3="accent3" accent4="accent4" accent5="accent5" accent6="accent6" hlink="hlink" folHlink="folHlink"/>
  <p:sldLayoutIdLst>
    <p:sldLayoutId id="2147483865" r:id="rId1"/>
    <p:sldLayoutId id="2147483866" r:id="rId2"/>
  </p:sldLayoutIdLst>
  <p:hf hdr="0" ftr="0" dt="0"/>
  <p:txStyles>
    <p:titleStyle>
      <a:lvl1pPr algn="ctr" rtl="0" eaLnBrk="1" fontAlgn="base" hangingPunct="1">
        <a:spcBef>
          <a:spcPct val="0"/>
        </a:spcBef>
        <a:spcAft>
          <a:spcPct val="0"/>
        </a:spcAft>
        <a:defRPr sz="4400" kern="1200">
          <a:solidFill>
            <a:srgbClr val="395B74"/>
          </a:solidFill>
          <a:latin typeface="Raavi"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hyperlink" Target="mailto:FTA.TrAMS.Help@dot.gov"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hyperlink" Target="http://www.fta.dot.gov/TrAM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5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TA_slide3_edit-01.png"/>
          <p:cNvPicPr>
            <a:picLocks noChangeAspect="1"/>
          </p:cNvPicPr>
          <p:nvPr/>
        </p:nvPicPr>
        <p:blipFill>
          <a:blip r:embed="rId3"/>
          <a:stretch>
            <a:fillRect/>
          </a:stretch>
        </p:blipFill>
        <p:spPr>
          <a:xfrm>
            <a:off x="0" y="0"/>
            <a:ext cx="9142572" cy="6858000"/>
          </a:xfrm>
          <a:prstGeom prst="rect">
            <a:avLst/>
          </a:prstGeom>
        </p:spPr>
      </p:pic>
      <p:sp>
        <p:nvSpPr>
          <p:cNvPr id="2" name="Title 1"/>
          <p:cNvSpPr>
            <a:spLocks noGrp="1"/>
          </p:cNvSpPr>
          <p:nvPr>
            <p:ph type="ctrTitle"/>
          </p:nvPr>
        </p:nvSpPr>
        <p:spPr>
          <a:xfrm>
            <a:off x="1436200" y="2168752"/>
            <a:ext cx="6270171" cy="3059112"/>
          </a:xfrm>
        </p:spPr>
        <p:txBody>
          <a:bodyPr rtlCol="0" anchor="t">
            <a:normAutofit fontScale="90000"/>
          </a:bodyPr>
          <a:lstStyle/>
          <a:p>
            <a:pPr fontAlgn="auto">
              <a:spcAft>
                <a:spcPts val="0"/>
              </a:spcAft>
              <a:defRPr/>
            </a:pPr>
            <a:r>
              <a:rPr lang="en-US" sz="2200" b="1" dirty="0" smtClean="0">
                <a:solidFill>
                  <a:srgbClr val="385B74"/>
                </a:solidFill>
                <a:latin typeface="Gill Sans MT" panose="020B0502020104020203" pitchFamily="34" charset="0"/>
                <a:ea typeface="+mj-ea"/>
              </a:rPr>
              <a:t> 2016 PPTA Annual Conference</a:t>
            </a:r>
            <a:br>
              <a:rPr lang="en-US" sz="2200" b="1" dirty="0" smtClean="0">
                <a:solidFill>
                  <a:srgbClr val="385B74"/>
                </a:solidFill>
                <a:latin typeface="Gill Sans MT" panose="020B0502020104020203" pitchFamily="34" charset="0"/>
                <a:ea typeface="+mj-ea"/>
              </a:rPr>
            </a:br>
            <a:r>
              <a:rPr lang="en-US" sz="2200" b="1" dirty="0" smtClean="0">
                <a:solidFill>
                  <a:srgbClr val="385B74"/>
                </a:solidFill>
                <a:latin typeface="Gill Sans MT" panose="020B0502020104020203" pitchFamily="34" charset="0"/>
                <a:ea typeface="+mj-ea"/>
              </a:rPr>
              <a:t/>
            </a:r>
            <a:br>
              <a:rPr lang="en-US" sz="2200" b="1" dirty="0" smtClean="0">
                <a:solidFill>
                  <a:srgbClr val="385B74"/>
                </a:solidFill>
                <a:latin typeface="Gill Sans MT" panose="020B0502020104020203" pitchFamily="34" charset="0"/>
                <a:ea typeface="+mj-ea"/>
              </a:rPr>
            </a:br>
            <a:r>
              <a:rPr lang="en-US" sz="3800" b="1" dirty="0" smtClean="0">
                <a:solidFill>
                  <a:srgbClr val="385B74"/>
                </a:solidFill>
                <a:ea typeface="+mj-ea"/>
              </a:rPr>
              <a:t>Federal Transit</a:t>
            </a:r>
            <a:br>
              <a:rPr lang="en-US" sz="3800" b="1" dirty="0" smtClean="0">
                <a:solidFill>
                  <a:srgbClr val="385B74"/>
                </a:solidFill>
                <a:ea typeface="+mj-ea"/>
              </a:rPr>
            </a:br>
            <a:r>
              <a:rPr lang="en-US" sz="3800" b="1" dirty="0" smtClean="0">
                <a:solidFill>
                  <a:srgbClr val="385B74"/>
                </a:solidFill>
                <a:ea typeface="+mj-ea"/>
              </a:rPr>
              <a:t>Administration Updates</a:t>
            </a:r>
            <a:br>
              <a:rPr lang="en-US" sz="3800" b="1" dirty="0" smtClean="0">
                <a:solidFill>
                  <a:srgbClr val="385B74"/>
                </a:solidFill>
                <a:ea typeface="+mj-ea"/>
              </a:rPr>
            </a:br>
            <a:r>
              <a:rPr lang="en-US" sz="2000" b="1" dirty="0" smtClean="0">
                <a:solidFill>
                  <a:srgbClr val="385B74"/>
                </a:solidFill>
                <a:latin typeface="Gill Sans MT" panose="020B0502020104020203" pitchFamily="34" charset="0"/>
                <a:ea typeface="+mj-ea"/>
              </a:rPr>
              <a:t>April 20, 2016</a:t>
            </a:r>
            <a:br>
              <a:rPr lang="en-US" sz="2000" b="1" dirty="0" smtClean="0">
                <a:solidFill>
                  <a:srgbClr val="385B74"/>
                </a:solidFill>
                <a:latin typeface="Gill Sans MT" panose="020B0502020104020203" pitchFamily="34" charset="0"/>
                <a:ea typeface="+mj-ea"/>
              </a:rPr>
            </a:br>
            <a:r>
              <a:rPr lang="en-US" sz="2000" b="1" dirty="0" smtClean="0">
                <a:solidFill>
                  <a:srgbClr val="385B74"/>
                </a:solidFill>
                <a:latin typeface="Gill Sans MT" panose="020B0502020104020203" pitchFamily="34" charset="0"/>
                <a:ea typeface="+mj-ea"/>
              </a:rPr>
              <a:t>11am – 12 noon</a:t>
            </a:r>
            <a:r>
              <a:rPr lang="en-US" sz="1800" dirty="0" smtClean="0">
                <a:latin typeface="Plantagenet Cherokee" panose="02020602070100000000" pitchFamily="18" charset="0"/>
                <a:ea typeface="+mj-ea"/>
              </a:rPr>
              <a:t/>
            </a:r>
            <a:br>
              <a:rPr lang="en-US" sz="1800" dirty="0" smtClean="0">
                <a:latin typeface="Plantagenet Cherokee" panose="02020602070100000000" pitchFamily="18" charset="0"/>
                <a:ea typeface="+mj-ea"/>
              </a:rPr>
            </a:br>
            <a:r>
              <a:rPr lang="en-US" sz="2400" dirty="0" smtClean="0">
                <a:latin typeface="Plantagenet Cherokee" panose="02020602070100000000" pitchFamily="18" charset="0"/>
                <a:ea typeface="+mj-ea"/>
              </a:rPr>
              <a:t/>
            </a:r>
            <a:br>
              <a:rPr lang="en-US" sz="2400" dirty="0" smtClean="0">
                <a:latin typeface="Plantagenet Cherokee" panose="02020602070100000000" pitchFamily="18" charset="0"/>
                <a:ea typeface="+mj-ea"/>
              </a:rPr>
            </a:br>
            <a:r>
              <a:rPr lang="en-US" sz="2400" b="1" dirty="0" smtClean="0">
                <a:latin typeface="Perpetua" panose="02020502060401020303" pitchFamily="18" charset="0"/>
                <a:ea typeface="+mj-ea"/>
              </a:rPr>
              <a:t>Terry Garcia Crews</a:t>
            </a:r>
            <a:r>
              <a:rPr lang="en-US" sz="2000" dirty="0" smtClean="0">
                <a:solidFill>
                  <a:schemeClr val="tx1"/>
                </a:solidFill>
                <a:latin typeface="Perpetua" panose="02020502060401020303" pitchFamily="18" charset="0"/>
                <a:ea typeface="+mj-ea"/>
              </a:rPr>
              <a:t/>
            </a:r>
            <a:br>
              <a:rPr lang="en-US" sz="2000" dirty="0" smtClean="0">
                <a:solidFill>
                  <a:schemeClr val="tx1"/>
                </a:solidFill>
                <a:latin typeface="Perpetua" panose="02020502060401020303" pitchFamily="18" charset="0"/>
                <a:ea typeface="+mj-ea"/>
              </a:rPr>
            </a:br>
            <a:r>
              <a:rPr lang="en-US" sz="2400" dirty="0" smtClean="0">
                <a:latin typeface="Perpetua" panose="02020502060401020303" pitchFamily="18" charset="0"/>
              </a:rPr>
              <a:t>Regional </a:t>
            </a:r>
            <a:r>
              <a:rPr lang="en-US" sz="2400" dirty="0">
                <a:latin typeface="Perpetua" panose="02020502060401020303" pitchFamily="18" charset="0"/>
              </a:rPr>
              <a:t>Administrator </a:t>
            </a:r>
            <a:r>
              <a:rPr lang="en-US" sz="2400" dirty="0" smtClean="0">
                <a:latin typeface="Perpetua" panose="02020502060401020303" pitchFamily="18" charset="0"/>
              </a:rPr>
              <a:t/>
            </a:r>
            <a:br>
              <a:rPr lang="en-US" sz="2400" dirty="0" smtClean="0">
                <a:latin typeface="Perpetua" panose="02020502060401020303" pitchFamily="18" charset="0"/>
              </a:rPr>
            </a:br>
            <a:r>
              <a:rPr lang="en-US" sz="2400" dirty="0" smtClean="0">
                <a:latin typeface="Perpetua" panose="02020502060401020303" pitchFamily="18" charset="0"/>
                <a:ea typeface="+mj-ea"/>
              </a:rPr>
              <a:t>FTA Region III</a:t>
            </a:r>
            <a:r>
              <a:rPr lang="en-US" sz="2000" dirty="0" smtClean="0">
                <a:latin typeface="Gill Sans MT" pitchFamily="34" charset="0"/>
                <a:ea typeface="+mj-ea"/>
              </a:rPr>
              <a:t/>
            </a:r>
            <a:br>
              <a:rPr lang="en-US" sz="2000" dirty="0" smtClean="0">
                <a:latin typeface="Gill Sans MT" pitchFamily="34" charset="0"/>
                <a:ea typeface="+mj-ea"/>
              </a:rPr>
            </a:br>
            <a:endParaRPr lang="en-US" sz="1900" dirty="0" smtClean="0">
              <a:latin typeface="Gill Sans MT" pitchFamily="34" charset="0"/>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657905"/>
            <a:ext cx="8853714" cy="981075"/>
          </a:xfrm>
        </p:spPr>
        <p:txBody>
          <a:bodyPr/>
          <a:lstStyle/>
          <a:p>
            <a:r>
              <a:rPr lang="en-US" dirty="0" smtClean="0"/>
              <a:t>Formula Grants for Rural Areas (5311)</a:t>
            </a:r>
            <a:endParaRPr lang="en-US" dirty="0"/>
          </a:p>
        </p:txBody>
      </p:sp>
      <p:sp>
        <p:nvSpPr>
          <p:cNvPr id="3" name="Content Placeholder 2"/>
          <p:cNvSpPr>
            <a:spLocks noGrp="1"/>
          </p:cNvSpPr>
          <p:nvPr>
            <p:ph idx="1"/>
          </p:nvPr>
        </p:nvSpPr>
        <p:spPr>
          <a:xfrm>
            <a:off x="-1" y="1908630"/>
            <a:ext cx="9144001" cy="4525963"/>
          </a:xfrm>
        </p:spPr>
        <p:txBody>
          <a:bodyPr/>
          <a:lstStyle/>
          <a:p>
            <a:pPr marL="508000" indent="-508000">
              <a:spcBef>
                <a:spcPts val="0"/>
              </a:spcBef>
              <a:spcAft>
                <a:spcPts val="0"/>
              </a:spcAft>
              <a:buFont typeface="Wingdings" panose="05000000000000000000" pitchFamily="2" charset="2"/>
              <a:buChar char="ü"/>
            </a:pPr>
            <a:r>
              <a:rPr lang="en-US" sz="2800" dirty="0" smtClean="0"/>
              <a:t>Allows Revenue from Advertisements + </a:t>
            </a:r>
            <a:r>
              <a:rPr lang="en-US" sz="2800" dirty="0"/>
              <a:t>C</a:t>
            </a:r>
            <a:r>
              <a:rPr lang="en-US" sz="2800" dirty="0" smtClean="0"/>
              <a:t>oncessions </a:t>
            </a:r>
            <a:r>
              <a:rPr lang="en-US" sz="2800" dirty="0" smtClean="0"/>
              <a:t>to </a:t>
            </a:r>
            <a:r>
              <a:rPr lang="en-US" sz="2800" dirty="0" smtClean="0"/>
              <a:t>be Used as Local Match</a:t>
            </a:r>
          </a:p>
          <a:p>
            <a:pPr>
              <a:spcBef>
                <a:spcPts val="0"/>
              </a:spcBef>
              <a:spcAft>
                <a:spcPts val="0"/>
              </a:spcAft>
              <a:buFont typeface="Wingdings" panose="05000000000000000000" pitchFamily="2" charset="2"/>
              <a:buChar char="ü"/>
            </a:pPr>
            <a:endParaRPr lang="en-US" sz="2800" dirty="0" smtClean="0"/>
          </a:p>
          <a:p>
            <a:pPr marL="465138" indent="-465138">
              <a:spcBef>
                <a:spcPts val="0"/>
              </a:spcBef>
              <a:spcAft>
                <a:spcPts val="0"/>
              </a:spcAft>
              <a:buFont typeface="Wingdings" panose="05000000000000000000" pitchFamily="2" charset="2"/>
              <a:buChar char="ü"/>
            </a:pPr>
            <a:r>
              <a:rPr lang="en-US" sz="2800" dirty="0" smtClean="0"/>
              <a:t>Recipients May Now Use </a:t>
            </a:r>
            <a:r>
              <a:rPr lang="en-US" sz="2800" dirty="0" smtClean="0"/>
              <a:t>up </a:t>
            </a:r>
            <a:r>
              <a:rPr lang="en-US" sz="2800" dirty="0" smtClean="0"/>
              <a:t>to 20% of Their Allocation for Paratransit Service Operations</a:t>
            </a:r>
          </a:p>
          <a:p>
            <a:pPr marL="0" indent="0">
              <a:spcBef>
                <a:spcPts val="0"/>
              </a:spcBef>
              <a:spcAft>
                <a:spcPts val="0"/>
              </a:spcAft>
              <a:buNone/>
            </a:pPr>
            <a:endParaRPr lang="en-US" sz="2800" dirty="0" smtClean="0"/>
          </a:p>
          <a:p>
            <a:pPr>
              <a:spcBef>
                <a:spcPts val="0"/>
              </a:spcBef>
              <a:spcAft>
                <a:spcPts val="0"/>
              </a:spcAft>
              <a:buFont typeface="Wingdings" panose="05000000000000000000" pitchFamily="2" charset="2"/>
              <a:buChar char="ü"/>
            </a:pPr>
            <a:r>
              <a:rPr lang="en-US" sz="2800" dirty="0" smtClean="0"/>
              <a:t> Authorized Funding (FY 2016): </a:t>
            </a:r>
            <a:r>
              <a:rPr lang="en-US" sz="2800" dirty="0" smtClean="0"/>
              <a:t> $</a:t>
            </a:r>
            <a:r>
              <a:rPr lang="en-US" sz="2800" dirty="0" smtClean="0"/>
              <a:t>620 M – National</a:t>
            </a:r>
          </a:p>
          <a:p>
            <a:pPr marL="0" indent="0" defTabSz="623888">
              <a:spcBef>
                <a:spcPts val="0"/>
              </a:spcBef>
              <a:spcAft>
                <a:spcPts val="0"/>
              </a:spcAft>
              <a:buNone/>
              <a:tabLst>
                <a:tab pos="508000" algn="l"/>
                <a:tab pos="5029200" algn="l"/>
              </a:tabLst>
            </a:pPr>
            <a:r>
              <a:rPr lang="en-US" sz="2800" b="1" dirty="0" smtClean="0">
                <a:solidFill>
                  <a:srgbClr val="FF0000"/>
                </a:solidFill>
              </a:rPr>
              <a:t>	</a:t>
            </a:r>
            <a:r>
              <a:rPr lang="en-US" sz="2800" b="1" dirty="0" smtClean="0">
                <a:solidFill>
                  <a:srgbClr val="FF0000"/>
                </a:solidFill>
              </a:rPr>
              <a:t>	$</a:t>
            </a:r>
            <a:r>
              <a:rPr lang="en-US" sz="2800" b="1" dirty="0" smtClean="0">
                <a:solidFill>
                  <a:srgbClr val="FF0000"/>
                </a:solidFill>
              </a:rPr>
              <a:t>27.0 M </a:t>
            </a:r>
            <a:r>
              <a:rPr lang="en-US" sz="2800" b="1" dirty="0">
                <a:solidFill>
                  <a:srgbClr val="FF0000"/>
                </a:solidFill>
              </a:rPr>
              <a:t>– </a:t>
            </a:r>
            <a:r>
              <a:rPr lang="en-US" sz="2800" b="1" dirty="0" smtClean="0">
                <a:solidFill>
                  <a:srgbClr val="FF0000"/>
                </a:solidFill>
              </a:rPr>
              <a:t>Pennsylvania</a:t>
            </a:r>
            <a:endParaRPr lang="en-US" sz="2800" dirty="0" smtClean="0"/>
          </a:p>
        </p:txBody>
      </p:sp>
      <p:grpSp>
        <p:nvGrpSpPr>
          <p:cNvPr id="5" name="Group 4"/>
          <p:cNvGrpSpPr/>
          <p:nvPr/>
        </p:nvGrpSpPr>
        <p:grpSpPr>
          <a:xfrm>
            <a:off x="0" y="0"/>
            <a:ext cx="2012989" cy="313899"/>
            <a:chOff x="6887773" y="304714"/>
            <a:chExt cx="2012989" cy="513636"/>
          </a:xfrm>
        </p:grpSpPr>
        <p:sp>
          <p:nvSpPr>
            <p:cNvPr id="6" name="Rectangle 5"/>
            <p:cNvSpPr/>
            <p:nvPr/>
          </p:nvSpPr>
          <p:spPr>
            <a:xfrm>
              <a:off x="6887773" y="304714"/>
              <a:ext cx="2012989" cy="513636"/>
            </a:xfrm>
            <a:prstGeom prst="rect">
              <a:avLst/>
            </a:prstGeom>
          </p:spPr>
          <p:style>
            <a:lnRef idx="2">
              <a:schemeClr val="accent3">
                <a:hueOff val="6768538"/>
                <a:satOff val="-12724"/>
                <a:lumOff val="18628"/>
                <a:alphaOff val="0"/>
              </a:schemeClr>
            </a:lnRef>
            <a:fillRef idx="1">
              <a:schemeClr val="accent3">
                <a:hueOff val="6768538"/>
                <a:satOff val="-12724"/>
                <a:lumOff val="18628"/>
                <a:alphaOff val="0"/>
              </a:schemeClr>
            </a:fillRef>
            <a:effectRef idx="0">
              <a:schemeClr val="accent3">
                <a:hueOff val="6768538"/>
                <a:satOff val="-12724"/>
                <a:lumOff val="18628"/>
                <a:alphaOff val="0"/>
              </a:schemeClr>
            </a:effectRef>
            <a:fontRef idx="minor">
              <a:schemeClr val="lt1"/>
            </a:fontRef>
          </p:style>
        </p:sp>
        <p:sp>
          <p:nvSpPr>
            <p:cNvPr id="7" name="Rectangle 6"/>
            <p:cNvSpPr/>
            <p:nvPr/>
          </p:nvSpPr>
          <p:spPr>
            <a:xfrm>
              <a:off x="6887773" y="304714"/>
              <a:ext cx="2012989" cy="513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ts val="600"/>
                </a:spcAft>
              </a:pPr>
              <a:r>
                <a:rPr lang="en-US" sz="2400" b="1" kern="1200" dirty="0" smtClean="0">
                  <a:latin typeface="Gill Sans MT" pitchFamily="34" charset="0"/>
                </a:rPr>
                <a:t>Modified</a:t>
              </a:r>
              <a:endParaRPr lang="en-US" sz="2400" b="1" kern="1200" dirty="0">
                <a:latin typeface="Gill Sans MT" pitchFamily="34" charset="0"/>
              </a:endParaRPr>
            </a:p>
          </p:txBody>
        </p:sp>
      </p:grpSp>
    </p:spTree>
    <p:extLst>
      <p:ext uri="{BB962C8B-B14F-4D97-AF65-F5344CB8AC3E}">
        <p14:creationId xmlns:p14="http://schemas.microsoft.com/office/powerpoint/2010/main" val="397906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089" y="834971"/>
            <a:ext cx="8229600" cy="981075"/>
          </a:xfrm>
        </p:spPr>
        <p:txBody>
          <a:bodyPr/>
          <a:lstStyle/>
          <a:p>
            <a:r>
              <a:rPr lang="en-US" dirty="0" smtClean="0"/>
              <a:t>FTA </a:t>
            </a:r>
            <a:r>
              <a:rPr lang="en-US" i="1" dirty="0" smtClean="0"/>
              <a:t>FAST Act </a:t>
            </a:r>
            <a:r>
              <a:rPr lang="en-US" dirty="0" smtClean="0"/>
              <a:t>Website</a:t>
            </a:r>
            <a:endParaRPr lang="en-US" dirty="0"/>
          </a:p>
        </p:txBody>
      </p:sp>
      <p:sp>
        <p:nvSpPr>
          <p:cNvPr id="3" name="Rectangle 2"/>
          <p:cNvSpPr/>
          <p:nvPr/>
        </p:nvSpPr>
        <p:spPr>
          <a:xfrm>
            <a:off x="2721608" y="2145894"/>
            <a:ext cx="3693706" cy="461665"/>
          </a:xfrm>
          <a:prstGeom prst="rect">
            <a:avLst/>
          </a:prstGeom>
        </p:spPr>
        <p:txBody>
          <a:bodyPr wrap="square">
            <a:spAutoFit/>
          </a:bodyPr>
          <a:lstStyle/>
          <a:p>
            <a:r>
              <a:rPr lang="en-US" sz="2400" b="1" dirty="0" smtClean="0">
                <a:solidFill>
                  <a:schemeClr val="bg2">
                    <a:lumMod val="75000"/>
                  </a:schemeClr>
                </a:solidFill>
                <a:latin typeface="Gill Sans MT" pitchFamily="34" charset="0"/>
                <a:cs typeface="Raavi" pitchFamily="34" charset="0"/>
              </a:rPr>
              <a:t>www.fta.dot.gov/fastact</a:t>
            </a:r>
            <a:endParaRPr lang="en-US" sz="2400" b="1" dirty="0">
              <a:solidFill>
                <a:schemeClr val="bg2">
                  <a:lumMod val="75000"/>
                </a:schemeClr>
              </a:solidFill>
              <a:latin typeface="Gill Sans MT" pitchFamily="34" charset="0"/>
              <a:cs typeface="Raavi" pitchFamily="34" charset="0"/>
            </a:endParaRPr>
          </a:p>
        </p:txBody>
      </p:sp>
      <p:pic>
        <p:nvPicPr>
          <p:cNvPr id="1026" name="Picture 2" descr="C:\Users\Kimberly.Gayle\Desktop\Fast_ActH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171" y="3017449"/>
            <a:ext cx="3127437" cy="152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58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TA_slide3_edit-01.png"/>
          <p:cNvPicPr>
            <a:picLocks noChangeAspect="1"/>
          </p:cNvPicPr>
          <p:nvPr/>
        </p:nvPicPr>
        <p:blipFill>
          <a:blip r:embed="rId3"/>
          <a:stretch>
            <a:fillRect/>
          </a:stretch>
        </p:blipFill>
        <p:spPr>
          <a:xfrm>
            <a:off x="1428" y="0"/>
            <a:ext cx="9142572" cy="6858000"/>
          </a:xfrm>
          <a:prstGeom prst="rect">
            <a:avLst/>
          </a:prstGeom>
        </p:spPr>
      </p:pic>
      <p:sp>
        <p:nvSpPr>
          <p:cNvPr id="4" name="Title 1"/>
          <p:cNvSpPr>
            <a:spLocks noGrp="1"/>
          </p:cNvSpPr>
          <p:nvPr>
            <p:ph type="ctrTitle"/>
          </p:nvPr>
        </p:nvSpPr>
        <p:spPr>
          <a:xfrm>
            <a:off x="2398713" y="2357437"/>
            <a:ext cx="4395787" cy="3259591"/>
          </a:xfrm>
        </p:spPr>
        <p:txBody>
          <a:bodyPr rtlCol="0" anchor="t">
            <a:noAutofit/>
          </a:bodyPr>
          <a:lstStyle/>
          <a:p>
            <a:pPr fontAlgn="auto">
              <a:spcAft>
                <a:spcPts val="0"/>
              </a:spcAft>
              <a:defRPr/>
            </a:pPr>
            <a:r>
              <a:rPr lang="en-US" sz="3200" i="1" dirty="0">
                <a:latin typeface="Raavi" pitchFamily="34" charset="0"/>
                <a:ea typeface="+mj-ea"/>
              </a:rPr>
              <a:t/>
            </a:r>
            <a:br>
              <a:rPr lang="en-US" sz="3200" i="1" dirty="0">
                <a:latin typeface="Raavi" pitchFamily="34" charset="0"/>
                <a:ea typeface="+mj-ea"/>
              </a:rPr>
            </a:br>
            <a:r>
              <a:rPr lang="en-US" sz="3200" i="1" dirty="0" smtClean="0">
                <a:latin typeface="Raavi" pitchFamily="34" charset="0"/>
                <a:ea typeface="+mj-ea"/>
              </a:rPr>
              <a:t/>
            </a:r>
            <a:br>
              <a:rPr lang="en-US" sz="3200" i="1" dirty="0" smtClean="0">
                <a:latin typeface="Raavi" pitchFamily="34" charset="0"/>
                <a:ea typeface="+mj-ea"/>
              </a:rPr>
            </a:br>
            <a:endParaRPr lang="en-US" sz="3200" b="0" dirty="0" smtClean="0">
              <a:solidFill>
                <a:schemeClr val="tx1"/>
              </a:solidFill>
              <a:latin typeface="Gill Sans MT" pitchFamily="34" charset="0"/>
              <a:ea typeface="+mj-ea"/>
            </a:endParaRPr>
          </a:p>
        </p:txBody>
      </p:sp>
      <p:sp>
        <p:nvSpPr>
          <p:cNvPr id="2" name="Rectangle 1"/>
          <p:cNvSpPr/>
          <p:nvPr/>
        </p:nvSpPr>
        <p:spPr>
          <a:xfrm>
            <a:off x="1777285" y="2553347"/>
            <a:ext cx="5355771" cy="2677656"/>
          </a:xfrm>
          <a:prstGeom prst="rect">
            <a:avLst/>
          </a:prstGeom>
        </p:spPr>
        <p:txBody>
          <a:bodyPr wrap="square">
            <a:spAutoFit/>
          </a:bodyPr>
          <a:lstStyle/>
          <a:p>
            <a:pPr algn="ctr"/>
            <a:r>
              <a:rPr lang="en-US" sz="3400" b="1" dirty="0" smtClean="0">
                <a:solidFill>
                  <a:srgbClr val="395B74"/>
                </a:solidFill>
                <a:latin typeface="Raavi" pitchFamily="34" charset="0"/>
                <a:cs typeface="Raavi" pitchFamily="34" charset="0"/>
              </a:rPr>
              <a:t>Public Transportation </a:t>
            </a:r>
          </a:p>
          <a:p>
            <a:pPr algn="ctr"/>
            <a:r>
              <a:rPr lang="en-US" sz="3400" b="1" dirty="0" smtClean="0">
                <a:solidFill>
                  <a:srgbClr val="395B74"/>
                </a:solidFill>
                <a:latin typeface="Raavi" pitchFamily="34" charset="0"/>
                <a:cs typeface="Raavi" pitchFamily="34" charset="0"/>
              </a:rPr>
              <a:t>Safety Program</a:t>
            </a:r>
            <a:r>
              <a:rPr lang="en-US" sz="3400" b="1" dirty="0">
                <a:solidFill>
                  <a:srgbClr val="395B74"/>
                </a:solidFill>
                <a:latin typeface="Raavi" pitchFamily="34" charset="0"/>
                <a:cs typeface="Raavi" pitchFamily="34" charset="0"/>
              </a:rPr>
              <a:t/>
            </a:r>
            <a:br>
              <a:rPr lang="en-US" sz="3400" b="1" dirty="0">
                <a:solidFill>
                  <a:srgbClr val="395B74"/>
                </a:solidFill>
                <a:latin typeface="Raavi" pitchFamily="34" charset="0"/>
                <a:cs typeface="Raavi" pitchFamily="34" charset="0"/>
              </a:rPr>
            </a:br>
            <a:r>
              <a:rPr lang="en-US" sz="12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12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200" b="1" dirty="0">
                <a:solidFill>
                  <a:srgbClr val="395B74"/>
                </a:solidFill>
                <a:latin typeface="Perpetua" panose="02020502060401020303" pitchFamily="18" charset="0"/>
              </a:rPr>
              <a:t>Terry Garcia Crews</a:t>
            </a:r>
            <a:r>
              <a:rPr lang="en-US" sz="2200" dirty="0">
                <a:solidFill>
                  <a:srgbClr val="395B74"/>
                </a:solidFill>
                <a:latin typeface="Perpetua" panose="02020502060401020303" pitchFamily="18" charset="0"/>
              </a:rPr>
              <a:t/>
            </a:r>
            <a:br>
              <a:rPr lang="en-US" sz="2200" dirty="0">
                <a:solidFill>
                  <a:srgbClr val="395B74"/>
                </a:solidFill>
                <a:latin typeface="Perpetua" panose="02020502060401020303" pitchFamily="18" charset="0"/>
              </a:rPr>
            </a:br>
            <a:r>
              <a:rPr lang="en-US" sz="2200" dirty="0">
                <a:solidFill>
                  <a:srgbClr val="395B74"/>
                </a:solidFill>
                <a:latin typeface="Perpetua" panose="02020502060401020303" pitchFamily="18" charset="0"/>
              </a:rPr>
              <a:t>Regional Administrator</a:t>
            </a:r>
            <a:br>
              <a:rPr lang="en-US" sz="2200" dirty="0">
                <a:solidFill>
                  <a:srgbClr val="395B74"/>
                </a:solidFill>
                <a:latin typeface="Perpetua" panose="02020502060401020303" pitchFamily="18" charset="0"/>
              </a:rPr>
            </a:br>
            <a:r>
              <a:rPr lang="en-US" sz="2200" dirty="0">
                <a:solidFill>
                  <a:srgbClr val="395B74"/>
                </a:solidFill>
                <a:latin typeface="Perpetua" panose="02020502060401020303" pitchFamily="18" charset="0"/>
              </a:rPr>
              <a:t>FTA Region III</a:t>
            </a:r>
            <a:r>
              <a:rPr lang="en-US" sz="2200" dirty="0">
                <a:solidFill>
                  <a:srgbClr val="395B74"/>
                </a:solidFill>
                <a:latin typeface="Gill Sans MT" pitchFamily="34" charset="0"/>
              </a:rPr>
              <a:t/>
            </a:r>
            <a:br>
              <a:rPr lang="en-US" sz="2200" dirty="0">
                <a:solidFill>
                  <a:srgbClr val="395B74"/>
                </a:solidFill>
                <a:latin typeface="Gill Sans MT" pitchFamily="34" charset="0"/>
              </a:rPr>
            </a:br>
            <a:endParaRPr lang="en-US" sz="2200" b="1" dirty="0">
              <a:solidFill>
                <a:srgbClr val="395B74"/>
              </a:solidFill>
              <a:latin typeface="Perpetua" panose="02020502060401020303" pitchFamily="18" charset="0"/>
              <a:cs typeface="Raavi" pitchFamily="34" charset="0"/>
            </a:endParaRPr>
          </a:p>
        </p:txBody>
      </p:sp>
    </p:spTree>
    <p:extLst>
      <p:ext uri="{BB962C8B-B14F-4D97-AF65-F5344CB8AC3E}">
        <p14:creationId xmlns:p14="http://schemas.microsoft.com/office/powerpoint/2010/main" val="1156240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14" y="435429"/>
            <a:ext cx="8570686" cy="1275669"/>
          </a:xfrm>
        </p:spPr>
        <p:txBody>
          <a:bodyPr/>
          <a:lstStyle/>
          <a:p>
            <a:pPr marL="0" indent="0"/>
            <a:r>
              <a:rPr lang="en-US" sz="4000" dirty="0" smtClean="0"/>
              <a:t>Public Transportation Safety Program</a:t>
            </a:r>
            <a:endParaRPr lang="en-US" sz="4000" dirty="0"/>
          </a:p>
        </p:txBody>
      </p:sp>
      <p:sp>
        <p:nvSpPr>
          <p:cNvPr id="4" name="Content Placeholder 1"/>
          <p:cNvSpPr>
            <a:spLocks noGrp="1"/>
          </p:cNvSpPr>
          <p:nvPr>
            <p:ph idx="1"/>
          </p:nvPr>
        </p:nvSpPr>
        <p:spPr>
          <a:xfrm>
            <a:off x="752474" y="1670049"/>
            <a:ext cx="7934326" cy="4588101"/>
          </a:xfrm>
        </p:spPr>
        <p:txBody>
          <a:bodyPr/>
          <a:lstStyle/>
          <a:p>
            <a:pPr marL="465138" indent="-465138" eaLnBrk="1" hangingPunct="1">
              <a:spcAft>
                <a:spcPts val="1800"/>
              </a:spcAft>
              <a:buFont typeface="Wingdings" panose="05000000000000000000" pitchFamily="2" charset="2"/>
              <a:buChar char="ü"/>
              <a:defRPr/>
            </a:pPr>
            <a:r>
              <a:rPr lang="en-US" sz="2800" dirty="0" smtClean="0">
                <a:solidFill>
                  <a:prstClr val="black"/>
                </a:solidFill>
                <a:ea typeface="Arial Unicode MS" panose="020B0604020202020204" pitchFamily="34" charset="-128"/>
                <a:cs typeface="Arial Unicode MS" panose="020B0604020202020204" pitchFamily="34" charset="-128"/>
              </a:rPr>
              <a:t>With </a:t>
            </a:r>
            <a:r>
              <a:rPr lang="en-US" sz="2800" dirty="0">
                <a:solidFill>
                  <a:prstClr val="black"/>
                </a:solidFill>
                <a:ea typeface="Arial Unicode MS" panose="020B0604020202020204" pitchFamily="34" charset="-128"/>
                <a:cs typeface="Arial Unicode MS" panose="020B0604020202020204" pitchFamily="34" charset="-128"/>
              </a:rPr>
              <a:t>P</a:t>
            </a:r>
            <a:r>
              <a:rPr lang="en-US" sz="2800" dirty="0" smtClean="0">
                <a:solidFill>
                  <a:prstClr val="black"/>
                </a:solidFill>
                <a:ea typeface="Arial Unicode MS" panose="020B0604020202020204" pitchFamily="34" charset="-128"/>
                <a:cs typeface="Arial Unicode MS" panose="020B0604020202020204" pitchFamily="34" charset="-128"/>
              </a:rPr>
              <a:t>assage of </a:t>
            </a:r>
            <a:r>
              <a:rPr lang="en-US" sz="2800" i="1" dirty="0" smtClean="0">
                <a:solidFill>
                  <a:prstClr val="black"/>
                </a:solidFill>
                <a:ea typeface="Arial Unicode MS" panose="020B0604020202020204" pitchFamily="34" charset="-128"/>
                <a:cs typeface="Arial Unicode MS" panose="020B0604020202020204" pitchFamily="34" charset="-128"/>
              </a:rPr>
              <a:t>FAST Act</a:t>
            </a:r>
            <a:r>
              <a:rPr lang="en-US" sz="2800" dirty="0" smtClean="0">
                <a:solidFill>
                  <a:prstClr val="black"/>
                </a:solidFill>
                <a:ea typeface="Arial Unicode MS" panose="020B0604020202020204" pitchFamily="34" charset="-128"/>
                <a:cs typeface="Arial Unicode MS" panose="020B0604020202020204" pitchFamily="34" charset="-128"/>
              </a:rPr>
              <a:t>, FTA’s Oversight Strengthened through its New Authority to Assume the Role of a Non-compliant State Safety Oversight Agency (SSOA)</a:t>
            </a:r>
          </a:p>
          <a:p>
            <a:pPr marL="465138" indent="-465138" eaLnBrk="1" hangingPunct="1">
              <a:spcAft>
                <a:spcPts val="1800"/>
              </a:spcAft>
              <a:buFont typeface="Wingdings" panose="05000000000000000000" pitchFamily="2" charset="2"/>
              <a:buChar char="ü"/>
              <a:defRPr/>
            </a:pPr>
            <a:r>
              <a:rPr lang="en-US" sz="2800" dirty="0" smtClean="0">
                <a:solidFill>
                  <a:prstClr val="black"/>
                </a:solidFill>
                <a:ea typeface="Arial Unicode MS" panose="020B0604020202020204" pitchFamily="34" charset="-128"/>
                <a:cs typeface="Arial Unicode MS" panose="020B0604020202020204" pitchFamily="34" charset="-128"/>
              </a:rPr>
              <a:t>FTA Can Withhold Financial Assistance</a:t>
            </a:r>
          </a:p>
          <a:p>
            <a:pPr marL="465138" indent="-465138" eaLnBrk="1" hangingPunct="1">
              <a:spcAft>
                <a:spcPts val="1800"/>
              </a:spcAft>
              <a:buFont typeface="Wingdings" panose="05000000000000000000" pitchFamily="2" charset="2"/>
              <a:buChar char="ü"/>
              <a:defRPr/>
            </a:pPr>
            <a:r>
              <a:rPr lang="en-US" sz="2800" dirty="0" smtClean="0">
                <a:solidFill>
                  <a:prstClr val="black"/>
                </a:solidFill>
                <a:ea typeface="Arial Unicode MS" panose="020B0604020202020204" pitchFamily="34" charset="-128"/>
                <a:cs typeface="Arial Unicode MS" panose="020B0604020202020204" pitchFamily="34" charset="-128"/>
              </a:rPr>
              <a:t>FTA Can Direct the Use of Federal Funding for Safety Initiatives Only</a:t>
            </a:r>
          </a:p>
          <a:p>
            <a:pPr marL="0" indent="0" eaLnBrk="1" hangingPunct="1">
              <a:spcBef>
                <a:spcPts val="0"/>
              </a:spcBef>
              <a:spcAft>
                <a:spcPts val="0"/>
              </a:spcAft>
              <a:buNone/>
              <a:tabLst>
                <a:tab pos="465138" algn="l"/>
              </a:tabLst>
              <a:defRPr/>
            </a:pPr>
            <a:r>
              <a:rPr lang="en-US" sz="2800" dirty="0">
                <a:solidFill>
                  <a:prstClr val="black"/>
                </a:solidFill>
                <a:ea typeface="Arial Unicode MS" panose="020B0604020202020204" pitchFamily="34" charset="-128"/>
                <a:cs typeface="Arial Unicode MS" panose="020B0604020202020204" pitchFamily="34" charset="-128"/>
              </a:rPr>
              <a:t>	</a:t>
            </a:r>
            <a:endParaRPr lang="en-US" sz="2800" dirty="0" smtClean="0">
              <a:solidFill>
                <a:prstClr val="black"/>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22067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0629" y="436562"/>
            <a:ext cx="8897257" cy="981075"/>
          </a:xfrm>
        </p:spPr>
        <p:txBody>
          <a:bodyPr/>
          <a:lstStyle/>
          <a:p>
            <a:pPr eaLnBrk="1" hangingPunct="1"/>
            <a:r>
              <a:rPr lang="en-US" altLang="en-US" sz="4000" dirty="0" smtClean="0">
                <a:ea typeface="Arial Unicode MS" pitchFamily="34" charset="-128"/>
              </a:rPr>
              <a:t>Public Transportation Agency Safety Plan</a:t>
            </a:r>
          </a:p>
        </p:txBody>
      </p:sp>
      <p:sp>
        <p:nvSpPr>
          <p:cNvPr id="27651" name="Content Placeholder 2"/>
          <p:cNvSpPr>
            <a:spLocks noGrp="1"/>
          </p:cNvSpPr>
          <p:nvPr>
            <p:ph sz="half" idx="2"/>
          </p:nvPr>
        </p:nvSpPr>
        <p:spPr>
          <a:xfrm>
            <a:off x="457200" y="1417638"/>
            <a:ext cx="8148638" cy="2105025"/>
          </a:xfrm>
        </p:spPr>
        <p:txBody>
          <a:bodyPr/>
          <a:lstStyle/>
          <a:p>
            <a:pPr marL="0" indent="0" eaLnBrk="1" hangingPunct="1">
              <a:buFont typeface="Arial" charset="0"/>
              <a:buNone/>
            </a:pPr>
            <a:r>
              <a:rPr lang="en-US" altLang="en-US" sz="2800" dirty="0" smtClean="0">
                <a:solidFill>
                  <a:srgbClr val="000000"/>
                </a:solidFill>
                <a:ea typeface="Arial Unicode MS" pitchFamily="34" charset="-128"/>
                <a:cs typeface="Arial Unicode MS" pitchFamily="34" charset="-128"/>
              </a:rPr>
              <a:t>MAP-21 and </a:t>
            </a:r>
            <a:r>
              <a:rPr lang="en-US" altLang="en-US" sz="2800" i="1" dirty="0" smtClean="0">
                <a:solidFill>
                  <a:srgbClr val="000000"/>
                </a:solidFill>
                <a:ea typeface="Arial Unicode MS" pitchFamily="34" charset="-128"/>
                <a:cs typeface="Arial Unicode MS" pitchFamily="34" charset="-128"/>
              </a:rPr>
              <a:t>FAST Act </a:t>
            </a:r>
            <a:r>
              <a:rPr lang="en-US" altLang="en-US" sz="2800" dirty="0" smtClean="0">
                <a:solidFill>
                  <a:srgbClr val="000000"/>
                </a:solidFill>
                <a:ea typeface="Arial Unicode MS" pitchFamily="34" charset="-128"/>
                <a:cs typeface="Arial Unicode MS" pitchFamily="34" charset="-128"/>
              </a:rPr>
              <a:t>Require </a:t>
            </a:r>
            <a:r>
              <a:rPr lang="en-US" altLang="en-US" sz="2800" dirty="0">
                <a:solidFill>
                  <a:srgbClr val="000000"/>
                </a:solidFill>
                <a:ea typeface="Arial Unicode MS" pitchFamily="34" charset="-128"/>
                <a:cs typeface="Arial Unicode MS" pitchFamily="34" charset="-128"/>
              </a:rPr>
              <a:t>E</a:t>
            </a:r>
            <a:r>
              <a:rPr lang="en-US" altLang="en-US" sz="2800" dirty="0" smtClean="0">
                <a:solidFill>
                  <a:srgbClr val="000000"/>
                </a:solidFill>
                <a:ea typeface="Arial Unicode MS" pitchFamily="34" charset="-128"/>
                <a:cs typeface="Arial Unicode MS" pitchFamily="34" charset="-128"/>
              </a:rPr>
              <a:t>ach “Operator of a Public </a:t>
            </a:r>
            <a:r>
              <a:rPr lang="en-US" altLang="en-US" sz="2800" dirty="0">
                <a:solidFill>
                  <a:srgbClr val="000000"/>
                </a:solidFill>
                <a:ea typeface="Arial Unicode MS" pitchFamily="34" charset="-128"/>
                <a:cs typeface="Arial Unicode MS" pitchFamily="34" charset="-128"/>
              </a:rPr>
              <a:t>T</a:t>
            </a:r>
            <a:r>
              <a:rPr lang="en-US" altLang="en-US" sz="2800" dirty="0" smtClean="0">
                <a:solidFill>
                  <a:srgbClr val="000000"/>
                </a:solidFill>
                <a:ea typeface="Arial Unicode MS" pitchFamily="34" charset="-128"/>
                <a:cs typeface="Arial Unicode MS" pitchFamily="34" charset="-128"/>
              </a:rPr>
              <a:t>ransportation </a:t>
            </a:r>
            <a:r>
              <a:rPr lang="en-US" altLang="en-US" sz="2800" dirty="0">
                <a:solidFill>
                  <a:srgbClr val="000000"/>
                </a:solidFill>
                <a:ea typeface="Arial Unicode MS" pitchFamily="34" charset="-128"/>
                <a:cs typeface="Arial Unicode MS" pitchFamily="34" charset="-128"/>
              </a:rPr>
              <a:t>S</a:t>
            </a:r>
            <a:r>
              <a:rPr lang="en-US" altLang="en-US" sz="2800" dirty="0" smtClean="0">
                <a:solidFill>
                  <a:srgbClr val="000000"/>
                </a:solidFill>
                <a:ea typeface="Arial Unicode MS" pitchFamily="34" charset="-128"/>
                <a:cs typeface="Arial Unicode MS" pitchFamily="34" charset="-128"/>
              </a:rPr>
              <a:t>ystem” (receiving FTA funds) to Develop and Implement a </a:t>
            </a:r>
            <a:r>
              <a:rPr lang="en-US" altLang="en-US" sz="2800" b="1" dirty="0" smtClean="0">
                <a:solidFill>
                  <a:srgbClr val="000000"/>
                </a:solidFill>
                <a:ea typeface="Arial Unicode MS" pitchFamily="34" charset="-128"/>
                <a:cs typeface="Arial Unicode MS" pitchFamily="34" charset="-128"/>
              </a:rPr>
              <a:t>Public Transportation Agency Safety </a:t>
            </a:r>
            <a:r>
              <a:rPr lang="en-US" altLang="en-US" sz="2800" b="1" dirty="0" smtClean="0">
                <a:solidFill>
                  <a:srgbClr val="000000"/>
                </a:solidFill>
                <a:ea typeface="Arial Unicode MS" pitchFamily="34" charset="-128"/>
                <a:cs typeface="Arial Unicode MS" pitchFamily="34" charset="-128"/>
              </a:rPr>
              <a:t>Plan.</a:t>
            </a:r>
            <a:r>
              <a:rPr lang="en-US" altLang="en-US" sz="2800" dirty="0" smtClean="0">
                <a:solidFill>
                  <a:srgbClr val="000000"/>
                </a:solidFill>
                <a:ea typeface="Arial Unicode MS" pitchFamily="34" charset="-128"/>
                <a:cs typeface="Arial Unicode MS" pitchFamily="34" charset="-128"/>
              </a:rPr>
              <a:t>   </a:t>
            </a:r>
            <a:r>
              <a:rPr lang="en-US" altLang="en-US" sz="2800" dirty="0" smtClean="0">
                <a:solidFill>
                  <a:srgbClr val="000000"/>
                </a:solidFill>
                <a:ea typeface="Arial Unicode MS" pitchFamily="34" charset="-128"/>
                <a:cs typeface="Arial Unicode MS" pitchFamily="34" charset="-128"/>
              </a:rPr>
              <a:t>(49 U.S.C. 5329(d</a:t>
            </a:r>
            <a:r>
              <a:rPr lang="en-US" altLang="en-US" sz="2800" dirty="0" smtClean="0">
                <a:solidFill>
                  <a:srgbClr val="000000"/>
                </a:solidFill>
                <a:ea typeface="Arial Unicode MS" pitchFamily="34" charset="-128"/>
                <a:cs typeface="Arial Unicode MS" pitchFamily="34" charset="-128"/>
              </a:rPr>
              <a:t>)).</a:t>
            </a:r>
            <a:endParaRPr lang="en-US" altLang="en-US" sz="2800" dirty="0" smtClean="0">
              <a:solidFill>
                <a:srgbClr val="000000"/>
              </a:solidFill>
              <a:ea typeface="Arial Unicode MS" pitchFamily="34" charset="-128"/>
              <a:cs typeface="Arial Unicode MS" pitchFamily="34" charset="-128"/>
            </a:endParaRPr>
          </a:p>
        </p:txBody>
      </p:sp>
      <p:pic>
        <p:nvPicPr>
          <p:cNvPr id="7" name="Content Placeholder 6"/>
          <p:cNvPicPr>
            <a:picLocks noGrp="1" noChangeAspect="1"/>
          </p:cNvPicPr>
          <p:nvPr>
            <p:ph sz="quarter" idx="4"/>
          </p:nvPr>
        </p:nvPicPr>
        <p:blipFill>
          <a:blip r:embed="rId3"/>
          <a:stretch>
            <a:fillRect/>
          </a:stretch>
        </p:blipFill>
        <p:spPr>
          <a:xfrm>
            <a:off x="3930650" y="3543300"/>
            <a:ext cx="4675188" cy="2628900"/>
          </a:xfrm>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0327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28112037"/>
              </p:ext>
            </p:extLst>
          </p:nvPr>
        </p:nvGraphicFramePr>
        <p:xfrm>
          <a:off x="457200" y="1306286"/>
          <a:ext cx="8229600" cy="4742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9" name="Title 2"/>
          <p:cNvSpPr>
            <a:spLocks noGrp="1"/>
          </p:cNvSpPr>
          <p:nvPr>
            <p:ph type="title"/>
          </p:nvPr>
        </p:nvSpPr>
        <p:spPr>
          <a:xfrm>
            <a:off x="130629" y="436562"/>
            <a:ext cx="8556171" cy="981075"/>
          </a:xfrm>
        </p:spPr>
        <p:txBody>
          <a:bodyPr/>
          <a:lstStyle/>
          <a:p>
            <a:pPr eaLnBrk="1" hangingPunct="1"/>
            <a:r>
              <a:rPr lang="en-US" altLang="en-US" sz="3900" dirty="0" smtClean="0">
                <a:ea typeface="ＭＳ Ｐゴシック" pitchFamily="34" charset="-128"/>
              </a:rPr>
              <a:t>Public Transportation Agency Safety Plan</a:t>
            </a:r>
          </a:p>
        </p:txBody>
      </p:sp>
    </p:spTree>
    <p:extLst>
      <p:ext uri="{BB962C8B-B14F-4D97-AF65-F5344CB8AC3E}">
        <p14:creationId xmlns:p14="http://schemas.microsoft.com/office/powerpoint/2010/main" val="4023734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0969" y="507999"/>
            <a:ext cx="8882062" cy="1813153"/>
          </a:xfrm>
        </p:spPr>
        <p:txBody>
          <a:bodyPr/>
          <a:lstStyle/>
          <a:p>
            <a:pPr eaLnBrk="1" hangingPunct="1"/>
            <a:r>
              <a:rPr lang="en-US" altLang="en-US" sz="4000" dirty="0" smtClean="0">
                <a:ea typeface="ＭＳ Ｐゴシック" pitchFamily="34" charset="-128"/>
              </a:rPr>
              <a:t>Public Transportation Safety Program Notice of Proposed Rulemaking  </a:t>
            </a:r>
            <a:br>
              <a:rPr lang="en-US" altLang="en-US" sz="4000" dirty="0" smtClean="0">
                <a:ea typeface="ＭＳ Ｐゴシック" pitchFamily="34" charset="-128"/>
              </a:rPr>
            </a:br>
            <a:endParaRPr lang="en-US" altLang="en-US" sz="3200" b="1" dirty="0" smtClean="0">
              <a:solidFill>
                <a:srgbClr val="00B0F0"/>
              </a:solidFill>
              <a:ea typeface="ＭＳ Ｐゴシック" pitchFamily="34" charset="-128"/>
            </a:endParaRPr>
          </a:p>
        </p:txBody>
      </p:sp>
      <p:sp>
        <p:nvSpPr>
          <p:cNvPr id="13" name="Content Placeholder 1"/>
          <p:cNvSpPr>
            <a:spLocks noGrp="1"/>
          </p:cNvSpPr>
          <p:nvPr>
            <p:ph idx="1"/>
          </p:nvPr>
        </p:nvSpPr>
        <p:spPr>
          <a:xfrm>
            <a:off x="457200" y="2079625"/>
            <a:ext cx="8686800" cy="4525963"/>
          </a:xfrm>
        </p:spPr>
        <p:txBody>
          <a:bodyPr/>
          <a:lstStyle/>
          <a:p>
            <a:pPr marL="465138" indent="-465138" eaLnBrk="1" hangingPunct="1">
              <a:spcAft>
                <a:spcPts val="1800"/>
              </a:spcAft>
              <a:buFont typeface="Wingdings" panose="05000000000000000000" pitchFamily="2" charset="2"/>
              <a:buChar char="ü"/>
              <a:defRPr/>
            </a:pPr>
            <a:r>
              <a:rPr lang="en-US" sz="2800" dirty="0" smtClean="0">
                <a:solidFill>
                  <a:prstClr val="black"/>
                </a:solidFill>
                <a:ea typeface="Arial Unicode MS" panose="020B0604020202020204" pitchFamily="34" charset="-128"/>
                <a:cs typeface="Arial Unicode MS" panose="020B0604020202020204" pitchFamily="34" charset="-128"/>
              </a:rPr>
              <a:t>Published in </a:t>
            </a:r>
            <a:r>
              <a:rPr lang="en-US" sz="2800" i="1" dirty="0" smtClean="0">
                <a:solidFill>
                  <a:prstClr val="black"/>
                </a:solidFill>
                <a:ea typeface="Arial Unicode MS" panose="020B0604020202020204" pitchFamily="34" charset="-128"/>
                <a:cs typeface="Arial Unicode MS" panose="020B0604020202020204" pitchFamily="34" charset="-128"/>
              </a:rPr>
              <a:t>Federal Register </a:t>
            </a:r>
            <a:r>
              <a:rPr lang="en-US" sz="2800" dirty="0" smtClean="0">
                <a:solidFill>
                  <a:prstClr val="black"/>
                </a:solidFill>
                <a:ea typeface="Arial Unicode MS" panose="020B0604020202020204" pitchFamily="34" charset="-128"/>
                <a:cs typeface="Arial Unicode MS" panose="020B0604020202020204" pitchFamily="34" charset="-128"/>
              </a:rPr>
              <a:t>on Aug 14, 2015</a:t>
            </a:r>
            <a:endParaRPr lang="en-US" sz="2800" dirty="0">
              <a:solidFill>
                <a:prstClr val="black"/>
              </a:solidFill>
              <a:ea typeface="Arial Unicode MS" panose="020B0604020202020204" pitchFamily="34" charset="-128"/>
              <a:cs typeface="Arial Unicode MS" panose="020B0604020202020204" pitchFamily="34" charset="-128"/>
            </a:endParaRPr>
          </a:p>
          <a:p>
            <a:pPr marL="465138" indent="-465138" eaLnBrk="1" hangingPunct="1">
              <a:spcAft>
                <a:spcPts val="1800"/>
              </a:spcAft>
              <a:buFont typeface="Wingdings" panose="05000000000000000000" pitchFamily="2" charset="2"/>
              <a:buChar char="ü"/>
              <a:defRPr/>
            </a:pPr>
            <a:r>
              <a:rPr lang="en-US" sz="2800" i="1" dirty="0" smtClean="0">
                <a:solidFill>
                  <a:prstClr val="black"/>
                </a:solidFill>
                <a:ea typeface="Arial Unicode MS" panose="020B0604020202020204" pitchFamily="34" charset="-128"/>
                <a:cs typeface="Arial Unicode MS" panose="020B0604020202020204" pitchFamily="34" charset="-128"/>
              </a:rPr>
              <a:t>Adopts</a:t>
            </a:r>
            <a:r>
              <a:rPr lang="en-US" sz="2800" dirty="0" smtClean="0">
                <a:solidFill>
                  <a:prstClr val="black"/>
                </a:solidFill>
                <a:ea typeface="Arial Unicode MS" panose="020B0604020202020204" pitchFamily="34" charset="-128"/>
                <a:cs typeface="Arial Unicode MS" panose="020B0604020202020204" pitchFamily="34" charset="-128"/>
              </a:rPr>
              <a:t> SMS as Basis for FTA’s New Public Transportation Safety Program </a:t>
            </a:r>
          </a:p>
          <a:p>
            <a:pPr marL="465138" indent="-465138" eaLnBrk="1" hangingPunct="1">
              <a:spcAft>
                <a:spcPts val="1800"/>
              </a:spcAft>
              <a:buFont typeface="Wingdings" panose="05000000000000000000" pitchFamily="2" charset="2"/>
              <a:buChar char="ü"/>
              <a:defRPr/>
            </a:pPr>
            <a:r>
              <a:rPr lang="en-US" sz="2800" i="1" dirty="0" smtClean="0">
                <a:solidFill>
                  <a:prstClr val="black"/>
                </a:solidFill>
                <a:ea typeface="Arial Unicode MS" panose="020B0604020202020204" pitchFamily="34" charset="-128"/>
                <a:cs typeface="Arial Unicode MS" panose="020B0604020202020204" pitchFamily="34" charset="-128"/>
              </a:rPr>
              <a:t>Establishes</a:t>
            </a:r>
            <a:r>
              <a:rPr lang="en-US" sz="2800" dirty="0" smtClean="0">
                <a:solidFill>
                  <a:prstClr val="black"/>
                </a:solidFill>
                <a:ea typeface="Arial Unicode MS" panose="020B0604020202020204" pitchFamily="34" charset="-128"/>
                <a:cs typeface="Arial Unicode MS" panose="020B0604020202020204" pitchFamily="34" charset="-128"/>
              </a:rPr>
              <a:t> the Framework for the FTA Administrator’s Authority to Monitor, Oversee, and Enforce Safety</a:t>
            </a:r>
          </a:p>
          <a:p>
            <a:pPr marL="465138" indent="-465138" eaLnBrk="1" hangingPunct="1">
              <a:spcAft>
                <a:spcPts val="1800"/>
              </a:spcAft>
              <a:buFont typeface="Wingdings" panose="05000000000000000000" pitchFamily="2" charset="2"/>
              <a:buChar char="ü"/>
              <a:defRPr/>
            </a:pPr>
            <a:r>
              <a:rPr lang="en-US" sz="2800" i="1" dirty="0" smtClean="0">
                <a:solidFill>
                  <a:prstClr val="black"/>
                </a:solidFill>
                <a:ea typeface="Arial Unicode MS" panose="020B0604020202020204" pitchFamily="34" charset="-128"/>
                <a:cs typeface="Arial Unicode MS" panose="020B0604020202020204" pitchFamily="34" charset="-128"/>
              </a:rPr>
              <a:t>Outlines</a:t>
            </a:r>
            <a:r>
              <a:rPr lang="en-US" sz="2800" dirty="0" smtClean="0">
                <a:solidFill>
                  <a:prstClr val="black"/>
                </a:solidFill>
                <a:ea typeface="Arial Unicode MS" panose="020B0604020202020204" pitchFamily="34" charset="-128"/>
                <a:cs typeface="Arial Unicode MS" panose="020B0604020202020204" pitchFamily="34" charset="-128"/>
              </a:rPr>
              <a:t> Proposed Content for the National Public Transportation Safety Plan</a:t>
            </a:r>
          </a:p>
          <a:p>
            <a:pPr marL="0" indent="0" eaLnBrk="1" hangingPunct="1">
              <a:spcAft>
                <a:spcPts val="600"/>
              </a:spcAft>
              <a:buNone/>
              <a:defRPr/>
            </a:pPr>
            <a:endParaRPr lang="en-US" sz="2800" dirty="0">
              <a:solidFill>
                <a:prstClr val="black"/>
              </a:solidFill>
              <a:ea typeface="Arial Unicode MS" panose="020B0604020202020204" pitchFamily="34" charset="-128"/>
              <a:cs typeface="Arial Unicode MS" panose="020B0604020202020204" pitchFamily="34" charset="-128"/>
            </a:endParaRPr>
          </a:p>
          <a:p>
            <a:pPr marL="0" indent="0" eaLnBrk="1" hangingPunct="1">
              <a:buFont typeface="Arial" charset="0"/>
              <a:buNone/>
              <a:defRPr/>
            </a:pPr>
            <a:endParaRPr lang="en-US" dirty="0"/>
          </a:p>
        </p:txBody>
      </p:sp>
    </p:spTree>
    <p:extLst>
      <p:ext uri="{BB962C8B-B14F-4D97-AF65-F5344CB8AC3E}">
        <p14:creationId xmlns:p14="http://schemas.microsoft.com/office/powerpoint/2010/main" val="2425575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0969" y="507999"/>
            <a:ext cx="8882062" cy="1813153"/>
          </a:xfrm>
        </p:spPr>
        <p:txBody>
          <a:bodyPr/>
          <a:lstStyle/>
          <a:p>
            <a:pPr eaLnBrk="1" hangingPunct="1"/>
            <a:r>
              <a:rPr lang="en-US" altLang="en-US" sz="4000" dirty="0" smtClean="0">
                <a:ea typeface="ＭＳ Ｐゴシック" pitchFamily="34" charset="-128"/>
              </a:rPr>
              <a:t>Public Transportation Safety Program Notice of Proposed Rulemaking:  </a:t>
            </a:r>
            <a:br>
              <a:rPr lang="en-US" altLang="en-US" sz="4000" dirty="0" smtClean="0">
                <a:ea typeface="ＭＳ Ｐゴシック" pitchFamily="34" charset="-128"/>
              </a:rPr>
            </a:br>
            <a:r>
              <a:rPr lang="en-US" altLang="en-US" sz="3200" b="1" dirty="0" smtClean="0">
                <a:solidFill>
                  <a:srgbClr val="00B0F0"/>
                </a:solidFill>
                <a:ea typeface="ＭＳ Ｐゴシック" pitchFamily="34" charset="-128"/>
              </a:rPr>
              <a:t>Where </a:t>
            </a:r>
            <a:r>
              <a:rPr lang="en-US" altLang="en-US" sz="3200" b="1" dirty="0" smtClean="0">
                <a:solidFill>
                  <a:srgbClr val="00B0F0"/>
                </a:solidFill>
                <a:ea typeface="ＭＳ Ｐゴシック" pitchFamily="34" charset="-128"/>
              </a:rPr>
              <a:t>are we in </a:t>
            </a:r>
            <a:r>
              <a:rPr lang="en-US" altLang="en-US" sz="3200" b="1" dirty="0" smtClean="0">
                <a:solidFill>
                  <a:srgbClr val="00B0F0"/>
                </a:solidFill>
                <a:ea typeface="ＭＳ Ｐゴシック" pitchFamily="34" charset="-128"/>
              </a:rPr>
              <a:t>the Process?</a:t>
            </a:r>
          </a:p>
        </p:txBody>
      </p:sp>
      <p:grpSp>
        <p:nvGrpSpPr>
          <p:cNvPr id="16387" name="Group 5"/>
          <p:cNvGrpSpPr>
            <a:grpSpLocks/>
          </p:cNvGrpSpPr>
          <p:nvPr/>
        </p:nvGrpSpPr>
        <p:grpSpPr bwMode="auto">
          <a:xfrm>
            <a:off x="458788" y="2057400"/>
            <a:ext cx="8226425" cy="4525963"/>
            <a:chOff x="459098" y="1600200"/>
            <a:chExt cx="8225802" cy="4525963"/>
          </a:xfrm>
        </p:grpSpPr>
        <p:sp>
          <p:nvSpPr>
            <p:cNvPr id="7" name="Right Arrow 6"/>
            <p:cNvSpPr/>
            <p:nvPr/>
          </p:nvSpPr>
          <p:spPr>
            <a:xfrm>
              <a:off x="1075001" y="1600200"/>
              <a:ext cx="6993995" cy="4525963"/>
            </a:xfrm>
            <a:prstGeom prst="rightArrow">
              <a:avLst/>
            </a:prstGeom>
            <a:solidFill>
              <a:srgbClr val="8064A2">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8" name="Freeform 7"/>
            <p:cNvSpPr/>
            <p:nvPr/>
          </p:nvSpPr>
          <p:spPr>
            <a:xfrm>
              <a:off x="459098" y="2957513"/>
              <a:ext cx="1315937" cy="1811337"/>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lIns="140442" tIns="140442" rIns="140442" bIns="140442" spcCol="1270" anchor="ctr"/>
            <a:lstStyle/>
            <a:p>
              <a:pPr algn="ctr" defTabSz="889000">
                <a:lnSpc>
                  <a:spcPct val="90000"/>
                </a:lnSpc>
                <a:spcAft>
                  <a:spcPct val="35000"/>
                </a:spcAft>
                <a:defRPr/>
              </a:pPr>
              <a:r>
                <a:rPr lang="en-US" sz="1600" dirty="0">
                  <a:solidFill>
                    <a:sysClr val="window" lastClr="FFFFFF"/>
                  </a:solidFill>
                  <a:latin typeface="Gill Sans MT" panose="020B0502020104020203" pitchFamily="34" charset="0"/>
                  <a:ea typeface="Arial Unicode MS" panose="020B0604020202020204" pitchFamily="34" charset="-128"/>
                  <a:cs typeface="Arial Unicode MS" panose="020B0604020202020204" pitchFamily="34" charset="-128"/>
                </a:rPr>
                <a:t>MAP-21 Passed (7/2012</a:t>
              </a:r>
              <a:r>
                <a:rPr lang="en-US" sz="1600" dirty="0">
                  <a:solidFill>
                    <a:sysClr val="window" lastClr="FFFFFF"/>
                  </a:solidFill>
                  <a:latin typeface="Gill Sans MT" panose="020B0502020104020203" pitchFamily="34" charset="0"/>
                </a:rPr>
                <a:t>)</a:t>
              </a:r>
            </a:p>
          </p:txBody>
        </p:sp>
        <p:sp>
          <p:nvSpPr>
            <p:cNvPr id="9" name="Freeform 8"/>
            <p:cNvSpPr/>
            <p:nvPr/>
          </p:nvSpPr>
          <p:spPr>
            <a:xfrm>
              <a:off x="1840118" y="2957513"/>
              <a:ext cx="1317525" cy="1811337"/>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8064A2">
                <a:hueOff val="-892954"/>
                <a:satOff val="5380"/>
                <a:lumOff val="431"/>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lIns="140442" tIns="140442" rIns="140442" bIns="140442" spcCol="1270" anchor="ctr"/>
            <a:lstStyle/>
            <a:p>
              <a:pPr algn="ctr" defTabSz="889000">
                <a:lnSpc>
                  <a:spcPct val="90000"/>
                </a:lnSpc>
                <a:spcAft>
                  <a:spcPct val="35000"/>
                </a:spcAft>
                <a:defRPr/>
              </a:pPr>
              <a:r>
                <a:rPr lang="en-US" sz="1600" dirty="0">
                  <a:solidFill>
                    <a:sysClr val="window" lastClr="FFFFFF"/>
                  </a:solidFill>
                  <a:latin typeface="Gill Sans MT" panose="020B0502020104020203" pitchFamily="34" charset="0"/>
                  <a:ea typeface="Arial Unicode MS" panose="020B0604020202020204" pitchFamily="34" charset="-128"/>
                  <a:cs typeface="Arial Unicode MS" panose="020B0604020202020204" pitchFamily="34" charset="-128"/>
                </a:rPr>
                <a:t>ANPRM Open for Comment (10/2013)</a:t>
              </a:r>
            </a:p>
          </p:txBody>
        </p:sp>
        <p:sp>
          <p:nvSpPr>
            <p:cNvPr id="10" name="Freeform 9"/>
            <p:cNvSpPr/>
            <p:nvPr/>
          </p:nvSpPr>
          <p:spPr>
            <a:xfrm>
              <a:off x="4603746" y="2944813"/>
              <a:ext cx="1317525" cy="1809750"/>
            </a:xfrm>
            <a:custGeom>
              <a:avLst/>
              <a:gdLst>
                <a:gd name="connsiteX0" fmla="*/ 0 w 1316736"/>
                <a:gd name="connsiteY0" fmla="*/ 219460 h 1810511"/>
                <a:gd name="connsiteX1" fmla="*/ 219460 w 1316736"/>
                <a:gd name="connsiteY1" fmla="*/ 0 h 1810511"/>
                <a:gd name="connsiteX2" fmla="*/ 1097276 w 1316736"/>
                <a:gd name="connsiteY2" fmla="*/ 0 h 1810511"/>
                <a:gd name="connsiteX3" fmla="*/ 1316736 w 1316736"/>
                <a:gd name="connsiteY3" fmla="*/ 219460 h 1810511"/>
                <a:gd name="connsiteX4" fmla="*/ 1316736 w 1316736"/>
                <a:gd name="connsiteY4" fmla="*/ 1591051 h 1810511"/>
                <a:gd name="connsiteX5" fmla="*/ 1097276 w 1316736"/>
                <a:gd name="connsiteY5" fmla="*/ 1810511 h 1810511"/>
                <a:gd name="connsiteX6" fmla="*/ 219460 w 1316736"/>
                <a:gd name="connsiteY6" fmla="*/ 1810511 h 1810511"/>
                <a:gd name="connsiteX7" fmla="*/ 0 w 1316736"/>
                <a:gd name="connsiteY7" fmla="*/ 1591051 h 1810511"/>
                <a:gd name="connsiteX8" fmla="*/ 0 w 1316736"/>
                <a:gd name="connsiteY8" fmla="*/ 219460 h 18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736" h="1810511">
                  <a:moveTo>
                    <a:pt x="0" y="219460"/>
                  </a:moveTo>
                  <a:cubicBezTo>
                    <a:pt x="0" y="98256"/>
                    <a:pt x="98256" y="0"/>
                    <a:pt x="219460" y="0"/>
                  </a:cubicBezTo>
                  <a:lnTo>
                    <a:pt x="1097276" y="0"/>
                  </a:lnTo>
                  <a:cubicBezTo>
                    <a:pt x="1218480" y="0"/>
                    <a:pt x="1316736" y="98256"/>
                    <a:pt x="1316736" y="219460"/>
                  </a:cubicBezTo>
                  <a:lnTo>
                    <a:pt x="1316736" y="1591051"/>
                  </a:lnTo>
                  <a:cubicBezTo>
                    <a:pt x="1316736" y="1712255"/>
                    <a:pt x="1218480" y="1810511"/>
                    <a:pt x="1097276" y="1810511"/>
                  </a:cubicBezTo>
                  <a:lnTo>
                    <a:pt x="219460" y="1810511"/>
                  </a:lnTo>
                  <a:cubicBezTo>
                    <a:pt x="98256" y="1810511"/>
                    <a:pt x="0" y="1712255"/>
                    <a:pt x="0" y="1591051"/>
                  </a:cubicBezTo>
                  <a:lnTo>
                    <a:pt x="0" y="219460"/>
                  </a:lnTo>
                  <a:close/>
                </a:path>
              </a:pathLst>
            </a:custGeom>
            <a:solidFill>
              <a:srgbClr val="8064A2">
                <a:hueOff val="-2678862"/>
                <a:satOff val="16139"/>
                <a:lumOff val="1294"/>
                <a:alphaOff val="0"/>
              </a:srgbClr>
            </a:solidFill>
            <a:ln w="28575" cap="flat" cmpd="sng" algn="ctr">
              <a:solidFill>
                <a:schemeClr val="bg1"/>
              </a:solidFill>
              <a:prstDash val="solid"/>
            </a:ln>
            <a:effectLst/>
          </p:spPr>
          <p:style>
            <a:lnRef idx="2">
              <a:scrgbClr r="0" g="0" b="0"/>
            </a:lnRef>
            <a:fillRef idx="1">
              <a:scrgbClr r="0" g="0" b="0"/>
            </a:fillRef>
            <a:effectRef idx="0">
              <a:scrgbClr r="0" g="0" b="0"/>
            </a:effectRef>
            <a:fontRef idx="minor">
              <a:schemeClr val="lt1"/>
            </a:fontRef>
          </p:style>
          <p:txBody>
            <a:bodyPr lIns="140478" tIns="140478" rIns="140478" bIns="140478" spcCol="1270" anchor="ctr"/>
            <a:lstStyle/>
            <a:p>
              <a:pPr algn="ctr" defTabSz="889000">
                <a:lnSpc>
                  <a:spcPct val="90000"/>
                </a:lnSpc>
                <a:spcAft>
                  <a:spcPct val="35000"/>
                </a:spcAft>
                <a:defRPr/>
              </a:pPr>
              <a:r>
                <a:rPr lang="en-US" sz="1600" dirty="0">
                  <a:solidFill>
                    <a:sysClr val="window" lastClr="FFFFFF"/>
                  </a:solidFill>
                  <a:latin typeface="Gill Sans MT" panose="020B0502020104020203" pitchFamily="34" charset="0"/>
                  <a:ea typeface="Arial Unicode MS" panose="020B0604020202020204" pitchFamily="34" charset="-128"/>
                  <a:cs typeface="Arial Unicode MS" panose="020B0604020202020204" pitchFamily="34" charset="-128"/>
                </a:rPr>
                <a:t>Comment Review </a:t>
              </a:r>
            </a:p>
          </p:txBody>
        </p:sp>
        <p:sp>
          <p:nvSpPr>
            <p:cNvPr id="11" name="Freeform 10"/>
            <p:cNvSpPr/>
            <p:nvPr/>
          </p:nvSpPr>
          <p:spPr>
            <a:xfrm>
              <a:off x="5986354" y="2957513"/>
              <a:ext cx="1317525" cy="1811337"/>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8064A2">
                <a:hueOff val="-3571816"/>
                <a:satOff val="21519"/>
                <a:lumOff val="1725"/>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lIns="140442" tIns="140442" rIns="140442" bIns="140442" spcCol="1270" anchor="ctr"/>
            <a:lstStyle/>
            <a:p>
              <a:pPr algn="ctr" defTabSz="889000">
                <a:lnSpc>
                  <a:spcPct val="90000"/>
                </a:lnSpc>
                <a:spcAft>
                  <a:spcPct val="35000"/>
                </a:spcAft>
                <a:defRPr/>
              </a:pPr>
              <a:r>
                <a:rPr lang="en-US" sz="1600" dirty="0">
                  <a:solidFill>
                    <a:sysClr val="window" lastClr="FFFFFF"/>
                  </a:solidFill>
                  <a:latin typeface="Gill Sans MT" panose="020B0502020104020203" pitchFamily="34" charset="0"/>
                  <a:ea typeface="Arial Unicode MS" panose="020B0604020202020204" pitchFamily="34" charset="-128"/>
                  <a:cs typeface="Arial Unicode MS" panose="020B0604020202020204" pitchFamily="34" charset="-128"/>
                </a:rPr>
                <a:t>Final </a:t>
              </a:r>
            </a:p>
            <a:p>
              <a:pPr algn="ctr" defTabSz="889000">
                <a:lnSpc>
                  <a:spcPct val="90000"/>
                </a:lnSpc>
                <a:spcAft>
                  <a:spcPct val="35000"/>
                </a:spcAft>
                <a:defRPr/>
              </a:pPr>
              <a:r>
                <a:rPr lang="en-US" sz="1600" dirty="0">
                  <a:solidFill>
                    <a:sysClr val="window" lastClr="FFFFFF"/>
                  </a:solidFill>
                  <a:latin typeface="Gill Sans MT" panose="020B0502020104020203" pitchFamily="34" charset="0"/>
                  <a:ea typeface="Arial Unicode MS" panose="020B0604020202020204" pitchFamily="34" charset="-128"/>
                  <a:cs typeface="Arial Unicode MS" panose="020B0604020202020204" pitchFamily="34" charset="-128"/>
                </a:rPr>
                <a:t>Rule/Plan </a:t>
              </a:r>
            </a:p>
            <a:p>
              <a:pPr algn="ctr" defTabSz="889000">
                <a:lnSpc>
                  <a:spcPct val="90000"/>
                </a:lnSpc>
                <a:spcAft>
                  <a:spcPct val="35000"/>
                </a:spcAft>
                <a:defRPr/>
              </a:pPr>
              <a:r>
                <a:rPr lang="en-US" sz="1600" dirty="0">
                  <a:solidFill>
                    <a:sysClr val="window" lastClr="FFFFFF"/>
                  </a:solidFill>
                  <a:latin typeface="Gill Sans MT" panose="020B0502020104020203" pitchFamily="34" charset="0"/>
                  <a:ea typeface="Arial Unicode MS" panose="020B0604020202020204" pitchFamily="34" charset="-128"/>
                  <a:cs typeface="Arial Unicode MS" panose="020B0604020202020204" pitchFamily="34" charset="-128"/>
                </a:rPr>
                <a:t>Issued </a:t>
              </a:r>
            </a:p>
          </p:txBody>
        </p:sp>
        <p:sp>
          <p:nvSpPr>
            <p:cNvPr id="12" name="Freeform 11"/>
            <p:cNvSpPr/>
            <p:nvPr/>
          </p:nvSpPr>
          <p:spPr>
            <a:xfrm>
              <a:off x="7368962" y="2957513"/>
              <a:ext cx="1315938" cy="1811337"/>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lIns="140442" tIns="140442" rIns="140442" bIns="140442" spcCol="1270" anchor="ctr"/>
            <a:lstStyle/>
            <a:p>
              <a:pPr algn="ctr" defTabSz="889000">
                <a:lnSpc>
                  <a:spcPct val="90000"/>
                </a:lnSpc>
                <a:spcAft>
                  <a:spcPct val="35000"/>
                </a:spcAft>
                <a:defRPr/>
              </a:pPr>
              <a:r>
                <a:rPr lang="en-US" sz="1600" dirty="0">
                  <a:solidFill>
                    <a:sysClr val="window" lastClr="FFFFFF"/>
                  </a:solidFill>
                  <a:latin typeface="Gill Sans MT" panose="020B0502020104020203" pitchFamily="34" charset="0"/>
                  <a:ea typeface="Arial Unicode MS" panose="020B0604020202020204" pitchFamily="34" charset="-128"/>
                  <a:cs typeface="Arial Unicode MS" panose="020B0604020202020204" pitchFamily="34" charset="-128"/>
                </a:rPr>
                <a:t>Final Rule/Plan Effective</a:t>
              </a:r>
            </a:p>
          </p:txBody>
        </p:sp>
      </p:grpSp>
      <p:sp>
        <p:nvSpPr>
          <p:cNvPr id="16388" name="TextBox 13"/>
          <p:cNvSpPr txBox="1">
            <a:spLocks noChangeArrowheads="1"/>
          </p:cNvSpPr>
          <p:nvPr/>
        </p:nvSpPr>
        <p:spPr bwMode="auto">
          <a:xfrm>
            <a:off x="687275" y="5630410"/>
            <a:ext cx="494052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hangingPunct="1">
              <a:spcBef>
                <a:spcPct val="0"/>
              </a:spcBef>
              <a:buFontTx/>
              <a:buNone/>
            </a:pPr>
            <a:r>
              <a:rPr lang="en-US" altLang="en-US" sz="2400" dirty="0"/>
              <a:t>Comment Deadline </a:t>
            </a:r>
            <a:r>
              <a:rPr lang="en-US" altLang="en-US" sz="2400" dirty="0" smtClean="0"/>
              <a:t>was </a:t>
            </a:r>
            <a:r>
              <a:rPr lang="en-US" altLang="en-US" sz="2400" dirty="0"/>
              <a:t>April 5, 2016</a:t>
            </a:r>
            <a:endParaRPr lang="en-US" altLang="en-US" sz="1800" dirty="0"/>
          </a:p>
        </p:txBody>
      </p:sp>
      <p:sp>
        <p:nvSpPr>
          <p:cNvPr id="14" name="Freeform 13"/>
          <p:cNvSpPr/>
          <p:nvPr/>
        </p:nvSpPr>
        <p:spPr bwMode="auto">
          <a:xfrm>
            <a:off x="5899717" y="3480255"/>
            <a:ext cx="173492" cy="1635012"/>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8064A2">
              <a:hueOff val="-1785908"/>
              <a:satOff val="10760"/>
              <a:lumOff val="862"/>
              <a:alphaOff val="0"/>
            </a:srgbClr>
          </a:solidFill>
          <a:ln w="1905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lIns="140442" tIns="140442" rIns="140442" bIns="140442" spcCol="1270" anchor="ctr"/>
          <a:lstStyle/>
          <a:p>
            <a:pPr algn="ctr" defTabSz="889000">
              <a:lnSpc>
                <a:spcPct val="90000"/>
              </a:lnSpc>
              <a:spcAft>
                <a:spcPct val="35000"/>
              </a:spcAft>
              <a:defRPr/>
            </a:pPr>
            <a:endParaRPr lang="en-US" sz="1600" dirty="0">
              <a:solidFill>
                <a:sysClr val="window" lastClr="FFFFFF"/>
              </a:solidFill>
              <a:latin typeface="Gill Sans MT" panose="020B0502020104020203" pitchFamily="34" charset="0"/>
              <a:ea typeface="Arial Unicode MS" panose="020B0604020202020204" pitchFamily="34" charset="-128"/>
              <a:cs typeface="Arial Unicode MS" panose="020B0604020202020204" pitchFamily="34" charset="-128"/>
            </a:endParaRPr>
          </a:p>
        </p:txBody>
      </p:sp>
      <p:sp>
        <p:nvSpPr>
          <p:cNvPr id="15" name="Freeform 14"/>
          <p:cNvSpPr/>
          <p:nvPr/>
        </p:nvSpPr>
        <p:spPr bwMode="auto">
          <a:xfrm>
            <a:off x="3215595" y="3435237"/>
            <a:ext cx="1317625" cy="1811337"/>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8064A2">
              <a:hueOff val="-892954"/>
              <a:satOff val="5380"/>
              <a:lumOff val="431"/>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lIns="140442" tIns="140442" rIns="140442" bIns="140442" spcCol="1270" anchor="ctr"/>
          <a:lstStyle/>
          <a:p>
            <a:pPr algn="ctr" defTabSz="889000">
              <a:lnSpc>
                <a:spcPct val="90000"/>
              </a:lnSpc>
              <a:spcAft>
                <a:spcPct val="35000"/>
              </a:spcAft>
              <a:defRPr/>
            </a:pPr>
            <a:r>
              <a:rPr lang="en-US" sz="1600" dirty="0" smtClean="0">
                <a:solidFill>
                  <a:sysClr val="window" lastClr="FFFFFF"/>
                </a:solidFill>
                <a:latin typeface="Gill Sans MT" panose="020B0502020104020203" pitchFamily="34" charset="0"/>
                <a:ea typeface="Arial Unicode MS" panose="020B0604020202020204" pitchFamily="34" charset="-128"/>
                <a:cs typeface="Arial Unicode MS" panose="020B0604020202020204" pitchFamily="34" charset="-128"/>
              </a:rPr>
              <a:t>NPRM/ Proposed Plan</a:t>
            </a:r>
          </a:p>
          <a:p>
            <a:pPr algn="ctr" defTabSz="889000">
              <a:lnSpc>
                <a:spcPct val="90000"/>
              </a:lnSpc>
              <a:spcAft>
                <a:spcPct val="35000"/>
              </a:spcAft>
              <a:defRPr/>
            </a:pPr>
            <a:r>
              <a:rPr lang="en-US" sz="1600" dirty="0" smtClean="0">
                <a:solidFill>
                  <a:sysClr val="window" lastClr="FFFFFF"/>
                </a:solidFill>
                <a:latin typeface="Gill Sans MT" panose="020B0502020104020203" pitchFamily="34" charset="0"/>
                <a:ea typeface="Arial Unicode MS" panose="020B0604020202020204" pitchFamily="34" charset="-128"/>
                <a:cs typeface="Arial Unicode MS" panose="020B0604020202020204" pitchFamily="34" charset="-128"/>
              </a:rPr>
              <a:t>Open </a:t>
            </a:r>
            <a:r>
              <a:rPr lang="en-US" sz="1600" dirty="0">
                <a:solidFill>
                  <a:sysClr val="window" lastClr="FFFFFF"/>
                </a:solidFill>
                <a:latin typeface="Gill Sans MT" panose="020B0502020104020203" pitchFamily="34" charset="0"/>
                <a:ea typeface="Arial Unicode MS" panose="020B0604020202020204" pitchFamily="34" charset="-128"/>
                <a:cs typeface="Arial Unicode MS" panose="020B0604020202020204" pitchFamily="34" charset="-128"/>
              </a:rPr>
              <a:t>for Comment </a:t>
            </a:r>
            <a:r>
              <a:rPr lang="en-US" sz="1600" dirty="0" smtClean="0">
                <a:solidFill>
                  <a:sysClr val="window" lastClr="FFFFFF"/>
                </a:solidFill>
                <a:latin typeface="Gill Sans MT" panose="020B0502020104020203" pitchFamily="34" charset="0"/>
                <a:ea typeface="Arial Unicode MS" panose="020B0604020202020204" pitchFamily="34" charset="-128"/>
                <a:cs typeface="Arial Unicode MS" panose="020B0604020202020204" pitchFamily="34" charset="-128"/>
              </a:rPr>
              <a:t>(2/516)</a:t>
            </a:r>
            <a:endParaRPr lang="en-US" sz="1600" dirty="0">
              <a:solidFill>
                <a:sysClr val="window" lastClr="FFFFFF"/>
              </a:solidFill>
              <a:latin typeface="Gill Sans MT" panose="020B0502020104020203"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07287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TA_slide3_edit-01.png"/>
          <p:cNvPicPr>
            <a:picLocks noChangeAspect="1"/>
          </p:cNvPicPr>
          <p:nvPr/>
        </p:nvPicPr>
        <p:blipFill>
          <a:blip r:embed="rId3"/>
          <a:stretch>
            <a:fillRect/>
          </a:stretch>
        </p:blipFill>
        <p:spPr>
          <a:xfrm>
            <a:off x="-116115" y="-304800"/>
            <a:ext cx="9142572" cy="6858000"/>
          </a:xfrm>
          <a:prstGeom prst="rect">
            <a:avLst/>
          </a:prstGeom>
        </p:spPr>
      </p:pic>
      <p:sp>
        <p:nvSpPr>
          <p:cNvPr id="4" name="Title 1"/>
          <p:cNvSpPr>
            <a:spLocks noGrp="1"/>
          </p:cNvSpPr>
          <p:nvPr>
            <p:ph type="ctrTitle"/>
          </p:nvPr>
        </p:nvSpPr>
        <p:spPr>
          <a:xfrm>
            <a:off x="2398713" y="2357437"/>
            <a:ext cx="4395787" cy="3259591"/>
          </a:xfrm>
        </p:spPr>
        <p:txBody>
          <a:bodyPr rtlCol="0" anchor="t">
            <a:noAutofit/>
          </a:bodyPr>
          <a:lstStyle/>
          <a:p>
            <a:pPr fontAlgn="auto">
              <a:spcAft>
                <a:spcPts val="0"/>
              </a:spcAft>
              <a:defRPr/>
            </a:pPr>
            <a:r>
              <a:rPr lang="en-US" sz="3200" i="1" dirty="0">
                <a:latin typeface="Raavi" pitchFamily="34" charset="0"/>
                <a:ea typeface="+mj-ea"/>
              </a:rPr>
              <a:t/>
            </a:r>
            <a:br>
              <a:rPr lang="en-US" sz="3200" i="1" dirty="0">
                <a:latin typeface="Raavi" pitchFamily="34" charset="0"/>
                <a:ea typeface="+mj-ea"/>
              </a:rPr>
            </a:br>
            <a:r>
              <a:rPr lang="en-US" sz="3200" i="1" dirty="0" smtClean="0">
                <a:latin typeface="Raavi" pitchFamily="34" charset="0"/>
                <a:ea typeface="+mj-ea"/>
              </a:rPr>
              <a:t/>
            </a:r>
            <a:br>
              <a:rPr lang="en-US" sz="3200" i="1" dirty="0" smtClean="0">
                <a:latin typeface="Raavi" pitchFamily="34" charset="0"/>
                <a:ea typeface="+mj-ea"/>
              </a:rPr>
            </a:br>
            <a:endParaRPr lang="en-US" sz="3200" b="0" dirty="0" smtClean="0">
              <a:solidFill>
                <a:schemeClr val="tx1"/>
              </a:solidFill>
              <a:latin typeface="Gill Sans MT" pitchFamily="34" charset="0"/>
              <a:ea typeface="+mj-ea"/>
            </a:endParaRPr>
          </a:p>
        </p:txBody>
      </p:sp>
      <p:sp>
        <p:nvSpPr>
          <p:cNvPr id="2" name="Rectangle 1"/>
          <p:cNvSpPr/>
          <p:nvPr/>
        </p:nvSpPr>
        <p:spPr>
          <a:xfrm>
            <a:off x="1661171" y="1784090"/>
            <a:ext cx="5355771" cy="3785652"/>
          </a:xfrm>
          <a:prstGeom prst="rect">
            <a:avLst/>
          </a:prstGeom>
        </p:spPr>
        <p:txBody>
          <a:bodyPr wrap="square">
            <a:spAutoFit/>
          </a:bodyPr>
          <a:lstStyle/>
          <a:p>
            <a:pPr algn="ctr"/>
            <a:r>
              <a:rPr lang="en-US" sz="3800" b="1" dirty="0" smtClean="0">
                <a:solidFill>
                  <a:srgbClr val="395B74"/>
                </a:solidFill>
                <a:latin typeface="Raavi" pitchFamily="34" charset="0"/>
                <a:cs typeface="Raavi" pitchFamily="34" charset="0"/>
              </a:rPr>
              <a:t>TrAMS:</a:t>
            </a:r>
          </a:p>
          <a:p>
            <a:pPr algn="ctr"/>
            <a:r>
              <a:rPr lang="en-US" sz="3400" b="1" dirty="0" smtClean="0">
                <a:solidFill>
                  <a:srgbClr val="395B74"/>
                </a:solidFill>
                <a:latin typeface="Raavi" pitchFamily="34" charset="0"/>
                <a:cs typeface="Raavi" pitchFamily="34" charset="0"/>
              </a:rPr>
              <a:t>Getting Started,</a:t>
            </a:r>
          </a:p>
          <a:p>
            <a:pPr algn="ctr"/>
            <a:r>
              <a:rPr lang="en-US" sz="3400" b="1" dirty="0" smtClean="0">
                <a:solidFill>
                  <a:srgbClr val="395B74"/>
                </a:solidFill>
                <a:latin typeface="Raavi" pitchFamily="34" charset="0"/>
                <a:cs typeface="Raavi" pitchFamily="34" charset="0"/>
              </a:rPr>
              <a:t>7 Tips to Success, and Lessons Learned</a:t>
            </a:r>
            <a:r>
              <a:rPr lang="en-US" sz="3400" b="1" dirty="0">
                <a:solidFill>
                  <a:srgbClr val="395B74"/>
                </a:solidFill>
                <a:latin typeface="Raavi" pitchFamily="34" charset="0"/>
                <a:cs typeface="Raavi" pitchFamily="34" charset="0"/>
              </a:rPr>
              <a:t/>
            </a:r>
            <a:br>
              <a:rPr lang="en-US" sz="3400" b="1" dirty="0">
                <a:solidFill>
                  <a:srgbClr val="395B74"/>
                </a:solidFill>
                <a:latin typeface="Raavi" pitchFamily="34" charset="0"/>
                <a:cs typeface="Raavi" pitchFamily="34" charset="0"/>
              </a:rPr>
            </a:br>
            <a:r>
              <a:rPr lang="en-US" sz="12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t/>
            </a:r>
            <a:br>
              <a:rPr lang="en-US" sz="1200" dirty="0">
                <a:solidFill>
                  <a:srgbClr val="385B74"/>
                </a:solidFill>
                <a:latin typeface="Gill Sans MT" panose="020B0502020104020203" pitchFamily="34" charset="0"/>
                <a:ea typeface="Arial Unicode MS" panose="020B0604020202020204" pitchFamily="34" charset="-128"/>
                <a:cs typeface="Arial Unicode MS" panose="020B0604020202020204" pitchFamily="34" charset="-128"/>
              </a:rPr>
            </a:br>
            <a:r>
              <a:rPr lang="en-US" sz="2200" b="1" dirty="0" smtClean="0">
                <a:solidFill>
                  <a:srgbClr val="395B74"/>
                </a:solidFill>
                <a:latin typeface="Perpetua" panose="02020502060401020303" pitchFamily="18" charset="0"/>
              </a:rPr>
              <a:t>Vida Morkunas</a:t>
            </a:r>
            <a:r>
              <a:rPr lang="en-US" sz="2200" dirty="0">
                <a:solidFill>
                  <a:srgbClr val="395B74"/>
                </a:solidFill>
                <a:latin typeface="Perpetua" panose="02020502060401020303" pitchFamily="18" charset="0"/>
              </a:rPr>
              <a:t/>
            </a:r>
            <a:br>
              <a:rPr lang="en-US" sz="2200" dirty="0">
                <a:solidFill>
                  <a:srgbClr val="395B74"/>
                </a:solidFill>
                <a:latin typeface="Perpetua" panose="02020502060401020303" pitchFamily="18" charset="0"/>
              </a:rPr>
            </a:br>
            <a:r>
              <a:rPr lang="en-US" sz="2200" dirty="0" smtClean="0">
                <a:solidFill>
                  <a:srgbClr val="395B74"/>
                </a:solidFill>
                <a:latin typeface="Perpetua" panose="02020502060401020303" pitchFamily="18" charset="0"/>
              </a:rPr>
              <a:t>Director, Planning &amp; Program Development</a:t>
            </a:r>
            <a:r>
              <a:rPr lang="en-US" sz="2200" dirty="0">
                <a:solidFill>
                  <a:srgbClr val="395B74"/>
                </a:solidFill>
                <a:latin typeface="Perpetua" panose="02020502060401020303" pitchFamily="18" charset="0"/>
              </a:rPr>
              <a:t/>
            </a:r>
            <a:br>
              <a:rPr lang="en-US" sz="2200" dirty="0">
                <a:solidFill>
                  <a:srgbClr val="395B74"/>
                </a:solidFill>
                <a:latin typeface="Perpetua" panose="02020502060401020303" pitchFamily="18" charset="0"/>
              </a:rPr>
            </a:br>
            <a:r>
              <a:rPr lang="en-US" sz="2200" dirty="0">
                <a:solidFill>
                  <a:srgbClr val="395B74"/>
                </a:solidFill>
                <a:latin typeface="Perpetua" panose="02020502060401020303" pitchFamily="18" charset="0"/>
              </a:rPr>
              <a:t>FTA Region III</a:t>
            </a:r>
            <a:r>
              <a:rPr lang="en-US" sz="2200" dirty="0">
                <a:solidFill>
                  <a:srgbClr val="395B74"/>
                </a:solidFill>
                <a:latin typeface="Gill Sans MT" pitchFamily="34" charset="0"/>
              </a:rPr>
              <a:t/>
            </a:r>
            <a:br>
              <a:rPr lang="en-US" sz="2200" dirty="0">
                <a:solidFill>
                  <a:srgbClr val="395B74"/>
                </a:solidFill>
                <a:latin typeface="Gill Sans MT" pitchFamily="34" charset="0"/>
              </a:rPr>
            </a:br>
            <a:endParaRPr lang="en-US" sz="2200" b="1" dirty="0">
              <a:solidFill>
                <a:srgbClr val="395B74"/>
              </a:solidFill>
              <a:latin typeface="Perpetua" panose="02020502060401020303" pitchFamily="18" charset="0"/>
              <a:cs typeface="Raavi" pitchFamily="34" charset="0"/>
            </a:endParaRPr>
          </a:p>
        </p:txBody>
      </p:sp>
    </p:spTree>
    <p:extLst>
      <p:ext uri="{BB962C8B-B14F-4D97-AF65-F5344CB8AC3E}">
        <p14:creationId xmlns:p14="http://schemas.microsoft.com/office/powerpoint/2010/main" val="3361126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2646B2-07B8-4A55-877A-153D84ACCCD9}" type="slidenum">
              <a:rPr lang="en-US" smtClean="0">
                <a:solidFill>
                  <a:prstClr val="black"/>
                </a:solidFill>
              </a:rPr>
              <a:pPr/>
              <a:t>19</a:t>
            </a:fld>
            <a:endParaRPr lang="en-US" dirty="0">
              <a:solidFill>
                <a:prstClr val="black"/>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534532"/>
            <a:ext cx="7467600" cy="5584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3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870">
                                          <p:stCondLst>
                                            <p:cond delay="0"/>
                                          </p:stCondLst>
                                        </p:cTn>
                                        <p:tgtEl>
                                          <p:spTgt spid="1026"/>
                                        </p:tgtEl>
                                      </p:cBhvr>
                                    </p:animEffect>
                                    <p:anim calcmode="lin" valueType="num">
                                      <p:cBhvr>
                                        <p:cTn id="8" dur="2733"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1026"/>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1026"/>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1026"/>
                                        </p:tgtEl>
                                        <p:attrNameLst>
                                          <p:attrName>ppt_y</p:attrName>
                                        </p:attrNameLst>
                                      </p:cBhvr>
                                      <p:tavLst>
                                        <p:tav tm="0" fmla="#ppt_y-sin(pi*$)/81">
                                          <p:val>
                                            <p:fltVal val="0"/>
                                          </p:val>
                                        </p:tav>
                                        <p:tav tm="100000">
                                          <p:val>
                                            <p:fltVal val="1"/>
                                          </p:val>
                                        </p:tav>
                                      </p:tavLst>
                                    </p:anim>
                                    <p:animScale>
                                      <p:cBhvr>
                                        <p:cTn id="13" dur="39">
                                          <p:stCondLst>
                                            <p:cond delay="975"/>
                                          </p:stCondLst>
                                        </p:cTn>
                                        <p:tgtEl>
                                          <p:spTgt spid="1026"/>
                                        </p:tgtEl>
                                      </p:cBhvr>
                                      <p:to x="100000" y="60000"/>
                                    </p:animScale>
                                    <p:animScale>
                                      <p:cBhvr>
                                        <p:cTn id="14" dur="249" decel="50000">
                                          <p:stCondLst>
                                            <p:cond delay="1014"/>
                                          </p:stCondLst>
                                        </p:cTn>
                                        <p:tgtEl>
                                          <p:spTgt spid="1026"/>
                                        </p:tgtEl>
                                      </p:cBhvr>
                                      <p:to x="100000" y="100000"/>
                                    </p:animScale>
                                    <p:animScale>
                                      <p:cBhvr>
                                        <p:cTn id="15" dur="39">
                                          <p:stCondLst>
                                            <p:cond delay="1968"/>
                                          </p:stCondLst>
                                        </p:cTn>
                                        <p:tgtEl>
                                          <p:spTgt spid="1026"/>
                                        </p:tgtEl>
                                      </p:cBhvr>
                                      <p:to x="100000" y="80000"/>
                                    </p:animScale>
                                    <p:animScale>
                                      <p:cBhvr>
                                        <p:cTn id="16" dur="249" decel="50000">
                                          <p:stCondLst>
                                            <p:cond delay="2007"/>
                                          </p:stCondLst>
                                        </p:cTn>
                                        <p:tgtEl>
                                          <p:spTgt spid="1026"/>
                                        </p:tgtEl>
                                      </p:cBhvr>
                                      <p:to x="100000" y="100000"/>
                                    </p:animScale>
                                    <p:animScale>
                                      <p:cBhvr>
                                        <p:cTn id="17" dur="39">
                                          <p:stCondLst>
                                            <p:cond delay="2463"/>
                                          </p:stCondLst>
                                        </p:cTn>
                                        <p:tgtEl>
                                          <p:spTgt spid="1026"/>
                                        </p:tgtEl>
                                      </p:cBhvr>
                                      <p:to x="100000" y="90000"/>
                                    </p:animScale>
                                    <p:animScale>
                                      <p:cBhvr>
                                        <p:cTn id="18" dur="249" decel="50000">
                                          <p:stCondLst>
                                            <p:cond delay="2502"/>
                                          </p:stCondLst>
                                        </p:cTn>
                                        <p:tgtEl>
                                          <p:spTgt spid="1026"/>
                                        </p:tgtEl>
                                      </p:cBhvr>
                                      <p:to x="100000" y="100000"/>
                                    </p:animScale>
                                    <p:animScale>
                                      <p:cBhvr>
                                        <p:cTn id="19" dur="39">
                                          <p:stCondLst>
                                            <p:cond delay="2712"/>
                                          </p:stCondLst>
                                        </p:cTn>
                                        <p:tgtEl>
                                          <p:spTgt spid="1026"/>
                                        </p:tgtEl>
                                      </p:cBhvr>
                                      <p:to x="100000" y="95000"/>
                                    </p:animScale>
                                    <p:animScale>
                                      <p:cBhvr>
                                        <p:cTn id="20" dur="249" decel="50000">
                                          <p:stCondLst>
                                            <p:cond delay="2751"/>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5157" y="657275"/>
            <a:ext cx="5834129" cy="769441"/>
          </a:xfrm>
          <a:prstGeom prst="rect">
            <a:avLst/>
          </a:prstGeom>
          <a:noFill/>
        </p:spPr>
        <p:txBody>
          <a:bodyPr wrap="square" rtlCol="0">
            <a:spAutoFit/>
          </a:bodyPr>
          <a:lstStyle/>
          <a:p>
            <a:pPr algn="ctr"/>
            <a:r>
              <a:rPr lang="en-US" sz="4400" b="1" dirty="0" smtClean="0">
                <a:solidFill>
                  <a:srgbClr val="395B74"/>
                </a:solidFill>
                <a:latin typeface="Raavi" panose="020B0502040204020203" pitchFamily="34" charset="0"/>
                <a:cs typeface="Raavi" panose="020B0502040204020203" pitchFamily="34" charset="0"/>
              </a:rPr>
              <a:t>Presentation Overview</a:t>
            </a:r>
            <a:endParaRPr lang="en-US" sz="4400" b="1" dirty="0">
              <a:solidFill>
                <a:srgbClr val="395B74"/>
              </a:solidFill>
              <a:latin typeface="Raavi" panose="020B0502040204020203" pitchFamily="34" charset="0"/>
              <a:cs typeface="Raavi" panose="020B0502040204020203" pitchFamily="34" charset="0"/>
            </a:endParaRPr>
          </a:p>
        </p:txBody>
      </p:sp>
      <p:sp>
        <p:nvSpPr>
          <p:cNvPr id="2" name="Content Placeholder 1"/>
          <p:cNvSpPr>
            <a:spLocks noGrp="1"/>
          </p:cNvSpPr>
          <p:nvPr>
            <p:ph idx="1"/>
          </p:nvPr>
        </p:nvSpPr>
        <p:spPr>
          <a:xfrm>
            <a:off x="805543" y="1600200"/>
            <a:ext cx="8229600" cy="4525963"/>
          </a:xfrm>
        </p:spPr>
        <p:txBody>
          <a:bodyPr/>
          <a:lstStyle/>
          <a:p>
            <a:pPr>
              <a:spcAft>
                <a:spcPts val="1200"/>
              </a:spcAft>
              <a:buFont typeface="Wingdings" panose="05000000000000000000" pitchFamily="2" charset="2"/>
              <a:buChar char="ü"/>
            </a:pPr>
            <a:r>
              <a:rPr lang="en-US" sz="2800" dirty="0" smtClean="0"/>
              <a:t> FAST </a:t>
            </a:r>
            <a:r>
              <a:rPr lang="en-US" sz="2800" dirty="0" smtClean="0"/>
              <a:t>Act </a:t>
            </a:r>
            <a:r>
              <a:rPr lang="en-US" sz="2800" dirty="0"/>
              <a:t>– Terry Garcia </a:t>
            </a:r>
            <a:r>
              <a:rPr lang="en-US" sz="2800" dirty="0" smtClean="0"/>
              <a:t>Crews</a:t>
            </a:r>
          </a:p>
          <a:p>
            <a:pPr>
              <a:spcAft>
                <a:spcPts val="1200"/>
              </a:spcAft>
              <a:buFont typeface="Wingdings" panose="05000000000000000000" pitchFamily="2" charset="2"/>
              <a:buChar char="ü"/>
            </a:pPr>
            <a:r>
              <a:rPr lang="en-US" sz="2800" dirty="0" smtClean="0"/>
              <a:t> Safety </a:t>
            </a:r>
            <a:r>
              <a:rPr lang="en-US" sz="2800" dirty="0"/>
              <a:t>– Terry Garcia </a:t>
            </a:r>
            <a:r>
              <a:rPr lang="en-US" sz="2800" dirty="0" smtClean="0"/>
              <a:t>Crews</a:t>
            </a:r>
          </a:p>
          <a:p>
            <a:pPr>
              <a:spcAft>
                <a:spcPts val="1200"/>
              </a:spcAft>
              <a:buFont typeface="Wingdings" panose="05000000000000000000" pitchFamily="2" charset="2"/>
              <a:buChar char="ü"/>
            </a:pPr>
            <a:r>
              <a:rPr lang="en-US" sz="2800" dirty="0" smtClean="0"/>
              <a:t> TrAMS </a:t>
            </a:r>
            <a:r>
              <a:rPr lang="en-US" sz="2800" dirty="0"/>
              <a:t>– Vida </a:t>
            </a:r>
            <a:r>
              <a:rPr lang="en-US" sz="2800" dirty="0" smtClean="0"/>
              <a:t>Morkunas</a:t>
            </a:r>
          </a:p>
          <a:p>
            <a:pPr>
              <a:spcAft>
                <a:spcPts val="1200"/>
              </a:spcAft>
              <a:buFont typeface="Wingdings" panose="05000000000000000000" pitchFamily="2" charset="2"/>
              <a:buChar char="ü"/>
            </a:pPr>
            <a:r>
              <a:rPr lang="en-US" sz="2800" dirty="0" smtClean="0"/>
              <a:t> Triennial </a:t>
            </a:r>
            <a:r>
              <a:rPr lang="en-US" sz="2800" dirty="0"/>
              <a:t>Review Trends – Tony </a:t>
            </a:r>
            <a:r>
              <a:rPr lang="en-US" sz="2800" dirty="0" smtClean="0"/>
              <a:t>Cho</a:t>
            </a:r>
          </a:p>
          <a:p>
            <a:pPr>
              <a:spcAft>
                <a:spcPts val="1200"/>
              </a:spcAft>
              <a:buFont typeface="Wingdings" panose="05000000000000000000" pitchFamily="2" charset="2"/>
              <a:buChar char="ü"/>
            </a:pPr>
            <a:r>
              <a:rPr lang="en-US" sz="2800" dirty="0" smtClean="0"/>
              <a:t> Buy </a:t>
            </a:r>
            <a:r>
              <a:rPr lang="en-US" sz="2800" dirty="0"/>
              <a:t>America – Jay </a:t>
            </a:r>
            <a:r>
              <a:rPr lang="en-US" sz="2800" dirty="0" smtClean="0"/>
              <a:t>Fox</a:t>
            </a:r>
          </a:p>
          <a:p>
            <a:pPr>
              <a:spcAft>
                <a:spcPts val="1200"/>
              </a:spcAft>
              <a:buFont typeface="Wingdings" panose="05000000000000000000" pitchFamily="2" charset="2"/>
              <a:buChar char="ü"/>
            </a:pPr>
            <a:r>
              <a:rPr lang="en-US" sz="2800" b="1" dirty="0" smtClean="0"/>
              <a:t> </a:t>
            </a:r>
            <a:r>
              <a:rPr lang="en-US" sz="2800" dirty="0" smtClean="0"/>
              <a:t>Draft Circular </a:t>
            </a:r>
            <a:r>
              <a:rPr lang="en-US" sz="2800" dirty="0"/>
              <a:t>5010.1E  – Jay </a:t>
            </a:r>
            <a:r>
              <a:rPr lang="en-US" sz="2800" dirty="0" smtClean="0"/>
              <a:t>Fox &amp; Sheila Byrne</a:t>
            </a:r>
            <a:endParaRPr lang="en-US" sz="2800" dirty="0"/>
          </a:p>
        </p:txBody>
      </p:sp>
    </p:spTree>
    <p:extLst>
      <p:ext uri="{BB962C8B-B14F-4D97-AF65-F5344CB8AC3E}">
        <p14:creationId xmlns:p14="http://schemas.microsoft.com/office/powerpoint/2010/main" val="3837796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1957" y="733979"/>
            <a:ext cx="5834129" cy="769441"/>
          </a:xfrm>
          <a:prstGeom prst="rect">
            <a:avLst/>
          </a:prstGeom>
          <a:noFill/>
        </p:spPr>
        <p:txBody>
          <a:bodyPr wrap="square" rtlCol="0">
            <a:spAutoFit/>
          </a:bodyPr>
          <a:lstStyle/>
          <a:p>
            <a:pPr algn="ctr"/>
            <a:r>
              <a:rPr lang="en-US" sz="4400" b="1" dirty="0" smtClean="0">
                <a:solidFill>
                  <a:srgbClr val="395B74"/>
                </a:solidFill>
                <a:latin typeface="Raavi" panose="020B0502040204020203" pitchFamily="34" charset="0"/>
                <a:cs typeface="Raavi" panose="020B0502040204020203" pitchFamily="34" charset="0"/>
              </a:rPr>
              <a:t>Getting Started</a:t>
            </a:r>
            <a:endParaRPr lang="en-US" sz="4400" b="1" dirty="0">
              <a:solidFill>
                <a:srgbClr val="395B74"/>
              </a:solidFill>
              <a:latin typeface="Raavi" panose="020B0502040204020203" pitchFamily="34" charset="0"/>
              <a:cs typeface="Raavi" panose="020B0502040204020203" pitchFamily="34" charset="0"/>
            </a:endParaRPr>
          </a:p>
        </p:txBody>
      </p:sp>
      <p:sp>
        <p:nvSpPr>
          <p:cNvPr id="2" name="Content Placeholder 1"/>
          <p:cNvSpPr>
            <a:spLocks noGrp="1"/>
          </p:cNvSpPr>
          <p:nvPr>
            <p:ph idx="1"/>
          </p:nvPr>
        </p:nvSpPr>
        <p:spPr>
          <a:xfrm>
            <a:off x="155275" y="1472057"/>
            <a:ext cx="8850702" cy="4525963"/>
          </a:xfrm>
        </p:spPr>
        <p:txBody>
          <a:bodyPr/>
          <a:lstStyle/>
          <a:p>
            <a:pPr marL="0" indent="0" algn="ctr">
              <a:buNone/>
            </a:pPr>
            <a:r>
              <a:rPr lang="en-US" u="sng" dirty="0" smtClean="0"/>
              <a:t>Understanding New Terms &amp; Roles</a:t>
            </a:r>
          </a:p>
          <a:p>
            <a:pPr marL="0" indent="0">
              <a:buNone/>
            </a:pPr>
            <a:r>
              <a:rPr lang="en-US" sz="2800" b="1" dirty="0" smtClean="0"/>
              <a:t>Grantee:</a:t>
            </a:r>
            <a:endParaRPr lang="en-US" sz="2800" b="1" dirty="0"/>
          </a:p>
          <a:p>
            <a:pPr marL="465138" indent="-465138">
              <a:buFont typeface="Wingdings" panose="05000000000000000000" pitchFamily="2" charset="2"/>
              <a:buChar char="ü"/>
            </a:pPr>
            <a:r>
              <a:rPr lang="en-US" sz="2600" dirty="0" smtClean="0"/>
              <a:t>Recipient User Manager - Grantee staff person empowered to manage grantee staff access in TrAMS</a:t>
            </a:r>
          </a:p>
          <a:p>
            <a:pPr marL="0" indent="0">
              <a:buNone/>
            </a:pPr>
            <a:endParaRPr lang="en-US" sz="1600" dirty="0" smtClean="0"/>
          </a:p>
          <a:p>
            <a:pPr marL="0" indent="0">
              <a:buNone/>
            </a:pPr>
            <a:r>
              <a:rPr lang="en-US" sz="2800" b="1" dirty="0" smtClean="0"/>
              <a:t>FTA:</a:t>
            </a:r>
          </a:p>
          <a:p>
            <a:pPr marL="465138" indent="-465138">
              <a:buFont typeface="Wingdings" panose="05000000000000000000" pitchFamily="2" charset="2"/>
              <a:buChar char="ü"/>
            </a:pPr>
            <a:r>
              <a:rPr lang="en-US" sz="2600" dirty="0" smtClean="0"/>
              <a:t>Local Security Manager (LSM) – has authority to add users    roles to the TrAMS user’s profile</a:t>
            </a:r>
          </a:p>
          <a:p>
            <a:pPr>
              <a:buFont typeface="Wingdings" panose="05000000000000000000" pitchFamily="2" charset="2"/>
              <a:buChar char="ü"/>
            </a:pPr>
            <a:r>
              <a:rPr lang="en-US" sz="2600" dirty="0" smtClean="0"/>
              <a:t> Grant Manager (in TEAM) = Pre-award Manager (in TrAMS)</a:t>
            </a:r>
          </a:p>
          <a:p>
            <a:pPr>
              <a:buFont typeface="Wingdings" panose="05000000000000000000" pitchFamily="2" charset="2"/>
              <a:buChar char="ü"/>
            </a:pPr>
            <a:r>
              <a:rPr lang="en-US" sz="2600" dirty="0" smtClean="0"/>
              <a:t> OPM Manager (in TEAM) = Post-award Manager (in TrAMS)</a:t>
            </a:r>
          </a:p>
          <a:p>
            <a:pPr>
              <a:buFont typeface="Wingdings" panose="05000000000000000000" pitchFamily="2" charset="2"/>
              <a:buChar char="ü"/>
            </a:pPr>
            <a:endParaRPr lang="en-US" sz="2500" dirty="0" smtClean="0"/>
          </a:p>
          <a:p>
            <a:pPr>
              <a:buFont typeface="Wingdings" panose="05000000000000000000" pitchFamily="2" charset="2"/>
              <a:buChar char="ü"/>
            </a:pPr>
            <a:endParaRPr lang="en-US" sz="2500" dirty="0" smtClean="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300511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1957" y="657275"/>
            <a:ext cx="5834129" cy="769441"/>
          </a:xfrm>
          <a:prstGeom prst="rect">
            <a:avLst/>
          </a:prstGeom>
          <a:noFill/>
        </p:spPr>
        <p:txBody>
          <a:bodyPr wrap="square" rtlCol="0">
            <a:spAutoFit/>
          </a:bodyPr>
          <a:lstStyle/>
          <a:p>
            <a:pPr algn="ctr"/>
            <a:r>
              <a:rPr lang="en-US" sz="4400" b="1" dirty="0" smtClean="0">
                <a:solidFill>
                  <a:srgbClr val="395B74"/>
                </a:solidFill>
                <a:latin typeface="Raavi" panose="020B0502040204020203" pitchFamily="34" charset="0"/>
                <a:cs typeface="Raavi" panose="020B0502040204020203" pitchFamily="34" charset="0"/>
              </a:rPr>
              <a:t>Getting Started</a:t>
            </a:r>
            <a:endParaRPr lang="en-US" sz="4400" b="1" dirty="0">
              <a:solidFill>
                <a:srgbClr val="395B74"/>
              </a:solidFill>
              <a:latin typeface="Raavi" panose="020B0502040204020203" pitchFamily="34" charset="0"/>
              <a:cs typeface="Raavi" panose="020B0502040204020203" pitchFamily="34" charset="0"/>
            </a:endParaRPr>
          </a:p>
        </p:txBody>
      </p:sp>
      <p:sp>
        <p:nvSpPr>
          <p:cNvPr id="2" name="Content Placeholder 1"/>
          <p:cNvSpPr>
            <a:spLocks noGrp="1"/>
          </p:cNvSpPr>
          <p:nvPr>
            <p:ph idx="1"/>
          </p:nvPr>
        </p:nvSpPr>
        <p:spPr>
          <a:xfrm>
            <a:off x="457199" y="1600200"/>
            <a:ext cx="8338457" cy="4525963"/>
          </a:xfrm>
        </p:spPr>
        <p:txBody>
          <a:bodyPr/>
          <a:lstStyle/>
          <a:p>
            <a:pPr marL="0" indent="0" algn="ctr">
              <a:buNone/>
            </a:pPr>
            <a:r>
              <a:rPr lang="en-US" u="sng" dirty="0" smtClean="0"/>
              <a:t>Registering in SAM.gov</a:t>
            </a:r>
          </a:p>
          <a:p>
            <a:pPr marL="0" indent="0">
              <a:buNone/>
            </a:pPr>
            <a:endParaRPr lang="en-US" sz="1600" u="sng" dirty="0" smtClean="0"/>
          </a:p>
          <a:p>
            <a:pPr marL="465138" indent="-465138">
              <a:buFont typeface="Wingdings" panose="05000000000000000000" pitchFamily="2" charset="2"/>
              <a:buChar char="ü"/>
            </a:pPr>
            <a:r>
              <a:rPr lang="en-US" sz="2800" dirty="0" smtClean="0"/>
              <a:t>Recipient information in TrAMS is obtained </a:t>
            </a:r>
            <a:r>
              <a:rPr lang="en-US" sz="2800" dirty="0" smtClean="0"/>
              <a:t>from </a:t>
            </a:r>
            <a:r>
              <a:rPr lang="en-US" sz="2800" dirty="0" smtClean="0"/>
              <a:t>the System of Award Management (SAM) </a:t>
            </a:r>
          </a:p>
          <a:p>
            <a:pPr marL="0" indent="0">
              <a:buNone/>
            </a:pPr>
            <a:endParaRPr lang="en-US" sz="1600" dirty="0" smtClean="0"/>
          </a:p>
          <a:p>
            <a:pPr marL="465138" indent="-465138">
              <a:buFont typeface="Wingdings" panose="05000000000000000000" pitchFamily="2" charset="2"/>
              <a:buChar char="ü"/>
            </a:pPr>
            <a:r>
              <a:rPr lang="en-US" sz="2800" dirty="0" smtClean="0"/>
              <a:t>TrAMS performs a nightly update and syncs org information with </a:t>
            </a:r>
            <a:r>
              <a:rPr lang="en-US" sz="2800" dirty="0" smtClean="0"/>
              <a:t>SAM</a:t>
            </a:r>
            <a:endParaRPr lang="en-US" sz="2800" dirty="0" smtClean="0"/>
          </a:p>
          <a:p>
            <a:pPr marL="0" indent="0">
              <a:buNone/>
            </a:pPr>
            <a:endParaRPr lang="en-US" sz="1600" dirty="0" smtClean="0"/>
          </a:p>
          <a:p>
            <a:pPr marL="465138" indent="-465138">
              <a:buFont typeface="Wingdings" panose="05000000000000000000" pitchFamily="2" charset="2"/>
              <a:buChar char="ü"/>
            </a:pPr>
            <a:r>
              <a:rPr lang="en-US" sz="2800" dirty="0" smtClean="0"/>
              <a:t>Access your agency’s SAM.gov account to ensure that your account is active</a:t>
            </a:r>
            <a:endParaRPr lang="en-US" sz="2800" dirty="0"/>
          </a:p>
          <a:p>
            <a:pPr marL="0" indent="0" algn="ctr">
              <a:buNone/>
            </a:pPr>
            <a:endParaRPr lang="en-US" u="sng" dirty="0"/>
          </a:p>
        </p:txBody>
      </p:sp>
    </p:spTree>
    <p:extLst>
      <p:ext uri="{BB962C8B-B14F-4D97-AF65-F5344CB8AC3E}">
        <p14:creationId xmlns:p14="http://schemas.microsoft.com/office/powerpoint/2010/main" val="717663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1957" y="657275"/>
            <a:ext cx="5834129" cy="769441"/>
          </a:xfrm>
          <a:prstGeom prst="rect">
            <a:avLst/>
          </a:prstGeom>
          <a:noFill/>
        </p:spPr>
        <p:txBody>
          <a:bodyPr wrap="square" rtlCol="0">
            <a:spAutoFit/>
          </a:bodyPr>
          <a:lstStyle/>
          <a:p>
            <a:pPr algn="ctr"/>
            <a:r>
              <a:rPr lang="en-US" sz="4400" b="1" dirty="0" smtClean="0">
                <a:solidFill>
                  <a:srgbClr val="395B74"/>
                </a:solidFill>
                <a:latin typeface="Raavi" panose="020B0502040204020203" pitchFamily="34" charset="0"/>
                <a:cs typeface="Raavi" panose="020B0502040204020203" pitchFamily="34" charset="0"/>
              </a:rPr>
              <a:t>Getting Started</a:t>
            </a:r>
            <a:endParaRPr lang="en-US" sz="4400" b="1" dirty="0">
              <a:solidFill>
                <a:srgbClr val="395B74"/>
              </a:solidFill>
              <a:latin typeface="Raavi" panose="020B0502040204020203" pitchFamily="34" charset="0"/>
              <a:cs typeface="Raavi" panose="020B0502040204020203" pitchFamily="34" charset="0"/>
            </a:endParaRPr>
          </a:p>
        </p:txBody>
      </p:sp>
      <p:sp>
        <p:nvSpPr>
          <p:cNvPr id="2" name="Content Placeholder 1"/>
          <p:cNvSpPr>
            <a:spLocks noGrp="1"/>
          </p:cNvSpPr>
          <p:nvPr>
            <p:ph idx="1"/>
          </p:nvPr>
        </p:nvSpPr>
        <p:spPr>
          <a:xfrm>
            <a:off x="275771" y="1600200"/>
            <a:ext cx="8694057" cy="4525963"/>
          </a:xfrm>
        </p:spPr>
        <p:txBody>
          <a:bodyPr/>
          <a:lstStyle/>
          <a:p>
            <a:pPr marL="0" indent="0" algn="ctr">
              <a:buNone/>
            </a:pPr>
            <a:r>
              <a:rPr lang="en-US" u="sng" dirty="0" smtClean="0"/>
              <a:t>Setting </a:t>
            </a:r>
            <a:r>
              <a:rPr lang="en-US" u="sng" dirty="0" smtClean="0"/>
              <a:t>Up </a:t>
            </a:r>
            <a:r>
              <a:rPr lang="en-US" u="sng" dirty="0" smtClean="0"/>
              <a:t>&amp; Managing PIN </a:t>
            </a:r>
            <a:r>
              <a:rPr lang="en-US" u="sng" dirty="0" smtClean="0"/>
              <a:t>Numbers</a:t>
            </a:r>
            <a:endParaRPr lang="en-US" u="sng" dirty="0" smtClean="0"/>
          </a:p>
          <a:p>
            <a:pPr marL="0" indent="0">
              <a:buNone/>
            </a:pPr>
            <a:endParaRPr lang="en-US" sz="2800" dirty="0"/>
          </a:p>
          <a:p>
            <a:pPr>
              <a:spcAft>
                <a:spcPts val="1200"/>
              </a:spcAft>
              <a:buFont typeface="Wingdings" panose="05000000000000000000" pitchFamily="2" charset="2"/>
              <a:buChar char="ü"/>
            </a:pPr>
            <a:r>
              <a:rPr lang="en-US" sz="2800" dirty="0"/>
              <a:t> </a:t>
            </a:r>
            <a:r>
              <a:rPr lang="en-US" sz="2800" dirty="0" smtClean="0"/>
              <a:t>User PINs do not carry over from TEAM</a:t>
            </a:r>
          </a:p>
          <a:p>
            <a:pPr marL="465138" indent="-465138">
              <a:spcAft>
                <a:spcPts val="1200"/>
              </a:spcAft>
              <a:buFont typeface="Wingdings" panose="05000000000000000000" pitchFamily="2" charset="2"/>
              <a:buChar char="ü"/>
            </a:pPr>
            <a:r>
              <a:rPr lang="en-US" sz="2800" dirty="0" smtClean="0"/>
              <a:t>TrAMS </a:t>
            </a:r>
            <a:r>
              <a:rPr lang="en-US" sz="2800" dirty="0" smtClean="0"/>
              <a:t>Users can use their TEAM PIN by adding it to their TrAMS User Profile</a:t>
            </a:r>
          </a:p>
          <a:p>
            <a:pPr marL="465138" indent="-465138">
              <a:spcAft>
                <a:spcPts val="1200"/>
              </a:spcAft>
              <a:buFont typeface="Wingdings" panose="05000000000000000000" pitchFamily="2" charset="2"/>
              <a:buChar char="ü"/>
            </a:pPr>
            <a:r>
              <a:rPr lang="en-US" sz="2800" dirty="0" smtClean="0"/>
              <a:t>New PIN Users will set up their PIN after the User Manager has assigned the appropriate role</a:t>
            </a:r>
            <a:endParaRPr lang="en-US" sz="2800" dirty="0"/>
          </a:p>
        </p:txBody>
      </p:sp>
    </p:spTree>
    <p:extLst>
      <p:ext uri="{BB962C8B-B14F-4D97-AF65-F5344CB8AC3E}">
        <p14:creationId xmlns:p14="http://schemas.microsoft.com/office/powerpoint/2010/main" val="3113679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1209675" y="776200"/>
            <a:ext cx="6858000" cy="769441"/>
          </a:xfrm>
          <a:prstGeom prst="rect">
            <a:avLst/>
          </a:prstGeom>
          <a:noFill/>
        </p:spPr>
        <p:txBody>
          <a:bodyPr wrap="square" rtlCol="0">
            <a:spAutoFit/>
          </a:bodyPr>
          <a:lstStyle/>
          <a:p>
            <a:pPr algn="ctr"/>
            <a:r>
              <a:rPr lang="en-US" sz="4400" b="1" dirty="0" smtClean="0">
                <a:solidFill>
                  <a:srgbClr val="395B74"/>
                </a:solidFill>
                <a:latin typeface="Raavi" panose="020B0502040204020203" pitchFamily="34" charset="0"/>
                <a:cs typeface="Raavi" panose="020B0502040204020203" pitchFamily="34" charset="0"/>
              </a:rPr>
              <a:t>7 Tips to Success:  TIP #1</a:t>
            </a:r>
            <a:endParaRPr lang="en-US" sz="4400" b="1" dirty="0">
              <a:solidFill>
                <a:srgbClr val="395B74"/>
              </a:solidFill>
              <a:latin typeface="Raavi" panose="020B0502040204020203" pitchFamily="34" charset="0"/>
              <a:cs typeface="Raavi" panose="020B0502040204020203" pitchFamily="34" charset="0"/>
            </a:endParaRPr>
          </a:p>
        </p:txBody>
      </p:sp>
      <p:sp>
        <p:nvSpPr>
          <p:cNvPr id="2" name="Content Placeholder 1"/>
          <p:cNvSpPr>
            <a:spLocks noGrp="1"/>
          </p:cNvSpPr>
          <p:nvPr>
            <p:ph idx="1"/>
          </p:nvPr>
        </p:nvSpPr>
        <p:spPr>
          <a:xfrm>
            <a:off x="457199" y="1600200"/>
            <a:ext cx="8541657" cy="4525963"/>
          </a:xfrm>
        </p:spPr>
        <p:txBody>
          <a:bodyPr/>
          <a:lstStyle/>
          <a:p>
            <a:pPr marL="0" indent="0" algn="ctr">
              <a:buNone/>
            </a:pPr>
            <a:r>
              <a:rPr lang="en-US" u="sng" dirty="0" smtClean="0"/>
              <a:t>TEAM vs TrAMS:   A Core Difference</a:t>
            </a:r>
          </a:p>
          <a:p>
            <a:pPr marL="0" indent="0">
              <a:buNone/>
            </a:pPr>
            <a:endParaRPr lang="en-US" u="sng" dirty="0"/>
          </a:p>
          <a:p>
            <a:pPr marL="465138" indent="-465138">
              <a:buFont typeface="Wingdings" panose="05000000000000000000" pitchFamily="2" charset="2"/>
              <a:buChar char="ü"/>
            </a:pPr>
            <a:r>
              <a:rPr lang="en-US" sz="2800" dirty="0" smtClean="0"/>
              <a:t>TEAM </a:t>
            </a:r>
            <a:r>
              <a:rPr lang="en-US" sz="2800" i="1" dirty="0" smtClean="0"/>
              <a:t>grants</a:t>
            </a:r>
            <a:r>
              <a:rPr lang="en-US" sz="2800" dirty="0" smtClean="0"/>
              <a:t> were structured simply by </a:t>
            </a:r>
            <a:r>
              <a:rPr lang="en-US" sz="2800" dirty="0" smtClean="0"/>
              <a:t>Scope(s) and </a:t>
            </a:r>
            <a:r>
              <a:rPr lang="en-US" sz="2800" dirty="0" smtClean="0"/>
              <a:t>ALIs</a:t>
            </a:r>
          </a:p>
          <a:p>
            <a:pPr marL="0" indent="0">
              <a:buNone/>
            </a:pPr>
            <a:endParaRPr lang="en-US" sz="2800" dirty="0" smtClean="0"/>
          </a:p>
          <a:p>
            <a:pPr marL="465138" indent="-465138">
              <a:buFont typeface="Wingdings" panose="05000000000000000000" pitchFamily="2" charset="2"/>
              <a:buChar char="ü"/>
            </a:pPr>
            <a:r>
              <a:rPr lang="en-US" sz="2800" dirty="0" smtClean="0"/>
              <a:t>TrAMS </a:t>
            </a:r>
            <a:r>
              <a:rPr lang="en-US" sz="2800" i="1" dirty="0" smtClean="0"/>
              <a:t>applications</a:t>
            </a:r>
            <a:r>
              <a:rPr lang="en-US" sz="2800" dirty="0" smtClean="0"/>
              <a:t> can be organized by discrete   Projects, and then by </a:t>
            </a:r>
            <a:r>
              <a:rPr lang="en-US" sz="2800" dirty="0" smtClean="0"/>
              <a:t>Scope(s) </a:t>
            </a:r>
            <a:r>
              <a:rPr lang="en-US" sz="2800" dirty="0" smtClean="0"/>
              <a:t>and ALIs</a:t>
            </a:r>
            <a:endParaRPr lang="en-US" sz="2800" dirty="0"/>
          </a:p>
        </p:txBody>
      </p:sp>
    </p:spTree>
    <p:extLst>
      <p:ext uri="{BB962C8B-B14F-4D97-AF65-F5344CB8AC3E}">
        <p14:creationId xmlns:p14="http://schemas.microsoft.com/office/powerpoint/2010/main" val="2742843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1957" y="657275"/>
            <a:ext cx="5834129" cy="769441"/>
          </a:xfrm>
          <a:prstGeom prst="rect">
            <a:avLst/>
          </a:prstGeom>
          <a:noFill/>
        </p:spPr>
        <p:txBody>
          <a:bodyPr wrap="square" rtlCol="0">
            <a:spAutoFit/>
          </a:bodyPr>
          <a:lstStyle/>
          <a:p>
            <a:pPr algn="ctr"/>
            <a:r>
              <a:rPr lang="en-US" sz="4400" b="1" dirty="0">
                <a:solidFill>
                  <a:srgbClr val="395B74"/>
                </a:solidFill>
                <a:latin typeface="Raavi" panose="020B0502040204020203" pitchFamily="34" charset="0"/>
                <a:cs typeface="Raavi" panose="020B0502040204020203" pitchFamily="34" charset="0"/>
              </a:rPr>
              <a:t>TIP </a:t>
            </a:r>
            <a:r>
              <a:rPr lang="en-US" sz="4400" b="1" dirty="0" smtClean="0">
                <a:solidFill>
                  <a:srgbClr val="395B74"/>
                </a:solidFill>
                <a:latin typeface="Raavi" panose="020B0502040204020203" pitchFamily="34" charset="0"/>
                <a:cs typeface="Raavi" panose="020B0502040204020203" pitchFamily="34" charset="0"/>
              </a:rPr>
              <a:t>#2</a:t>
            </a:r>
            <a:endParaRPr lang="en-US" sz="4400" b="1" dirty="0">
              <a:solidFill>
                <a:srgbClr val="395B74"/>
              </a:solidFill>
              <a:latin typeface="Raavi" panose="020B0502040204020203" pitchFamily="34" charset="0"/>
              <a:cs typeface="Raavi" panose="020B0502040204020203" pitchFamily="34" charset="0"/>
            </a:endParaRPr>
          </a:p>
        </p:txBody>
      </p:sp>
      <p:sp>
        <p:nvSpPr>
          <p:cNvPr id="2" name="Content Placeholder 1"/>
          <p:cNvSpPr>
            <a:spLocks noGrp="1"/>
          </p:cNvSpPr>
          <p:nvPr>
            <p:ph idx="1"/>
          </p:nvPr>
        </p:nvSpPr>
        <p:spPr/>
        <p:txBody>
          <a:bodyPr/>
          <a:lstStyle/>
          <a:p>
            <a:pPr marL="0" indent="0" algn="ctr">
              <a:buNone/>
            </a:pPr>
            <a:r>
              <a:rPr lang="en-US" u="sng" dirty="0" smtClean="0"/>
              <a:t>Selecting Environmental </a:t>
            </a:r>
            <a:r>
              <a:rPr lang="en-US" u="sng" dirty="0" smtClean="0"/>
              <a:t>Findings</a:t>
            </a:r>
            <a:endParaRPr lang="en-US" u="sng" dirty="0" smtClean="0"/>
          </a:p>
          <a:p>
            <a:pPr marL="0" indent="0">
              <a:buNone/>
            </a:pPr>
            <a:endParaRPr lang="en-US" sz="1600" dirty="0" smtClean="0"/>
          </a:p>
          <a:p>
            <a:pPr marL="0" indent="0">
              <a:buNone/>
            </a:pPr>
            <a:r>
              <a:rPr lang="en-US" sz="2800" dirty="0" smtClean="0"/>
              <a:t>Grantee can select Environmental Findings in 1 of 2 methods:</a:t>
            </a:r>
            <a:endParaRPr lang="en-US" sz="2800" dirty="0"/>
          </a:p>
          <a:p>
            <a:pPr marL="0" indent="0">
              <a:buNone/>
            </a:pPr>
            <a:endParaRPr lang="en-US" sz="2000" dirty="0" smtClean="0"/>
          </a:p>
          <a:p>
            <a:pPr marL="514350" indent="-514350">
              <a:buAutoNum type="arabicParenR"/>
            </a:pPr>
            <a:r>
              <a:rPr lang="en-US" sz="2800" dirty="0" smtClean="0"/>
              <a:t>Separate Project Method </a:t>
            </a:r>
            <a:r>
              <a:rPr lang="en-US" sz="2800" dirty="0" smtClean="0"/>
              <a:t>– NEPA Finding </a:t>
            </a:r>
            <a:r>
              <a:rPr lang="en-US" sz="2800" dirty="0" smtClean="0"/>
              <a:t>is selected for the entire </a:t>
            </a:r>
            <a:r>
              <a:rPr lang="en-US" sz="2800" dirty="0" smtClean="0"/>
              <a:t>Project</a:t>
            </a:r>
            <a:endParaRPr lang="en-US" sz="2800" dirty="0" smtClean="0"/>
          </a:p>
          <a:p>
            <a:pPr marL="0" indent="0">
              <a:buNone/>
            </a:pPr>
            <a:endParaRPr lang="en-US" sz="2000" dirty="0" smtClean="0"/>
          </a:p>
          <a:p>
            <a:pPr marL="508000" indent="-508000">
              <a:buNone/>
              <a:tabLst>
                <a:tab pos="465138" algn="l"/>
              </a:tabLst>
            </a:pPr>
            <a:r>
              <a:rPr lang="en-US" sz="2800" dirty="0" smtClean="0"/>
              <a:t>2)	Program of Projects Method – NEPA Finding is selected at the ALI level (as in TEAM)</a:t>
            </a:r>
            <a:endParaRPr lang="en-US" sz="2800" dirty="0"/>
          </a:p>
        </p:txBody>
      </p:sp>
    </p:spTree>
    <p:extLst>
      <p:ext uri="{BB962C8B-B14F-4D97-AF65-F5344CB8AC3E}">
        <p14:creationId xmlns:p14="http://schemas.microsoft.com/office/powerpoint/2010/main" val="3714926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1401957" y="657275"/>
            <a:ext cx="5834129" cy="769441"/>
          </a:xfrm>
          <a:prstGeom prst="rect">
            <a:avLst/>
          </a:prstGeom>
          <a:noFill/>
        </p:spPr>
        <p:txBody>
          <a:bodyPr wrap="square" rtlCol="0">
            <a:spAutoFit/>
          </a:bodyPr>
          <a:lstStyle/>
          <a:p>
            <a:pPr algn="ctr"/>
            <a:r>
              <a:rPr lang="en-US" sz="4400" b="1" dirty="0">
                <a:solidFill>
                  <a:srgbClr val="395B74"/>
                </a:solidFill>
                <a:latin typeface="Raavi" panose="020B0502040204020203" pitchFamily="34" charset="0"/>
                <a:cs typeface="Raavi" panose="020B0502040204020203" pitchFamily="34" charset="0"/>
              </a:rPr>
              <a:t>TIP </a:t>
            </a:r>
            <a:r>
              <a:rPr lang="en-US" sz="4400" b="1" dirty="0" smtClean="0">
                <a:solidFill>
                  <a:srgbClr val="395B74"/>
                </a:solidFill>
                <a:latin typeface="Raavi" panose="020B0502040204020203" pitchFamily="34" charset="0"/>
                <a:cs typeface="Raavi" panose="020B0502040204020203" pitchFamily="34" charset="0"/>
              </a:rPr>
              <a:t>#3</a:t>
            </a:r>
            <a:endParaRPr lang="en-US" sz="4400" b="1" dirty="0">
              <a:solidFill>
                <a:srgbClr val="395B74"/>
              </a:solidFill>
              <a:latin typeface="Raavi" panose="020B0502040204020203" pitchFamily="34" charset="0"/>
              <a:cs typeface="Raavi" panose="020B0502040204020203" pitchFamily="34" charset="0"/>
            </a:endParaRPr>
          </a:p>
        </p:txBody>
      </p:sp>
      <p:sp>
        <p:nvSpPr>
          <p:cNvPr id="2" name="Content Placeholder 1"/>
          <p:cNvSpPr>
            <a:spLocks noGrp="1"/>
          </p:cNvSpPr>
          <p:nvPr>
            <p:ph idx="1"/>
          </p:nvPr>
        </p:nvSpPr>
        <p:spPr/>
        <p:txBody>
          <a:bodyPr/>
          <a:lstStyle/>
          <a:p>
            <a:pPr marL="0" indent="0" algn="ctr">
              <a:buNone/>
            </a:pPr>
            <a:r>
              <a:rPr lang="en-US" u="sng" dirty="0" smtClean="0"/>
              <a:t>Using Standard Language in Executive Summary</a:t>
            </a:r>
          </a:p>
          <a:p>
            <a:pPr marL="0" indent="0">
              <a:buNone/>
            </a:pPr>
            <a:endParaRPr lang="en-US" sz="1600" dirty="0" smtClean="0"/>
          </a:p>
          <a:p>
            <a:pPr marL="0" indent="0">
              <a:buNone/>
            </a:pPr>
            <a:endParaRPr lang="en-US" sz="1600" dirty="0" smtClean="0"/>
          </a:p>
          <a:p>
            <a:pPr marL="406400" indent="-406400">
              <a:buFont typeface="Wingdings" panose="05000000000000000000" pitchFamily="2" charset="2"/>
              <a:buChar char="ü"/>
            </a:pPr>
            <a:r>
              <a:rPr lang="en-US" sz="2800" dirty="0" smtClean="0"/>
              <a:t>Award’s Period </a:t>
            </a:r>
            <a:r>
              <a:rPr lang="en-US" sz="2800" dirty="0"/>
              <a:t>of </a:t>
            </a:r>
            <a:r>
              <a:rPr lang="en-US" sz="2800" dirty="0" smtClean="0"/>
              <a:t>Performance</a:t>
            </a:r>
          </a:p>
          <a:p>
            <a:pPr marL="406400" indent="-406400">
              <a:buFont typeface="Wingdings" panose="05000000000000000000" pitchFamily="2" charset="2"/>
              <a:buChar char="ü"/>
            </a:pPr>
            <a:r>
              <a:rPr lang="en-US" sz="2800" dirty="0" smtClean="0"/>
              <a:t>Designated and Direct Recipients</a:t>
            </a:r>
          </a:p>
          <a:p>
            <a:pPr marL="406400" indent="-406400">
              <a:buFont typeface="Wingdings" panose="05000000000000000000" pitchFamily="2" charset="2"/>
              <a:buChar char="ü"/>
            </a:pPr>
            <a:r>
              <a:rPr lang="en-US" sz="2800" dirty="0" smtClean="0"/>
              <a:t>Application </a:t>
            </a:r>
            <a:r>
              <a:rPr lang="en-US" sz="2800" dirty="0"/>
              <a:t>does </a:t>
            </a:r>
            <a:r>
              <a:rPr lang="en-US" sz="2800" dirty="0" smtClean="0"/>
              <a:t>(does </a:t>
            </a:r>
            <a:r>
              <a:rPr lang="en-US" sz="2800" dirty="0" smtClean="0"/>
              <a:t>not) </a:t>
            </a:r>
            <a:r>
              <a:rPr lang="en-US" sz="2800" dirty="0"/>
              <a:t>include funds for </a:t>
            </a:r>
            <a:r>
              <a:rPr lang="en-US" sz="2800" dirty="0" smtClean="0"/>
              <a:t>  Research </a:t>
            </a:r>
            <a:r>
              <a:rPr lang="en-US" sz="2800" dirty="0"/>
              <a:t>and/or </a:t>
            </a:r>
            <a:r>
              <a:rPr lang="en-US" sz="2800" dirty="0" smtClean="0"/>
              <a:t>Development  Activities</a:t>
            </a:r>
          </a:p>
          <a:p>
            <a:pPr marL="406400" indent="-406400">
              <a:buFont typeface="Wingdings" panose="05000000000000000000" pitchFamily="2" charset="2"/>
              <a:buChar char="ü"/>
            </a:pPr>
            <a:r>
              <a:rPr lang="en-US" sz="2800" dirty="0" smtClean="0"/>
              <a:t>Application </a:t>
            </a:r>
            <a:r>
              <a:rPr lang="en-US" sz="2800" dirty="0" smtClean="0"/>
              <a:t>does </a:t>
            </a:r>
            <a:r>
              <a:rPr lang="en-US" sz="2800" dirty="0" smtClean="0"/>
              <a:t>(does </a:t>
            </a:r>
            <a:r>
              <a:rPr lang="en-US" sz="2800" dirty="0" smtClean="0"/>
              <a:t>not) include Indirect Costs</a:t>
            </a:r>
            <a:endParaRPr lang="en-US" sz="2800" dirty="0"/>
          </a:p>
          <a:p>
            <a:pPr marL="0" indent="0">
              <a:buNone/>
            </a:pPr>
            <a:endParaRPr lang="en-US" dirty="0"/>
          </a:p>
        </p:txBody>
      </p:sp>
    </p:spTree>
    <p:extLst>
      <p:ext uri="{BB962C8B-B14F-4D97-AF65-F5344CB8AC3E}">
        <p14:creationId xmlns:p14="http://schemas.microsoft.com/office/powerpoint/2010/main" val="37149263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1957" y="657275"/>
            <a:ext cx="5834129" cy="769441"/>
          </a:xfrm>
          <a:prstGeom prst="rect">
            <a:avLst/>
          </a:prstGeom>
          <a:noFill/>
        </p:spPr>
        <p:txBody>
          <a:bodyPr wrap="square" rtlCol="0">
            <a:spAutoFit/>
          </a:bodyPr>
          <a:lstStyle/>
          <a:p>
            <a:pPr algn="ctr"/>
            <a:r>
              <a:rPr lang="en-US" sz="4400" b="1" dirty="0">
                <a:solidFill>
                  <a:srgbClr val="395B74"/>
                </a:solidFill>
                <a:latin typeface="Raavi" panose="020B0502040204020203" pitchFamily="34" charset="0"/>
                <a:cs typeface="Raavi" panose="020B0502040204020203" pitchFamily="34" charset="0"/>
              </a:rPr>
              <a:t>TIP </a:t>
            </a:r>
            <a:r>
              <a:rPr lang="en-US" sz="4400" b="1" dirty="0" smtClean="0">
                <a:solidFill>
                  <a:srgbClr val="395B74"/>
                </a:solidFill>
                <a:latin typeface="Raavi" panose="020B0502040204020203" pitchFamily="34" charset="0"/>
                <a:cs typeface="Raavi" panose="020B0502040204020203" pitchFamily="34" charset="0"/>
              </a:rPr>
              <a:t>#4</a:t>
            </a:r>
            <a:endParaRPr lang="en-US" sz="4400" b="1" dirty="0">
              <a:solidFill>
                <a:srgbClr val="395B74"/>
              </a:solidFill>
              <a:latin typeface="Raavi" panose="020B0502040204020203" pitchFamily="34" charset="0"/>
              <a:cs typeface="Raavi" panose="020B0502040204020203" pitchFamily="34" charset="0"/>
            </a:endParaRPr>
          </a:p>
        </p:txBody>
      </p:sp>
      <p:sp>
        <p:nvSpPr>
          <p:cNvPr id="2" name="Content Placeholder 1"/>
          <p:cNvSpPr>
            <a:spLocks noGrp="1"/>
          </p:cNvSpPr>
          <p:nvPr>
            <p:ph idx="1"/>
          </p:nvPr>
        </p:nvSpPr>
        <p:spPr>
          <a:xfrm>
            <a:off x="457200" y="1714500"/>
            <a:ext cx="8229600" cy="4525963"/>
          </a:xfrm>
        </p:spPr>
        <p:txBody>
          <a:bodyPr/>
          <a:lstStyle/>
          <a:p>
            <a:pPr marL="0" indent="0" algn="ctr">
              <a:buNone/>
            </a:pPr>
            <a:r>
              <a:rPr lang="en-US" u="sng" dirty="0" smtClean="0"/>
              <a:t>Milestone </a:t>
            </a:r>
            <a:r>
              <a:rPr lang="en-US" u="sng" dirty="0" smtClean="0"/>
              <a:t>Guidelines</a:t>
            </a:r>
          </a:p>
          <a:p>
            <a:pPr marL="0" indent="0">
              <a:buNone/>
            </a:pPr>
            <a:endParaRPr lang="en-US" sz="1600" dirty="0" smtClean="0"/>
          </a:p>
          <a:p>
            <a:pPr marL="0" indent="0">
              <a:buNone/>
            </a:pPr>
            <a:endParaRPr lang="en-US" sz="1600" dirty="0" smtClean="0"/>
          </a:p>
          <a:p>
            <a:pPr marL="465138" indent="-465138">
              <a:buFont typeface="Wingdings" panose="05000000000000000000" pitchFamily="2" charset="2"/>
              <a:buChar char="ü"/>
            </a:pPr>
            <a:r>
              <a:rPr lang="en-US" sz="2800" dirty="0" smtClean="0"/>
              <a:t>FTA Region III is changing the type of information required under Milestones in TrAMS</a:t>
            </a:r>
          </a:p>
          <a:p>
            <a:pPr marL="465138" indent="-465138">
              <a:buFont typeface="Wingdings" panose="05000000000000000000" pitchFamily="2" charset="2"/>
              <a:buChar char="ü"/>
            </a:pPr>
            <a:endParaRPr lang="en-US" sz="1600" dirty="0"/>
          </a:p>
          <a:p>
            <a:pPr marL="465138" indent="-465138">
              <a:buFont typeface="Wingdings" panose="05000000000000000000" pitchFamily="2" charset="2"/>
              <a:buChar char="ü"/>
            </a:pPr>
            <a:r>
              <a:rPr lang="en-US" sz="2800" dirty="0" smtClean="0"/>
              <a:t>Look for a </a:t>
            </a:r>
            <a:r>
              <a:rPr lang="en-US" sz="2800" i="1" dirty="0" smtClean="0"/>
              <a:t>Dear Colleague </a:t>
            </a:r>
            <a:r>
              <a:rPr lang="en-US" sz="2800" dirty="0" smtClean="0"/>
              <a:t>letter from FTA soon!</a:t>
            </a:r>
            <a:endParaRPr lang="en-US" sz="2800" dirty="0"/>
          </a:p>
        </p:txBody>
      </p:sp>
    </p:spTree>
    <p:extLst>
      <p:ext uri="{BB962C8B-B14F-4D97-AF65-F5344CB8AC3E}">
        <p14:creationId xmlns:p14="http://schemas.microsoft.com/office/powerpoint/2010/main" val="3714926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3557" y="681522"/>
            <a:ext cx="5834129" cy="769441"/>
          </a:xfrm>
          <a:prstGeom prst="rect">
            <a:avLst/>
          </a:prstGeom>
          <a:noFill/>
        </p:spPr>
        <p:txBody>
          <a:bodyPr wrap="square" rtlCol="0">
            <a:spAutoFit/>
          </a:bodyPr>
          <a:lstStyle/>
          <a:p>
            <a:pPr algn="ctr"/>
            <a:r>
              <a:rPr lang="en-US" sz="4400" b="1" dirty="0">
                <a:solidFill>
                  <a:srgbClr val="395B74"/>
                </a:solidFill>
                <a:latin typeface="Raavi" panose="020B0502040204020203" pitchFamily="34" charset="0"/>
                <a:cs typeface="Raavi" panose="020B0502040204020203" pitchFamily="34" charset="0"/>
              </a:rPr>
              <a:t>TIP </a:t>
            </a:r>
            <a:r>
              <a:rPr lang="en-US" sz="4400" b="1" dirty="0" smtClean="0">
                <a:solidFill>
                  <a:srgbClr val="395B74"/>
                </a:solidFill>
                <a:latin typeface="Raavi" panose="020B0502040204020203" pitchFamily="34" charset="0"/>
                <a:cs typeface="Raavi" panose="020B0502040204020203" pitchFamily="34" charset="0"/>
              </a:rPr>
              <a:t>#5</a:t>
            </a:r>
            <a:endParaRPr lang="en-US" sz="4400" b="1" dirty="0">
              <a:solidFill>
                <a:srgbClr val="395B74"/>
              </a:solidFill>
              <a:latin typeface="Raavi" panose="020B0502040204020203" pitchFamily="34" charset="0"/>
              <a:cs typeface="Raavi" panose="020B0502040204020203" pitchFamily="34" charset="0"/>
            </a:endParaRPr>
          </a:p>
        </p:txBody>
      </p:sp>
      <p:sp>
        <p:nvSpPr>
          <p:cNvPr id="2" name="Content Placeholder 1"/>
          <p:cNvSpPr>
            <a:spLocks noGrp="1"/>
          </p:cNvSpPr>
          <p:nvPr>
            <p:ph idx="1"/>
          </p:nvPr>
        </p:nvSpPr>
        <p:spPr/>
        <p:txBody>
          <a:bodyPr/>
          <a:lstStyle/>
          <a:p>
            <a:pPr marL="0" indent="0" algn="ctr">
              <a:buNone/>
            </a:pPr>
            <a:r>
              <a:rPr lang="en-US" i="1" u="sng" dirty="0" smtClean="0"/>
              <a:t>Transmitting</a:t>
            </a:r>
            <a:r>
              <a:rPr lang="en-US" u="sng" dirty="0" smtClean="0"/>
              <a:t> Grants in TrAMS</a:t>
            </a:r>
            <a:endParaRPr lang="en-US" dirty="0" smtClean="0"/>
          </a:p>
          <a:p>
            <a:pPr marL="0" indent="0">
              <a:buNone/>
            </a:pPr>
            <a:endParaRPr lang="en-US" sz="1600" u="sng" dirty="0" smtClean="0"/>
          </a:p>
          <a:p>
            <a:pPr>
              <a:buFont typeface="Wingdings" panose="05000000000000000000" pitchFamily="2" charset="2"/>
              <a:buChar char="ü"/>
            </a:pPr>
            <a:r>
              <a:rPr lang="en-US" sz="2800" dirty="0"/>
              <a:t> </a:t>
            </a:r>
            <a:r>
              <a:rPr lang="en-US" sz="2800" dirty="0" smtClean="0"/>
              <a:t>TrAMS introduces new function – </a:t>
            </a:r>
            <a:r>
              <a:rPr lang="en-US" sz="2800" i="1" dirty="0" smtClean="0"/>
              <a:t>transmit</a:t>
            </a:r>
          </a:p>
          <a:p>
            <a:pPr marL="465138" indent="-465138">
              <a:buFont typeface="Wingdings" panose="05000000000000000000" pitchFamily="2" charset="2"/>
              <a:buChar char="ü"/>
            </a:pPr>
            <a:r>
              <a:rPr lang="en-US" sz="2800" dirty="0" smtClean="0"/>
              <a:t>Grantee </a:t>
            </a:r>
            <a:r>
              <a:rPr lang="en-US" sz="2800" i="1" dirty="0" smtClean="0"/>
              <a:t>transmits</a:t>
            </a:r>
            <a:r>
              <a:rPr lang="en-US" sz="2800" dirty="0" smtClean="0"/>
              <a:t> application to FTA when </a:t>
            </a:r>
            <a:r>
              <a:rPr lang="en-US" sz="2800" dirty="0" smtClean="0"/>
              <a:t>Application </a:t>
            </a:r>
            <a:r>
              <a:rPr lang="en-US" sz="2800" dirty="0" smtClean="0"/>
              <a:t>is ready</a:t>
            </a:r>
          </a:p>
          <a:p>
            <a:pPr marL="465138" indent="-465138">
              <a:buFont typeface="Wingdings" panose="05000000000000000000" pitchFamily="2" charset="2"/>
              <a:buChar char="ü"/>
            </a:pPr>
            <a:r>
              <a:rPr lang="en-US" sz="2800" dirty="0" smtClean="0"/>
              <a:t>Once </a:t>
            </a:r>
            <a:r>
              <a:rPr lang="en-US" sz="2800" i="1" dirty="0" smtClean="0"/>
              <a:t>transmitted</a:t>
            </a:r>
            <a:r>
              <a:rPr lang="en-US" sz="2800" dirty="0"/>
              <a:t> </a:t>
            </a:r>
            <a:r>
              <a:rPr lang="en-US" sz="2800" dirty="0" smtClean="0"/>
              <a:t>– grantee is locked out </a:t>
            </a:r>
            <a:r>
              <a:rPr lang="en-US" sz="2800" dirty="0" smtClean="0"/>
              <a:t>from making </a:t>
            </a:r>
            <a:r>
              <a:rPr lang="en-US" sz="2800" dirty="0" smtClean="0"/>
              <a:t>changes</a:t>
            </a:r>
          </a:p>
          <a:p>
            <a:pPr marL="465138" indent="-465138">
              <a:buFont typeface="Wingdings" panose="05000000000000000000" pitchFamily="2" charset="2"/>
              <a:buChar char="ü"/>
            </a:pPr>
            <a:r>
              <a:rPr lang="en-US" sz="2800" b="1" i="1" dirty="0" smtClean="0"/>
              <a:t>Suggestion</a:t>
            </a:r>
            <a:r>
              <a:rPr lang="en-US" sz="2800" dirty="0" smtClean="0"/>
              <a:t> – work with </a:t>
            </a:r>
            <a:r>
              <a:rPr lang="en-US" sz="2800" dirty="0" smtClean="0"/>
              <a:t>your FTA </a:t>
            </a:r>
            <a:r>
              <a:rPr lang="en-US" sz="2800" dirty="0" smtClean="0"/>
              <a:t>pre-award manager </a:t>
            </a:r>
            <a:r>
              <a:rPr lang="en-US" sz="2800" dirty="0" smtClean="0"/>
              <a:t>to </a:t>
            </a:r>
            <a:r>
              <a:rPr lang="en-US" sz="2800" dirty="0" smtClean="0"/>
              <a:t>complete review before </a:t>
            </a:r>
            <a:r>
              <a:rPr lang="en-US" sz="2800" i="1" dirty="0" smtClean="0"/>
              <a:t>transmitting</a:t>
            </a:r>
            <a:endParaRPr lang="en-US" sz="2800" i="1" dirty="0"/>
          </a:p>
          <a:p>
            <a:pPr marL="0" indent="0">
              <a:buNone/>
            </a:pPr>
            <a:endParaRPr lang="en-US" u="sng" dirty="0"/>
          </a:p>
        </p:txBody>
      </p:sp>
    </p:spTree>
    <p:extLst>
      <p:ext uri="{BB962C8B-B14F-4D97-AF65-F5344CB8AC3E}">
        <p14:creationId xmlns:p14="http://schemas.microsoft.com/office/powerpoint/2010/main" val="3714926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1957" y="657275"/>
            <a:ext cx="5834129" cy="769441"/>
          </a:xfrm>
          <a:prstGeom prst="rect">
            <a:avLst/>
          </a:prstGeom>
          <a:noFill/>
        </p:spPr>
        <p:txBody>
          <a:bodyPr wrap="square" rtlCol="0">
            <a:spAutoFit/>
          </a:bodyPr>
          <a:lstStyle/>
          <a:p>
            <a:pPr algn="ctr"/>
            <a:r>
              <a:rPr lang="en-US" sz="4400" b="1" dirty="0">
                <a:solidFill>
                  <a:srgbClr val="395B74"/>
                </a:solidFill>
                <a:latin typeface="Raavi" panose="020B0502040204020203" pitchFamily="34" charset="0"/>
                <a:cs typeface="Raavi" panose="020B0502040204020203" pitchFamily="34" charset="0"/>
              </a:rPr>
              <a:t>TIP </a:t>
            </a:r>
            <a:r>
              <a:rPr lang="en-US" sz="4400" b="1" dirty="0" smtClean="0">
                <a:solidFill>
                  <a:srgbClr val="395B74"/>
                </a:solidFill>
                <a:latin typeface="Raavi" panose="020B0502040204020203" pitchFamily="34" charset="0"/>
                <a:cs typeface="Raavi" panose="020B0502040204020203" pitchFamily="34" charset="0"/>
              </a:rPr>
              <a:t>#6</a:t>
            </a:r>
            <a:endParaRPr lang="en-US" sz="4400" b="1" dirty="0">
              <a:solidFill>
                <a:srgbClr val="395B74"/>
              </a:solidFill>
              <a:latin typeface="Raavi" panose="020B0502040204020203" pitchFamily="34" charset="0"/>
              <a:cs typeface="Raavi" panose="020B0502040204020203" pitchFamily="34" charset="0"/>
            </a:endParaRPr>
          </a:p>
        </p:txBody>
      </p:sp>
      <p:sp>
        <p:nvSpPr>
          <p:cNvPr id="2" name="Content Placeholder 1"/>
          <p:cNvSpPr>
            <a:spLocks noGrp="1"/>
          </p:cNvSpPr>
          <p:nvPr>
            <p:ph idx="1"/>
          </p:nvPr>
        </p:nvSpPr>
        <p:spPr>
          <a:xfrm>
            <a:off x="228600" y="1340991"/>
            <a:ext cx="8629650" cy="4867275"/>
          </a:xfrm>
        </p:spPr>
        <p:txBody>
          <a:bodyPr/>
          <a:lstStyle/>
          <a:p>
            <a:pPr marL="0" indent="0" algn="ctr">
              <a:buNone/>
            </a:pPr>
            <a:r>
              <a:rPr lang="en-US" u="sng" dirty="0" smtClean="0"/>
              <a:t>Applying Flex Funds in TrAMS</a:t>
            </a:r>
            <a:endParaRPr lang="en-US" dirty="0" smtClean="0"/>
          </a:p>
          <a:p>
            <a:pPr marL="0" indent="0">
              <a:buNone/>
            </a:pPr>
            <a:endParaRPr lang="en-US" sz="1600" u="sng" dirty="0"/>
          </a:p>
          <a:p>
            <a:pPr marL="0" indent="0">
              <a:buNone/>
            </a:pPr>
            <a:r>
              <a:rPr lang="en-US" sz="2800" b="1" dirty="0" smtClean="0"/>
              <a:t>Major Steps:</a:t>
            </a:r>
            <a:endParaRPr lang="en-US" sz="2800" b="1" dirty="0"/>
          </a:p>
          <a:p>
            <a:pPr marL="514350" indent="-514350">
              <a:buAutoNum type="arabicParenR"/>
            </a:pPr>
            <a:r>
              <a:rPr lang="en-US" sz="2800" dirty="0" smtClean="0"/>
              <a:t>MPO programs </a:t>
            </a:r>
            <a:r>
              <a:rPr lang="en-US" sz="2800" dirty="0" smtClean="0"/>
              <a:t>Flex Funds </a:t>
            </a:r>
            <a:r>
              <a:rPr lang="en-US" sz="2800" dirty="0" smtClean="0"/>
              <a:t>in TIP</a:t>
            </a:r>
          </a:p>
          <a:p>
            <a:pPr marL="514350" indent="-514350">
              <a:buAutoNum type="arabicParenR"/>
            </a:pPr>
            <a:r>
              <a:rPr lang="en-US" sz="2800" dirty="0" smtClean="0"/>
              <a:t>Grantee develops new </a:t>
            </a:r>
            <a:r>
              <a:rPr lang="en-US" sz="2800" dirty="0" smtClean="0"/>
              <a:t>Application </a:t>
            </a:r>
            <a:r>
              <a:rPr lang="en-US" sz="2800" dirty="0" smtClean="0"/>
              <a:t>in TrAMS</a:t>
            </a:r>
          </a:p>
          <a:p>
            <a:pPr marL="1314450" indent="-1314450">
              <a:buNone/>
            </a:pPr>
            <a:r>
              <a:rPr lang="en-US" sz="2800" b="1" dirty="0" smtClean="0"/>
              <a:t>NOTE:  Grantee </a:t>
            </a:r>
            <a:r>
              <a:rPr lang="en-US" sz="2800" b="1" dirty="0" smtClean="0"/>
              <a:t>provides </a:t>
            </a:r>
            <a:r>
              <a:rPr lang="en-US" sz="2800" b="1" dirty="0" smtClean="0"/>
              <a:t>FTA </a:t>
            </a:r>
            <a:r>
              <a:rPr lang="en-US" sz="2800" b="1" dirty="0" smtClean="0"/>
              <a:t>with </a:t>
            </a:r>
            <a:r>
              <a:rPr lang="en-US" sz="2800" b="1" dirty="0" smtClean="0"/>
              <a:t>TrAMS-generated Temporary </a:t>
            </a:r>
            <a:r>
              <a:rPr lang="en-US" sz="2800" b="1" dirty="0" smtClean="0"/>
              <a:t>Number (</a:t>
            </a:r>
            <a:r>
              <a:rPr lang="en-US" sz="2800" b="1" dirty="0"/>
              <a:t>via e-mail) </a:t>
            </a:r>
            <a:endParaRPr lang="en-US" sz="2800" b="1" dirty="0" smtClean="0"/>
          </a:p>
          <a:p>
            <a:pPr marL="514350" indent="-514350">
              <a:buNone/>
            </a:pPr>
            <a:r>
              <a:rPr lang="en-US" sz="2800" dirty="0" smtClean="0"/>
              <a:t>3)  Grantee </a:t>
            </a:r>
            <a:r>
              <a:rPr lang="en-US" sz="2800" dirty="0" smtClean="0"/>
              <a:t>requests </a:t>
            </a:r>
            <a:r>
              <a:rPr lang="en-US" sz="2800" dirty="0" err="1" smtClean="0"/>
              <a:t>PennDOT</a:t>
            </a:r>
            <a:r>
              <a:rPr lang="en-US" sz="2800" dirty="0" smtClean="0"/>
              <a:t> to </a:t>
            </a:r>
            <a:r>
              <a:rPr lang="en-US" sz="2800" dirty="0" smtClean="0"/>
              <a:t>initiate </a:t>
            </a:r>
            <a:r>
              <a:rPr lang="en-US" sz="2800" dirty="0"/>
              <a:t>Flex </a:t>
            </a:r>
            <a:r>
              <a:rPr lang="en-US" sz="2800" dirty="0" smtClean="0"/>
              <a:t>transfer</a:t>
            </a:r>
          </a:p>
          <a:p>
            <a:pPr marL="0" indent="0">
              <a:buNone/>
            </a:pPr>
            <a:r>
              <a:rPr lang="en-US" sz="2800" dirty="0" smtClean="0"/>
              <a:t>4)  </a:t>
            </a:r>
            <a:r>
              <a:rPr lang="en-US" sz="2800" dirty="0"/>
              <a:t>FTA assesses eligibility of </a:t>
            </a:r>
            <a:r>
              <a:rPr lang="en-US" sz="2800" dirty="0" smtClean="0"/>
              <a:t>Project</a:t>
            </a:r>
            <a:endParaRPr lang="en-US" sz="2800" dirty="0"/>
          </a:p>
          <a:p>
            <a:pPr marL="514350" indent="-514350">
              <a:buNone/>
            </a:pPr>
            <a:endParaRPr lang="en-US" sz="2800" dirty="0"/>
          </a:p>
        </p:txBody>
      </p:sp>
    </p:spTree>
    <p:extLst>
      <p:ext uri="{BB962C8B-B14F-4D97-AF65-F5344CB8AC3E}">
        <p14:creationId xmlns:p14="http://schemas.microsoft.com/office/powerpoint/2010/main" val="3714926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1956" y="657274"/>
            <a:ext cx="5834129" cy="769441"/>
          </a:xfrm>
          <a:prstGeom prst="rect">
            <a:avLst/>
          </a:prstGeom>
          <a:noFill/>
        </p:spPr>
        <p:txBody>
          <a:bodyPr wrap="square" rtlCol="0">
            <a:spAutoFit/>
          </a:bodyPr>
          <a:lstStyle/>
          <a:p>
            <a:pPr algn="ctr"/>
            <a:r>
              <a:rPr lang="en-US" sz="4400" b="1" dirty="0">
                <a:solidFill>
                  <a:srgbClr val="395B74"/>
                </a:solidFill>
                <a:latin typeface="Raavi" panose="020B0502040204020203" pitchFamily="34" charset="0"/>
                <a:cs typeface="Raavi" panose="020B0502040204020203" pitchFamily="34" charset="0"/>
              </a:rPr>
              <a:t>TIP </a:t>
            </a:r>
            <a:r>
              <a:rPr lang="en-US" sz="4400" b="1" dirty="0" smtClean="0">
                <a:solidFill>
                  <a:srgbClr val="395B74"/>
                </a:solidFill>
                <a:latin typeface="Raavi" panose="020B0502040204020203" pitchFamily="34" charset="0"/>
                <a:cs typeface="Raavi" panose="020B0502040204020203" pitchFamily="34" charset="0"/>
              </a:rPr>
              <a:t>#7</a:t>
            </a:r>
            <a:endParaRPr lang="en-US" sz="4400" b="1" dirty="0">
              <a:solidFill>
                <a:srgbClr val="395B74"/>
              </a:solidFill>
              <a:latin typeface="Raavi" panose="020B0502040204020203" pitchFamily="34" charset="0"/>
              <a:cs typeface="Raavi" panose="020B0502040204020203" pitchFamily="34" charset="0"/>
            </a:endParaRPr>
          </a:p>
        </p:txBody>
      </p:sp>
      <p:sp>
        <p:nvSpPr>
          <p:cNvPr id="2" name="Content Placeholder 1"/>
          <p:cNvSpPr>
            <a:spLocks noGrp="1"/>
          </p:cNvSpPr>
          <p:nvPr>
            <p:ph idx="1"/>
          </p:nvPr>
        </p:nvSpPr>
        <p:spPr>
          <a:xfrm>
            <a:off x="323850" y="1365161"/>
            <a:ext cx="8515350" cy="4803410"/>
          </a:xfrm>
        </p:spPr>
        <p:txBody>
          <a:bodyPr/>
          <a:lstStyle/>
          <a:p>
            <a:pPr marL="0" indent="0" algn="ctr">
              <a:buNone/>
            </a:pPr>
            <a:r>
              <a:rPr lang="en-US" u="sng" dirty="0" smtClean="0"/>
              <a:t>Amending TEAM Awards</a:t>
            </a:r>
          </a:p>
          <a:p>
            <a:pPr marL="0" indent="0">
              <a:buNone/>
            </a:pPr>
            <a:endParaRPr lang="en-US" sz="800" u="sng" dirty="0"/>
          </a:p>
          <a:p>
            <a:pPr marL="0" indent="0">
              <a:buNone/>
            </a:pPr>
            <a:r>
              <a:rPr lang="en-US" sz="2800" dirty="0" smtClean="0"/>
              <a:t>Team </a:t>
            </a:r>
            <a:r>
              <a:rPr lang="en-US" sz="2800" dirty="0" smtClean="0"/>
              <a:t>Awards can be amended </a:t>
            </a:r>
            <a:r>
              <a:rPr lang="en-US" sz="2800" b="1" u="sng" dirty="0" smtClean="0"/>
              <a:t>IF</a:t>
            </a:r>
            <a:r>
              <a:rPr lang="en-US" sz="2800" dirty="0" smtClean="0"/>
              <a:t>:</a:t>
            </a:r>
          </a:p>
          <a:p>
            <a:pPr marL="465138" indent="-465138">
              <a:buFont typeface="Wingdings" panose="05000000000000000000" pitchFamily="2" charset="2"/>
              <a:buChar char="ü"/>
            </a:pPr>
            <a:r>
              <a:rPr lang="en-US" sz="2400" dirty="0" smtClean="0"/>
              <a:t>Grantee was </a:t>
            </a:r>
            <a:r>
              <a:rPr lang="en-US" sz="2400" dirty="0" smtClean="0"/>
              <a:t>not able to </a:t>
            </a:r>
            <a:r>
              <a:rPr lang="en-US" sz="2400" u="sng" dirty="0" smtClean="0"/>
              <a:t>obligate</a:t>
            </a:r>
            <a:r>
              <a:rPr lang="en-US" sz="2400" dirty="0" smtClean="0"/>
              <a:t> all of their FY15 </a:t>
            </a:r>
            <a:r>
              <a:rPr lang="en-US" sz="2400" dirty="0" smtClean="0"/>
              <a:t>funds </a:t>
            </a:r>
            <a:r>
              <a:rPr lang="en-US" sz="2400" dirty="0" smtClean="0"/>
              <a:t>– may add their final FY15 portion in TEAM</a:t>
            </a:r>
          </a:p>
          <a:p>
            <a:pPr marL="0" indent="0">
              <a:buNone/>
            </a:pPr>
            <a:endParaRPr lang="en-US" sz="1600" dirty="0"/>
          </a:p>
          <a:p>
            <a:pPr marL="0" indent="0">
              <a:buNone/>
            </a:pPr>
            <a:r>
              <a:rPr lang="en-US" sz="2800" dirty="0" smtClean="0"/>
              <a:t>4 Types of TEAM Amendments in TrAMS:</a:t>
            </a:r>
          </a:p>
          <a:p>
            <a:pPr>
              <a:buFont typeface="Wingdings" panose="05000000000000000000" pitchFamily="2" charset="2"/>
              <a:buChar char="ü"/>
            </a:pPr>
            <a:r>
              <a:rPr lang="en-US" sz="2400" dirty="0" smtClean="0"/>
              <a:t> “Zero dollar’ Amendments</a:t>
            </a:r>
          </a:p>
          <a:p>
            <a:pPr>
              <a:buFont typeface="Wingdings" panose="05000000000000000000" pitchFamily="2" charset="2"/>
              <a:buChar char="ü"/>
            </a:pPr>
            <a:r>
              <a:rPr lang="en-US" sz="2400" dirty="0" smtClean="0"/>
              <a:t> </a:t>
            </a:r>
            <a:r>
              <a:rPr lang="en-US" sz="2400" dirty="0" smtClean="0"/>
              <a:t>De-obligation </a:t>
            </a:r>
            <a:r>
              <a:rPr lang="en-US" sz="2400" dirty="0" smtClean="0"/>
              <a:t>of Funds</a:t>
            </a:r>
          </a:p>
          <a:p>
            <a:pPr>
              <a:buFont typeface="Wingdings" panose="05000000000000000000" pitchFamily="2" charset="2"/>
              <a:buChar char="ü"/>
            </a:pPr>
            <a:r>
              <a:rPr lang="en-US" sz="2400" dirty="0" smtClean="0"/>
              <a:t> Close-out Amendments</a:t>
            </a:r>
          </a:p>
          <a:p>
            <a:pPr>
              <a:buFont typeface="Wingdings" panose="05000000000000000000" pitchFamily="2" charset="2"/>
              <a:buChar char="ü"/>
            </a:pPr>
            <a:r>
              <a:rPr lang="en-US" sz="2400" dirty="0"/>
              <a:t> </a:t>
            </a:r>
            <a:r>
              <a:rPr lang="en-US" sz="2400" dirty="0" smtClean="0"/>
              <a:t>Obligation of Funds (in limited cases) </a:t>
            </a:r>
          </a:p>
        </p:txBody>
      </p:sp>
    </p:spTree>
    <p:extLst>
      <p:ext uri="{BB962C8B-B14F-4D97-AF65-F5344CB8AC3E}">
        <p14:creationId xmlns:p14="http://schemas.microsoft.com/office/powerpoint/2010/main" val="4282212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TA_slide3_edit-01.png"/>
          <p:cNvPicPr>
            <a:picLocks noChangeAspect="1"/>
          </p:cNvPicPr>
          <p:nvPr/>
        </p:nvPicPr>
        <p:blipFill>
          <a:blip r:embed="rId3"/>
          <a:stretch>
            <a:fillRect/>
          </a:stretch>
        </p:blipFill>
        <p:spPr>
          <a:xfrm>
            <a:off x="0" y="0"/>
            <a:ext cx="9142572" cy="6858000"/>
          </a:xfrm>
          <a:prstGeom prst="rect">
            <a:avLst/>
          </a:prstGeom>
        </p:spPr>
      </p:pic>
      <p:sp>
        <p:nvSpPr>
          <p:cNvPr id="4" name="Title 1"/>
          <p:cNvSpPr>
            <a:spLocks noGrp="1"/>
          </p:cNvSpPr>
          <p:nvPr>
            <p:ph type="ctrTitle"/>
          </p:nvPr>
        </p:nvSpPr>
        <p:spPr>
          <a:xfrm>
            <a:off x="2398713" y="2357437"/>
            <a:ext cx="4395787" cy="3665991"/>
          </a:xfrm>
        </p:spPr>
        <p:txBody>
          <a:bodyPr rtlCol="0" anchor="t">
            <a:noAutofit/>
          </a:bodyPr>
          <a:lstStyle/>
          <a:p>
            <a:pPr fontAlgn="auto">
              <a:spcAft>
                <a:spcPts val="0"/>
              </a:spcAft>
              <a:defRPr/>
            </a:pPr>
            <a:r>
              <a:rPr lang="en-US" sz="3400" b="1" dirty="0" smtClean="0"/>
              <a:t>Fixing </a:t>
            </a:r>
            <a:r>
              <a:rPr lang="en-US" sz="3400" b="1" dirty="0"/>
              <a:t>America’s Surface Transportation </a:t>
            </a:r>
            <a:r>
              <a:rPr lang="en-US" sz="3400" b="1" dirty="0" smtClean="0"/>
              <a:t>(</a:t>
            </a:r>
            <a:r>
              <a:rPr lang="en-US" sz="3400" b="1" i="1" dirty="0" smtClean="0">
                <a:ea typeface="+mj-ea"/>
              </a:rPr>
              <a:t>FAST Act</a:t>
            </a:r>
            <a:r>
              <a:rPr lang="en-US" sz="3400" b="1" dirty="0" smtClean="0">
                <a:ea typeface="+mj-ea"/>
              </a:rPr>
              <a:t>)</a:t>
            </a:r>
            <a:r>
              <a:rPr lang="en-US" sz="3400" b="1" dirty="0" smtClean="0">
                <a:ea typeface="+mj-ea"/>
              </a:rPr>
              <a:t/>
            </a:r>
            <a:br>
              <a:rPr lang="en-US" sz="3400" b="1" dirty="0" smtClean="0">
                <a:ea typeface="+mj-ea"/>
              </a:rPr>
            </a:br>
            <a:r>
              <a:rPr lang="en-US" sz="3400" i="1" dirty="0" smtClean="0">
                <a:ea typeface="+mj-ea"/>
              </a:rPr>
              <a:t/>
            </a:r>
            <a:br>
              <a:rPr lang="en-US" sz="3400" i="1" dirty="0" smtClean="0">
                <a:ea typeface="+mj-ea"/>
              </a:rPr>
            </a:br>
            <a:r>
              <a:rPr lang="en-US" sz="2200" b="1" dirty="0">
                <a:latin typeface="Perpetua" panose="02020502060401020303" pitchFamily="18" charset="0"/>
              </a:rPr>
              <a:t>Terry Garcia Crews</a:t>
            </a:r>
            <a:br>
              <a:rPr lang="en-US" sz="2200" b="1" dirty="0">
                <a:latin typeface="Perpetua" panose="02020502060401020303" pitchFamily="18" charset="0"/>
              </a:rPr>
            </a:br>
            <a:r>
              <a:rPr lang="en-US" sz="2200" b="1" dirty="0">
                <a:latin typeface="Perpetua" panose="02020502060401020303" pitchFamily="18" charset="0"/>
              </a:rPr>
              <a:t>Regional Administrator</a:t>
            </a:r>
            <a:br>
              <a:rPr lang="en-US" sz="2200" b="1" dirty="0">
                <a:latin typeface="Perpetua" panose="02020502060401020303" pitchFamily="18" charset="0"/>
              </a:rPr>
            </a:br>
            <a:r>
              <a:rPr lang="en-US" sz="2200" b="1" dirty="0">
                <a:latin typeface="Perpetua" panose="02020502060401020303" pitchFamily="18" charset="0"/>
              </a:rPr>
              <a:t>FTA Region III</a:t>
            </a:r>
            <a:r>
              <a:rPr lang="en-US" sz="3200" dirty="0">
                <a:latin typeface="Gill Sans MT" pitchFamily="34" charset="0"/>
              </a:rPr>
              <a:t/>
            </a:r>
            <a:br>
              <a:rPr lang="en-US" sz="3200" dirty="0">
                <a:latin typeface="Gill Sans MT" pitchFamily="34" charset="0"/>
              </a:rPr>
            </a:br>
            <a:r>
              <a:rPr lang="en-US" sz="3200" i="1" dirty="0">
                <a:latin typeface="Raavi" pitchFamily="34" charset="0"/>
                <a:ea typeface="+mj-ea"/>
              </a:rPr>
              <a:t/>
            </a:r>
            <a:br>
              <a:rPr lang="en-US" sz="3200" i="1" dirty="0">
                <a:latin typeface="Raavi" pitchFamily="34" charset="0"/>
                <a:ea typeface="+mj-ea"/>
              </a:rPr>
            </a:br>
            <a:r>
              <a:rPr lang="en-US" sz="3200" i="1" dirty="0" smtClean="0">
                <a:latin typeface="Raavi" pitchFamily="34" charset="0"/>
                <a:ea typeface="+mj-ea"/>
              </a:rPr>
              <a:t/>
            </a:r>
            <a:br>
              <a:rPr lang="en-US" sz="3200" i="1" dirty="0" smtClean="0">
                <a:latin typeface="Raavi" pitchFamily="34" charset="0"/>
                <a:ea typeface="+mj-ea"/>
              </a:rPr>
            </a:br>
            <a:endParaRPr lang="en-US" sz="3200" b="0" dirty="0" smtClean="0">
              <a:solidFill>
                <a:schemeClr val="tx1"/>
              </a:solidFill>
              <a:latin typeface="Gill Sans MT" pitchFamily="34" charset="0"/>
              <a:ea typeface="+mj-ea"/>
            </a:endParaRPr>
          </a:p>
        </p:txBody>
      </p:sp>
    </p:spTree>
    <p:extLst>
      <p:ext uri="{BB962C8B-B14F-4D97-AF65-F5344CB8AC3E}">
        <p14:creationId xmlns:p14="http://schemas.microsoft.com/office/powerpoint/2010/main" val="3011976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5157" y="657275"/>
            <a:ext cx="5834129" cy="769441"/>
          </a:xfrm>
          <a:prstGeom prst="rect">
            <a:avLst/>
          </a:prstGeom>
          <a:noFill/>
        </p:spPr>
        <p:txBody>
          <a:bodyPr wrap="square" rtlCol="0">
            <a:spAutoFit/>
          </a:bodyPr>
          <a:lstStyle/>
          <a:p>
            <a:pPr algn="ctr"/>
            <a:r>
              <a:rPr lang="en-US" sz="4400" b="1" dirty="0" smtClean="0">
                <a:solidFill>
                  <a:srgbClr val="395B74"/>
                </a:solidFill>
                <a:latin typeface="Raavi" panose="020B0502040204020203" pitchFamily="34" charset="0"/>
                <a:cs typeface="Raavi" panose="020B0502040204020203" pitchFamily="34" charset="0"/>
              </a:rPr>
              <a:t>Lessons Learned</a:t>
            </a:r>
            <a:endParaRPr lang="en-US" sz="4400" b="1" dirty="0">
              <a:solidFill>
                <a:srgbClr val="395B74"/>
              </a:solidFill>
              <a:latin typeface="Raavi" panose="020B0502040204020203" pitchFamily="34" charset="0"/>
              <a:cs typeface="Raavi" panose="020B0502040204020203" pitchFamily="34" charset="0"/>
            </a:endParaRPr>
          </a:p>
        </p:txBody>
      </p:sp>
      <p:sp>
        <p:nvSpPr>
          <p:cNvPr id="2" name="Content Placeholder 1"/>
          <p:cNvSpPr>
            <a:spLocks noGrp="1"/>
          </p:cNvSpPr>
          <p:nvPr>
            <p:ph idx="1"/>
          </p:nvPr>
        </p:nvSpPr>
        <p:spPr/>
        <p:txBody>
          <a:bodyPr/>
          <a:lstStyle/>
          <a:p>
            <a:pPr marL="0" indent="0" algn="ctr">
              <a:buNone/>
            </a:pPr>
            <a:r>
              <a:rPr lang="en-US" u="sng" dirty="0" smtClean="0"/>
              <a:t>Be Patient!</a:t>
            </a:r>
          </a:p>
          <a:p>
            <a:pPr marL="0" indent="0">
              <a:buNone/>
            </a:pPr>
            <a:endParaRPr lang="en-US" sz="2800" dirty="0"/>
          </a:p>
          <a:p>
            <a:pPr>
              <a:buFont typeface="Wingdings" panose="05000000000000000000" pitchFamily="2" charset="2"/>
              <a:buChar char="ü"/>
            </a:pPr>
            <a:r>
              <a:rPr lang="en-US" sz="2800" dirty="0"/>
              <a:t> </a:t>
            </a:r>
            <a:r>
              <a:rPr lang="en-US" sz="2800" dirty="0" smtClean="0"/>
              <a:t>TrAMS is a new technology </a:t>
            </a:r>
          </a:p>
          <a:p>
            <a:pPr>
              <a:buFont typeface="Wingdings" panose="05000000000000000000" pitchFamily="2" charset="2"/>
              <a:buChar char="ü"/>
            </a:pPr>
            <a:r>
              <a:rPr lang="en-US" sz="2800" dirty="0"/>
              <a:t> </a:t>
            </a:r>
            <a:r>
              <a:rPr lang="en-US" sz="2800" dirty="0" smtClean="0"/>
              <a:t>Bugs are being worked out</a:t>
            </a:r>
          </a:p>
          <a:p>
            <a:pPr marL="465138" indent="-465138">
              <a:buFont typeface="Wingdings" panose="05000000000000000000" pitchFamily="2" charset="2"/>
              <a:buChar char="ü"/>
            </a:pPr>
            <a:r>
              <a:rPr lang="en-US" sz="2800" dirty="0" smtClean="0"/>
              <a:t>Can be slow at times – when                              give it time!</a:t>
            </a:r>
            <a:endParaRPr lang="en-US" sz="2800" dirty="0"/>
          </a:p>
        </p:txBody>
      </p:sp>
      <p:pic>
        <p:nvPicPr>
          <p:cNvPr id="5" name="Picture 4"/>
          <p:cNvPicPr/>
          <p:nvPr/>
        </p:nvPicPr>
        <p:blipFill rotWithShape="1">
          <a:blip r:embed="rId3"/>
          <a:srcRect l="43098" t="8779" r="50938" b="89154"/>
          <a:stretch/>
        </p:blipFill>
        <p:spPr bwMode="auto">
          <a:xfrm>
            <a:off x="5305686" y="3781425"/>
            <a:ext cx="2133600" cy="400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3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1957" y="657275"/>
            <a:ext cx="5834129" cy="769441"/>
          </a:xfrm>
          <a:prstGeom prst="rect">
            <a:avLst/>
          </a:prstGeom>
          <a:noFill/>
        </p:spPr>
        <p:txBody>
          <a:bodyPr wrap="square" rtlCol="0">
            <a:spAutoFit/>
          </a:bodyPr>
          <a:lstStyle/>
          <a:p>
            <a:pPr algn="ctr"/>
            <a:r>
              <a:rPr lang="en-US" sz="4400" b="1" dirty="0" smtClean="0">
                <a:solidFill>
                  <a:srgbClr val="395B74"/>
                </a:solidFill>
                <a:latin typeface="Raavi" panose="020B0502040204020203" pitchFamily="34" charset="0"/>
                <a:cs typeface="Raavi" panose="020B0502040204020203" pitchFamily="34" charset="0"/>
              </a:rPr>
              <a:t>Resources</a:t>
            </a:r>
            <a:endParaRPr lang="en-US" sz="4400" b="1" dirty="0">
              <a:solidFill>
                <a:srgbClr val="395B74"/>
              </a:solidFill>
              <a:latin typeface="Raavi" panose="020B0502040204020203" pitchFamily="34" charset="0"/>
              <a:cs typeface="Raavi" panose="020B0502040204020203" pitchFamily="34" charset="0"/>
            </a:endParaRPr>
          </a:p>
        </p:txBody>
      </p:sp>
      <p:sp>
        <p:nvSpPr>
          <p:cNvPr id="2" name="Content Placeholder 1"/>
          <p:cNvSpPr>
            <a:spLocks noGrp="1"/>
          </p:cNvSpPr>
          <p:nvPr>
            <p:ph idx="1"/>
          </p:nvPr>
        </p:nvSpPr>
        <p:spPr/>
        <p:txBody>
          <a:bodyPr/>
          <a:lstStyle/>
          <a:p>
            <a:pPr>
              <a:buFont typeface="Wingdings" panose="05000000000000000000" pitchFamily="2" charset="2"/>
              <a:buChar char="ü"/>
            </a:pPr>
            <a:r>
              <a:rPr lang="en-US" sz="2800" dirty="0" smtClean="0"/>
              <a:t> Contact the FTA Region III Office</a:t>
            </a:r>
          </a:p>
          <a:p>
            <a:pPr marL="0" indent="457200">
              <a:buNone/>
              <a:tabLst>
                <a:tab pos="457200" algn="l"/>
              </a:tabLst>
            </a:pPr>
            <a:r>
              <a:rPr lang="en-US" sz="2800" b="1" dirty="0" smtClean="0"/>
              <a:t>215.656.7100</a:t>
            </a:r>
          </a:p>
          <a:p>
            <a:pPr marL="0" indent="0">
              <a:buNone/>
              <a:tabLst>
                <a:tab pos="400050" algn="l"/>
              </a:tabLst>
            </a:pPr>
            <a:endParaRPr lang="en-US" sz="2800" dirty="0"/>
          </a:p>
          <a:p>
            <a:pPr marL="457200" indent="-457200">
              <a:buFont typeface="Wingdings" panose="05000000000000000000" pitchFamily="2" charset="2"/>
              <a:buChar char="ü"/>
            </a:pPr>
            <a:r>
              <a:rPr lang="en-US" sz="2800" dirty="0" smtClean="0"/>
              <a:t>Contact </a:t>
            </a:r>
            <a:r>
              <a:rPr lang="en-US" sz="2800" b="1" dirty="0" smtClean="0"/>
              <a:t>TrAMS </a:t>
            </a:r>
            <a:r>
              <a:rPr lang="en-US" sz="2800" b="1" dirty="0"/>
              <a:t>Help Desk</a:t>
            </a:r>
          </a:p>
          <a:p>
            <a:pPr marL="0" indent="0">
              <a:buNone/>
            </a:pPr>
            <a:r>
              <a:rPr lang="en-US" sz="2800" dirty="0"/>
              <a:t> </a:t>
            </a:r>
            <a:r>
              <a:rPr lang="en-US" sz="2800" dirty="0" smtClean="0"/>
              <a:t>    </a:t>
            </a:r>
            <a:r>
              <a:rPr lang="en-US" sz="2800" dirty="0" smtClean="0">
                <a:hlinkClick r:id="rId3"/>
              </a:rPr>
              <a:t>FTA.TrAMS.Help@dot.gov</a:t>
            </a:r>
            <a:endParaRPr lang="en-US" sz="2800" dirty="0" smtClean="0"/>
          </a:p>
          <a:p>
            <a:pPr marL="0" indent="0">
              <a:buNone/>
            </a:pPr>
            <a:r>
              <a:rPr lang="en-US" sz="2800" b="1" dirty="0"/>
              <a:t> </a:t>
            </a:r>
            <a:r>
              <a:rPr lang="en-US" sz="2800" b="1" dirty="0" smtClean="0"/>
              <a:t>    877.561.7466</a:t>
            </a:r>
            <a:endParaRPr lang="en-US" sz="2800" b="1" dirty="0"/>
          </a:p>
          <a:p>
            <a:pPr marL="0" indent="0">
              <a:buNone/>
            </a:pPr>
            <a:endParaRPr lang="en-US" sz="2800" dirty="0" smtClean="0"/>
          </a:p>
          <a:p>
            <a:pPr marL="457200" indent="-457200">
              <a:buFont typeface="Wingdings" panose="05000000000000000000" pitchFamily="2" charset="2"/>
              <a:buChar char="ü"/>
            </a:pPr>
            <a:r>
              <a:rPr lang="en-US" sz="2800" dirty="0" smtClean="0"/>
              <a:t>Go to </a:t>
            </a:r>
            <a:r>
              <a:rPr lang="en-US" sz="2800" b="1" dirty="0"/>
              <a:t>TrAMS Online </a:t>
            </a:r>
            <a:r>
              <a:rPr lang="en-US" sz="2800" b="1" dirty="0" smtClean="0"/>
              <a:t>Information  </a:t>
            </a:r>
            <a:r>
              <a:rPr lang="en-US" sz="2800" dirty="0" smtClean="0">
                <a:hlinkClick r:id="rId4"/>
              </a:rPr>
              <a:t>www.fta.dot.gov/TrAMS</a:t>
            </a:r>
            <a:endParaRPr lang="en-US" sz="2800" dirty="0"/>
          </a:p>
          <a:p>
            <a:pPr marL="0" indent="0">
              <a:buNone/>
            </a:pPr>
            <a:r>
              <a:rPr lang="en-US" sz="2800" dirty="0" smtClean="0"/>
              <a:t>    </a:t>
            </a:r>
            <a:endParaRPr lang="en-US" sz="2800" dirty="0"/>
          </a:p>
        </p:txBody>
      </p:sp>
    </p:spTree>
    <p:extLst>
      <p:ext uri="{BB962C8B-B14F-4D97-AF65-F5344CB8AC3E}">
        <p14:creationId xmlns:p14="http://schemas.microsoft.com/office/powerpoint/2010/main" val="274284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TA_slide3_edit-01.png"/>
          <p:cNvPicPr>
            <a:picLocks noChangeAspect="1"/>
          </p:cNvPicPr>
          <p:nvPr/>
        </p:nvPicPr>
        <p:blipFill>
          <a:blip r:embed="rId3"/>
          <a:stretch>
            <a:fillRect/>
          </a:stretch>
        </p:blipFill>
        <p:spPr>
          <a:xfrm>
            <a:off x="-14618" y="0"/>
            <a:ext cx="9142572" cy="6858000"/>
          </a:xfrm>
          <a:prstGeom prst="rect">
            <a:avLst/>
          </a:prstGeom>
        </p:spPr>
      </p:pic>
      <p:sp>
        <p:nvSpPr>
          <p:cNvPr id="2" name="Title 1"/>
          <p:cNvSpPr>
            <a:spLocks noGrp="1"/>
          </p:cNvSpPr>
          <p:nvPr>
            <p:ph type="ctrTitle"/>
          </p:nvPr>
        </p:nvSpPr>
        <p:spPr>
          <a:xfrm>
            <a:off x="2427924" y="4034120"/>
            <a:ext cx="4257487" cy="1748117"/>
          </a:xfrm>
        </p:spPr>
        <p:txBody>
          <a:bodyPr rtlCol="0" anchor="t">
            <a:normAutofit fontScale="90000"/>
          </a:bodyPr>
          <a:lstStyle/>
          <a:p>
            <a:pPr fontAlgn="auto">
              <a:spcBef>
                <a:spcPts val="0"/>
              </a:spcBef>
              <a:spcAft>
                <a:spcPts val="0"/>
              </a:spcAft>
              <a:defRPr/>
            </a:pPr>
            <a:r>
              <a:rPr lang="en-US" sz="1600" dirty="0" smtClean="0">
                <a:solidFill>
                  <a:srgbClr val="385B74"/>
                </a:solidFill>
                <a:ea typeface="+mj-ea"/>
              </a:rPr>
              <a:t/>
            </a:r>
            <a:br>
              <a:rPr lang="en-US" sz="1600" dirty="0" smtClean="0">
                <a:solidFill>
                  <a:srgbClr val="385B74"/>
                </a:solidFill>
                <a:ea typeface="+mj-ea"/>
              </a:rPr>
            </a:br>
            <a:r>
              <a:rPr lang="en-US" sz="2400" b="1" dirty="0" smtClean="0">
                <a:solidFill>
                  <a:srgbClr val="385B74"/>
                </a:solidFill>
                <a:latin typeface="Perpetua" panose="02020502060401020303" pitchFamily="18" charset="0"/>
                <a:ea typeface="Tahoma" panose="020B0604030504040204" pitchFamily="34" charset="0"/>
                <a:cs typeface="Tahoma" panose="020B0604030504040204" pitchFamily="34" charset="0"/>
              </a:rPr>
              <a:t>Tony Cho</a:t>
            </a:r>
            <a:br>
              <a:rPr lang="en-US" sz="2400" b="1" dirty="0" smtClean="0">
                <a:solidFill>
                  <a:srgbClr val="385B74"/>
                </a:solidFill>
                <a:latin typeface="Perpetua" panose="02020502060401020303" pitchFamily="18" charset="0"/>
                <a:ea typeface="Tahoma" panose="020B0604030504040204" pitchFamily="34" charset="0"/>
                <a:cs typeface="Tahoma" panose="020B0604030504040204" pitchFamily="34" charset="0"/>
              </a:rPr>
            </a:br>
            <a:r>
              <a:rPr lang="en-US" sz="2400" dirty="0" smtClean="0">
                <a:solidFill>
                  <a:srgbClr val="385B74"/>
                </a:solidFill>
                <a:latin typeface="Perpetua" panose="02020502060401020303" pitchFamily="18" charset="0"/>
                <a:ea typeface="Tahoma" panose="020B0604030504040204" pitchFamily="34" charset="0"/>
                <a:cs typeface="Tahoma" panose="020B0604030504040204" pitchFamily="34" charset="0"/>
              </a:rPr>
              <a:t>Director, Office of Program Management and Oversight</a:t>
            </a:r>
            <a:br>
              <a:rPr lang="en-US" sz="2400" dirty="0" smtClean="0">
                <a:solidFill>
                  <a:srgbClr val="385B74"/>
                </a:solidFill>
                <a:latin typeface="Perpetua" panose="02020502060401020303" pitchFamily="18" charset="0"/>
                <a:ea typeface="Tahoma" panose="020B0604030504040204" pitchFamily="34" charset="0"/>
                <a:cs typeface="Tahoma" panose="020B0604030504040204" pitchFamily="34" charset="0"/>
              </a:rPr>
            </a:br>
            <a:r>
              <a:rPr lang="en-US" sz="2400" dirty="0">
                <a:latin typeface="Perpetua" panose="02020502060401020303" pitchFamily="18" charset="0"/>
              </a:rPr>
              <a:t>FTA Region III</a:t>
            </a:r>
            <a:r>
              <a:rPr lang="en-US" sz="2400" dirty="0">
                <a:latin typeface="Gill Sans MT" pitchFamily="34" charset="0"/>
              </a:rPr>
              <a:t/>
            </a:r>
            <a:br>
              <a:rPr lang="en-US" sz="2400" dirty="0">
                <a:latin typeface="Gill Sans MT" pitchFamily="34" charset="0"/>
              </a:rPr>
            </a:br>
            <a:r>
              <a:rPr lang="en-US" sz="2400" dirty="0" smtClean="0">
                <a:solidFill>
                  <a:srgbClr val="385B74"/>
                </a:solidFill>
                <a:latin typeface="Perpetua" panose="02020502060401020303" pitchFamily="18" charset="0"/>
                <a:ea typeface="Tahoma" panose="020B0604030504040204" pitchFamily="34" charset="0"/>
                <a:cs typeface="Tahoma" panose="020B0604030504040204" pitchFamily="34" charset="0"/>
              </a:rPr>
              <a:t/>
            </a:r>
            <a:br>
              <a:rPr lang="en-US" sz="2400" dirty="0" smtClean="0">
                <a:solidFill>
                  <a:srgbClr val="385B74"/>
                </a:solidFill>
                <a:latin typeface="Perpetua" panose="02020502060401020303" pitchFamily="18" charset="0"/>
                <a:ea typeface="Tahoma" panose="020B0604030504040204" pitchFamily="34" charset="0"/>
                <a:cs typeface="Tahoma" panose="020B0604030504040204" pitchFamily="34" charset="0"/>
              </a:rPr>
            </a:br>
            <a:endParaRPr lang="en-US" sz="2400" dirty="0" smtClean="0">
              <a:solidFill>
                <a:schemeClr val="tx1"/>
              </a:solidFill>
              <a:latin typeface="Perpetua" panose="02020502060401020303" pitchFamily="18" charset="0"/>
              <a:ea typeface="Tahoma" panose="020B0604030504040204" pitchFamily="34" charset="0"/>
              <a:cs typeface="Tahoma" panose="020B0604030504040204" pitchFamily="34" charset="0"/>
            </a:endParaRPr>
          </a:p>
        </p:txBody>
      </p:sp>
      <p:sp>
        <p:nvSpPr>
          <p:cNvPr id="4" name="Rectangle 2"/>
          <p:cNvSpPr txBox="1">
            <a:spLocks noChangeArrowheads="1"/>
          </p:cNvSpPr>
          <p:nvPr/>
        </p:nvSpPr>
        <p:spPr bwMode="auto">
          <a:xfrm>
            <a:off x="1613647" y="2478741"/>
            <a:ext cx="5886043" cy="190051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rgbClr val="395B74"/>
                </a:solidFill>
                <a:latin typeface="Raavi"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a:lstStyle>
          <a:p>
            <a:pPr defTabSz="914400"/>
            <a:r>
              <a:rPr lang="en-US" sz="3400" b="1" dirty="0" smtClean="0">
                <a:ea typeface="Tahoma" panose="020B0604030504040204" pitchFamily="34" charset="0"/>
              </a:rPr>
              <a:t>Triennial Review Findings</a:t>
            </a:r>
          </a:p>
          <a:p>
            <a:pPr defTabSz="914400"/>
            <a:r>
              <a:rPr lang="en-US" sz="2200" dirty="0" smtClean="0">
                <a:latin typeface="Tahoma" panose="020B0604030504040204" pitchFamily="34" charset="0"/>
                <a:ea typeface="Tahoma" panose="020B0604030504040204" pitchFamily="34" charset="0"/>
                <a:cs typeface="Tahoma" panose="020B0604030504040204" pitchFamily="34" charset="0"/>
              </a:rPr>
              <a:t>FTA Region 3</a:t>
            </a:r>
            <a:r>
              <a:rPr lang="en-US" sz="2400" dirty="0" smtClean="0">
                <a:latin typeface="Tahoma" panose="020B0604030504040204" pitchFamily="34" charset="0"/>
                <a:ea typeface="Tahoma" panose="020B0604030504040204" pitchFamily="34" charset="0"/>
                <a:cs typeface="Tahoma" panose="020B0604030504040204" pitchFamily="34" charset="0"/>
              </a:rPr>
              <a:t/>
            </a:r>
            <a:br>
              <a:rPr lang="en-US" sz="2400" dirty="0" smtClean="0">
                <a:latin typeface="Tahoma" panose="020B0604030504040204" pitchFamily="34" charset="0"/>
                <a:ea typeface="Tahoma" panose="020B0604030504040204" pitchFamily="34" charset="0"/>
                <a:cs typeface="Tahoma" panose="020B0604030504040204" pitchFamily="34" charset="0"/>
              </a:rPr>
            </a:br>
            <a:endParaRPr lang="en-US" sz="2400" dirty="0" smtClean="0">
              <a:ea typeface="Geneva"/>
              <a:cs typeface="Geneva"/>
            </a:endParaRPr>
          </a:p>
        </p:txBody>
      </p:sp>
    </p:spTree>
    <p:extLst>
      <p:ext uri="{BB962C8B-B14F-4D97-AF65-F5344CB8AC3E}">
        <p14:creationId xmlns:p14="http://schemas.microsoft.com/office/powerpoint/2010/main" val="2574563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014"/>
            <a:ext cx="7772400" cy="1107683"/>
          </a:xfrm>
        </p:spPr>
        <p:txBody>
          <a:bodyPr/>
          <a:lstStyle/>
          <a:p>
            <a:r>
              <a:rPr lang="en-US" sz="3600" dirty="0" smtClean="0">
                <a:latin typeface="Gill Sans MT"/>
              </a:rPr>
              <a:t>Region 3 Triennial Review Finding Trends</a:t>
            </a:r>
            <a:endParaRPr lang="en-US" sz="3600" dirty="0">
              <a:latin typeface="Gill Sans MT"/>
            </a:endParaRPr>
          </a:p>
        </p:txBody>
      </p:sp>
      <p:sp>
        <p:nvSpPr>
          <p:cNvPr id="4" name="Slide Number Placeholder 3"/>
          <p:cNvSpPr>
            <a:spLocks noGrp="1"/>
          </p:cNvSpPr>
          <p:nvPr>
            <p:ph type="sldNum" sz="quarter" idx="12"/>
          </p:nvPr>
        </p:nvSpPr>
        <p:spPr/>
        <p:txBody>
          <a:bodyPr/>
          <a:lstStyle/>
          <a:p>
            <a:fld id="{21AF6247-75CE-4122-8111-B3917997CF21}" type="slidenum">
              <a:rPr lang="en-US" smtClean="0">
                <a:solidFill>
                  <a:prstClr val="black"/>
                </a:solidFill>
              </a:rPr>
              <a:pPr/>
              <a:t>33</a:t>
            </a:fld>
            <a:endParaRPr lang="en-US" dirty="0">
              <a:solidFill>
                <a:prstClr val="black"/>
              </a:solidFill>
            </a:endParaRPr>
          </a:p>
        </p:txBody>
      </p:sp>
      <p:sp>
        <p:nvSpPr>
          <p:cNvPr id="6" name="Content Placeholder 2"/>
          <p:cNvSpPr txBox="1">
            <a:spLocks/>
          </p:cNvSpPr>
          <p:nvPr/>
        </p:nvSpPr>
        <p:spPr bwMode="auto">
          <a:xfrm>
            <a:off x="4086566" y="6123030"/>
            <a:ext cx="945331" cy="5857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Gill Sans MT" pitchFamily="34" charset="0"/>
                <a:ea typeface="ＭＳ Ｐゴシック" charset="-128"/>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914400"/>
            <a:r>
              <a:rPr lang="en-US" sz="2400" b="1" dirty="0" smtClean="0">
                <a:solidFill>
                  <a:srgbClr val="839EB7">
                    <a:lumMod val="50000"/>
                  </a:srgbClr>
                </a:solidFill>
              </a:rPr>
              <a:t>2013</a:t>
            </a:r>
            <a:endParaRPr lang="en-US" sz="2400" b="1" dirty="0">
              <a:solidFill>
                <a:srgbClr val="839EB7">
                  <a:lumMod val="50000"/>
                </a:srgbClr>
              </a:solidFill>
            </a:endParaRPr>
          </a:p>
        </p:txBody>
      </p:sp>
      <p:sp>
        <p:nvSpPr>
          <p:cNvPr id="7" name="Content Placeholder 2"/>
          <p:cNvSpPr txBox="1">
            <a:spLocks/>
          </p:cNvSpPr>
          <p:nvPr/>
        </p:nvSpPr>
        <p:spPr bwMode="auto">
          <a:xfrm>
            <a:off x="5526394" y="6112396"/>
            <a:ext cx="945331" cy="5857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Gill Sans MT" pitchFamily="34" charset="0"/>
                <a:ea typeface="ＭＳ Ｐゴシック" charset="-128"/>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914400"/>
            <a:r>
              <a:rPr lang="en-US" sz="2400" b="1" dirty="0" smtClean="0">
                <a:solidFill>
                  <a:srgbClr val="839EB7">
                    <a:lumMod val="50000"/>
                  </a:srgbClr>
                </a:solidFill>
              </a:rPr>
              <a:t>2014</a:t>
            </a:r>
            <a:endParaRPr lang="en-US" sz="2400" b="1" dirty="0">
              <a:solidFill>
                <a:srgbClr val="839EB7">
                  <a:lumMod val="50000"/>
                </a:srgbClr>
              </a:solidFill>
            </a:endParaRPr>
          </a:p>
        </p:txBody>
      </p:sp>
      <p:sp>
        <p:nvSpPr>
          <p:cNvPr id="8" name="Content Placeholder 2"/>
          <p:cNvSpPr txBox="1">
            <a:spLocks/>
          </p:cNvSpPr>
          <p:nvPr/>
        </p:nvSpPr>
        <p:spPr bwMode="auto">
          <a:xfrm>
            <a:off x="7000121" y="6112397"/>
            <a:ext cx="945331" cy="5857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Gill Sans MT" pitchFamily="34" charset="0"/>
                <a:ea typeface="ＭＳ Ｐゴシック" charset="-128"/>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914400"/>
            <a:r>
              <a:rPr lang="en-US" sz="2400" b="1" dirty="0" smtClean="0">
                <a:solidFill>
                  <a:srgbClr val="839EB7">
                    <a:lumMod val="50000"/>
                  </a:srgbClr>
                </a:solidFill>
              </a:rPr>
              <a:t>2015</a:t>
            </a:r>
            <a:endParaRPr lang="en-US" sz="2400" b="1" dirty="0">
              <a:solidFill>
                <a:srgbClr val="839EB7">
                  <a:lumMod val="50000"/>
                </a:srgbClr>
              </a:solidFill>
            </a:endParaRPr>
          </a:p>
        </p:txBody>
      </p:sp>
      <p:graphicFrame>
        <p:nvGraphicFramePr>
          <p:cNvPr id="9" name="ExpenseTrends" descr="Column chart showing monthly expenses by category." title="Expense Trends Chart"/>
          <p:cNvGraphicFramePr>
            <a:graphicFrameLocks/>
          </p:cNvGraphicFramePr>
          <p:nvPr>
            <p:extLst>
              <p:ext uri="{D42A27DB-BD31-4B8C-83A1-F6EECF244321}">
                <p14:modId xmlns:p14="http://schemas.microsoft.com/office/powerpoint/2010/main" val="3234827612"/>
              </p:ext>
            </p:extLst>
          </p:nvPr>
        </p:nvGraphicFramePr>
        <p:xfrm>
          <a:off x="321673" y="441749"/>
          <a:ext cx="9420447" cy="5869171"/>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p:cNvSpPr txBox="1">
            <a:spLocks/>
          </p:cNvSpPr>
          <p:nvPr/>
        </p:nvSpPr>
        <p:spPr bwMode="auto">
          <a:xfrm>
            <a:off x="2624822" y="6123030"/>
            <a:ext cx="945331" cy="5857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Gill Sans MT" pitchFamily="34" charset="0"/>
                <a:ea typeface="ＭＳ Ｐゴシック" charset="-128"/>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914400"/>
            <a:r>
              <a:rPr lang="en-US" sz="2400" b="1" dirty="0" smtClean="0">
                <a:solidFill>
                  <a:srgbClr val="839EB7">
                    <a:lumMod val="50000"/>
                  </a:srgbClr>
                </a:solidFill>
              </a:rPr>
              <a:t>2012</a:t>
            </a:r>
            <a:endParaRPr lang="en-US" sz="2400" b="1" dirty="0">
              <a:solidFill>
                <a:srgbClr val="839EB7">
                  <a:lumMod val="50000"/>
                </a:srgbClr>
              </a:solidFill>
            </a:endParaRPr>
          </a:p>
        </p:txBody>
      </p:sp>
      <p:sp>
        <p:nvSpPr>
          <p:cNvPr id="11" name="Content Placeholder 2"/>
          <p:cNvSpPr txBox="1">
            <a:spLocks/>
          </p:cNvSpPr>
          <p:nvPr/>
        </p:nvSpPr>
        <p:spPr bwMode="auto">
          <a:xfrm>
            <a:off x="1103902" y="6127524"/>
            <a:ext cx="945331" cy="5857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Gill Sans MT" pitchFamily="34" charset="0"/>
                <a:ea typeface="ＭＳ Ｐゴシック" charset="-128"/>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Gill Sans MT" pitchFamily="34" charset="0"/>
                <a:ea typeface="ＭＳ Ｐゴシック"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Gill Sans MT" pitchFamily="34" charset="0"/>
                <a:ea typeface="ＭＳ Ｐゴシック"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Gill Sans MT" pitchFamily="34" charset="0"/>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914400"/>
            <a:r>
              <a:rPr lang="en-US" sz="2400" b="1" dirty="0" smtClean="0">
                <a:solidFill>
                  <a:srgbClr val="839EB7">
                    <a:lumMod val="50000"/>
                  </a:srgbClr>
                </a:solidFill>
              </a:rPr>
              <a:t>2011</a:t>
            </a:r>
            <a:endParaRPr lang="en-US" sz="2400" b="1" dirty="0">
              <a:solidFill>
                <a:srgbClr val="839EB7">
                  <a:lumMod val="50000"/>
                </a:srgbClr>
              </a:solidFill>
            </a:endParaRPr>
          </a:p>
        </p:txBody>
      </p:sp>
    </p:spTree>
    <p:extLst>
      <p:ext uri="{BB962C8B-B14F-4D97-AF65-F5344CB8AC3E}">
        <p14:creationId xmlns:p14="http://schemas.microsoft.com/office/powerpoint/2010/main" val="1744608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42" t="12236" r="68687" b="59601"/>
          <a:stretch/>
        </p:blipFill>
        <p:spPr bwMode="auto">
          <a:xfrm>
            <a:off x="709681" y="873828"/>
            <a:ext cx="7867934" cy="5299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38023" y="-25558"/>
            <a:ext cx="8737458" cy="1470025"/>
          </a:xfrm>
        </p:spPr>
        <p:txBody>
          <a:bodyPr/>
          <a:lstStyle/>
          <a:p>
            <a:r>
              <a:rPr lang="en-US" sz="3800" dirty="0" smtClean="0"/>
              <a:t>Region 3 Triennial Review Finding Trends</a:t>
            </a:r>
            <a:endParaRPr lang="en-US" sz="3800" dirty="0"/>
          </a:p>
        </p:txBody>
      </p:sp>
      <p:sp>
        <p:nvSpPr>
          <p:cNvPr id="4" name="Slide Number Placeholder 3"/>
          <p:cNvSpPr>
            <a:spLocks noGrp="1"/>
          </p:cNvSpPr>
          <p:nvPr>
            <p:ph type="sldNum" sz="quarter" idx="12"/>
          </p:nvPr>
        </p:nvSpPr>
        <p:spPr/>
        <p:txBody>
          <a:bodyPr/>
          <a:lstStyle/>
          <a:p>
            <a:fld id="{21AF6247-75CE-4122-8111-B3917997CF21}" type="slidenum">
              <a:rPr lang="en-US" smtClean="0">
                <a:solidFill>
                  <a:prstClr val="black"/>
                </a:solidFill>
              </a:rPr>
              <a:pPr/>
              <a:t>34</a:t>
            </a:fld>
            <a:endParaRPr lang="en-US" dirty="0">
              <a:solidFill>
                <a:prstClr val="black"/>
              </a:solidFill>
            </a:endParaRPr>
          </a:p>
        </p:txBody>
      </p:sp>
      <p:sp>
        <p:nvSpPr>
          <p:cNvPr id="3" name="Rectangle 2"/>
          <p:cNvSpPr/>
          <p:nvPr/>
        </p:nvSpPr>
        <p:spPr>
          <a:xfrm>
            <a:off x="709681" y="4129862"/>
            <a:ext cx="7751709" cy="265814"/>
          </a:xfrm>
          <a:prstGeom prst="rect">
            <a:avLst/>
          </a:prstGeom>
          <a:solidFill>
            <a:srgbClr val="0070C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25541" y="1218967"/>
            <a:ext cx="7751709" cy="265814"/>
          </a:xfrm>
          <a:prstGeom prst="rect">
            <a:avLst/>
          </a:prstGeom>
          <a:solidFill>
            <a:schemeClr val="accent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6260" y="1796668"/>
            <a:ext cx="7751709" cy="265814"/>
          </a:xfrm>
          <a:prstGeom prst="rect">
            <a:avLst/>
          </a:prstGeom>
          <a:solidFill>
            <a:srgbClr val="5E9747">
              <a:alpha val="3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786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5677" y="386686"/>
            <a:ext cx="8362507" cy="889222"/>
          </a:xfrm>
        </p:spPr>
        <p:txBody>
          <a:bodyPr/>
          <a:lstStyle/>
          <a:p>
            <a:r>
              <a:rPr lang="en-US" dirty="0" smtClean="0"/>
              <a:t>FY 2015 Triennial Review Finding</a:t>
            </a:r>
            <a:r>
              <a:rPr lang="en-US" sz="4000" dirty="0" smtClean="0"/>
              <a:t>s</a:t>
            </a:r>
            <a:endParaRPr lang="en-US" sz="4000" dirty="0"/>
          </a:p>
        </p:txBody>
      </p:sp>
      <p:sp>
        <p:nvSpPr>
          <p:cNvPr id="4" name="Slide Number Placeholder 3"/>
          <p:cNvSpPr>
            <a:spLocks noGrp="1"/>
          </p:cNvSpPr>
          <p:nvPr>
            <p:ph type="sldNum" sz="quarter" idx="12"/>
          </p:nvPr>
        </p:nvSpPr>
        <p:spPr/>
        <p:txBody>
          <a:bodyPr/>
          <a:lstStyle/>
          <a:p>
            <a:fld id="{21AF6247-75CE-4122-8111-B3917997CF21}" type="slidenum">
              <a:rPr lang="en-US" smtClean="0">
                <a:solidFill>
                  <a:prstClr val="black"/>
                </a:solidFill>
              </a:rPr>
              <a:pPr/>
              <a:t>35</a:t>
            </a:fld>
            <a:endParaRPr lang="en-US" dirty="0">
              <a:solidFill>
                <a:prstClr val="black"/>
              </a:solidFill>
            </a:endParaRPr>
          </a:p>
        </p:txBody>
      </p:sp>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72" t="2661" r="1464" b="1532"/>
          <a:stretch/>
        </p:blipFill>
        <p:spPr bwMode="auto">
          <a:xfrm>
            <a:off x="545553" y="1222743"/>
            <a:ext cx="8226308" cy="49760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445082" y="2337953"/>
            <a:ext cx="1637679" cy="584775"/>
          </a:xfrm>
          <a:prstGeom prst="rect">
            <a:avLst/>
          </a:prstGeom>
          <a:noFill/>
        </p:spPr>
        <p:txBody>
          <a:bodyPr wrap="square" rtlCol="0">
            <a:spAutoFit/>
          </a:bodyPr>
          <a:lstStyle/>
          <a:p>
            <a:r>
              <a:rPr lang="en-US" sz="1600" dirty="0">
                <a:solidFill>
                  <a:prstClr val="white"/>
                </a:solidFill>
                <a:latin typeface="Gill Sans MT" panose="020B0502020104020203" pitchFamily="34" charset="0"/>
              </a:rPr>
              <a:t>Procurement</a:t>
            </a:r>
          </a:p>
          <a:p>
            <a:r>
              <a:rPr lang="en-US" sz="1600" dirty="0">
                <a:solidFill>
                  <a:prstClr val="white"/>
                </a:solidFill>
                <a:latin typeface="Gill Sans MT" panose="020B0502020104020203" pitchFamily="34" charset="0"/>
              </a:rPr>
              <a:t>          20%</a:t>
            </a:r>
          </a:p>
        </p:txBody>
      </p:sp>
      <p:sp>
        <p:nvSpPr>
          <p:cNvPr id="18" name="TextBox 17"/>
          <p:cNvSpPr txBox="1"/>
          <p:nvPr/>
        </p:nvSpPr>
        <p:spPr>
          <a:xfrm>
            <a:off x="4242656" y="3743216"/>
            <a:ext cx="599716" cy="584775"/>
          </a:xfrm>
          <a:prstGeom prst="rect">
            <a:avLst/>
          </a:prstGeom>
          <a:noFill/>
        </p:spPr>
        <p:txBody>
          <a:bodyPr wrap="none" rtlCol="0">
            <a:spAutoFit/>
          </a:bodyPr>
          <a:lstStyle/>
          <a:p>
            <a:r>
              <a:rPr lang="en-US" sz="1600" dirty="0">
                <a:solidFill>
                  <a:prstClr val="white"/>
                </a:solidFill>
                <a:latin typeface="Gill Sans MT" panose="020B0502020104020203" pitchFamily="34" charset="0"/>
              </a:rPr>
              <a:t>ADA</a:t>
            </a:r>
          </a:p>
          <a:p>
            <a:r>
              <a:rPr lang="en-US" sz="1600" dirty="0">
                <a:solidFill>
                  <a:prstClr val="white"/>
                </a:solidFill>
                <a:latin typeface="Gill Sans MT" panose="020B0502020104020203" pitchFamily="34" charset="0"/>
              </a:rPr>
              <a:t> 17%</a:t>
            </a:r>
          </a:p>
        </p:txBody>
      </p:sp>
      <p:sp>
        <p:nvSpPr>
          <p:cNvPr id="19" name="TextBox 18"/>
          <p:cNvSpPr txBox="1"/>
          <p:nvPr/>
        </p:nvSpPr>
        <p:spPr>
          <a:xfrm>
            <a:off x="3349522" y="4852548"/>
            <a:ext cx="556563" cy="584775"/>
          </a:xfrm>
          <a:prstGeom prst="rect">
            <a:avLst/>
          </a:prstGeom>
          <a:noFill/>
        </p:spPr>
        <p:txBody>
          <a:bodyPr wrap="none" rtlCol="0">
            <a:spAutoFit/>
          </a:bodyPr>
          <a:lstStyle/>
          <a:p>
            <a:r>
              <a:rPr lang="en-US" sz="1600" dirty="0">
                <a:solidFill>
                  <a:prstClr val="white"/>
                </a:solidFill>
                <a:latin typeface="Gill Sans MT" panose="020B0502020104020203" pitchFamily="34" charset="0"/>
              </a:rPr>
              <a:t>DBE</a:t>
            </a:r>
          </a:p>
          <a:p>
            <a:r>
              <a:rPr lang="en-US" sz="1600" dirty="0">
                <a:solidFill>
                  <a:prstClr val="white"/>
                </a:solidFill>
                <a:latin typeface="Gill Sans MT" panose="020B0502020104020203" pitchFamily="34" charset="0"/>
              </a:rPr>
              <a:t>16%</a:t>
            </a:r>
          </a:p>
        </p:txBody>
      </p:sp>
      <p:sp>
        <p:nvSpPr>
          <p:cNvPr id="20" name="TextBox 19"/>
          <p:cNvSpPr txBox="1"/>
          <p:nvPr/>
        </p:nvSpPr>
        <p:spPr>
          <a:xfrm>
            <a:off x="889856" y="3511078"/>
            <a:ext cx="1607109" cy="338554"/>
          </a:xfrm>
          <a:prstGeom prst="rect">
            <a:avLst/>
          </a:prstGeom>
          <a:noFill/>
        </p:spPr>
        <p:txBody>
          <a:bodyPr wrap="square" rtlCol="0">
            <a:spAutoFit/>
          </a:bodyPr>
          <a:lstStyle/>
          <a:p>
            <a:r>
              <a:rPr lang="en-US" sz="1600" dirty="0">
                <a:solidFill>
                  <a:prstClr val="white"/>
                </a:solidFill>
                <a:latin typeface="Gill Sans MT" panose="020B0502020104020203" pitchFamily="34" charset="0"/>
              </a:rPr>
              <a:t>Maintenance</a:t>
            </a:r>
          </a:p>
        </p:txBody>
      </p:sp>
      <p:sp>
        <p:nvSpPr>
          <p:cNvPr id="21" name="TextBox 20"/>
          <p:cNvSpPr txBox="1"/>
          <p:nvPr/>
        </p:nvSpPr>
        <p:spPr>
          <a:xfrm>
            <a:off x="1194656" y="4215243"/>
            <a:ext cx="766235" cy="338554"/>
          </a:xfrm>
          <a:prstGeom prst="rect">
            <a:avLst/>
          </a:prstGeom>
          <a:noFill/>
        </p:spPr>
        <p:txBody>
          <a:bodyPr wrap="none" rtlCol="0">
            <a:spAutoFit/>
          </a:bodyPr>
          <a:lstStyle/>
          <a:p>
            <a:r>
              <a:rPr lang="en-US" sz="1600" dirty="0">
                <a:solidFill>
                  <a:prstClr val="white"/>
                </a:solidFill>
                <a:latin typeface="Gill Sans MT" panose="020B0502020104020203" pitchFamily="34" charset="0"/>
              </a:rPr>
              <a:t>Title VI</a:t>
            </a:r>
          </a:p>
        </p:txBody>
      </p:sp>
      <p:sp>
        <p:nvSpPr>
          <p:cNvPr id="22" name="TextBox 21"/>
          <p:cNvSpPr txBox="1"/>
          <p:nvPr/>
        </p:nvSpPr>
        <p:spPr>
          <a:xfrm>
            <a:off x="1432120" y="4691284"/>
            <a:ext cx="1219200" cy="584775"/>
          </a:xfrm>
          <a:prstGeom prst="rect">
            <a:avLst/>
          </a:prstGeom>
          <a:noFill/>
        </p:spPr>
        <p:txBody>
          <a:bodyPr wrap="square" rtlCol="0">
            <a:spAutoFit/>
          </a:bodyPr>
          <a:lstStyle/>
          <a:p>
            <a:r>
              <a:rPr lang="en-US" sz="1600" dirty="0">
                <a:solidFill>
                  <a:prstClr val="white"/>
                </a:solidFill>
                <a:latin typeface="Gill Sans MT" panose="020B0502020104020203" pitchFamily="34" charset="0"/>
              </a:rPr>
              <a:t>Planning/</a:t>
            </a:r>
          </a:p>
          <a:p>
            <a:r>
              <a:rPr lang="en-US" sz="1600" dirty="0">
                <a:solidFill>
                  <a:prstClr val="white"/>
                </a:solidFill>
                <a:latin typeface="Gill Sans MT" panose="020B0502020104020203" pitchFamily="34" charset="0"/>
              </a:rPr>
              <a:t>POP</a:t>
            </a:r>
          </a:p>
        </p:txBody>
      </p:sp>
      <p:cxnSp>
        <p:nvCxnSpPr>
          <p:cNvPr id="23" name="Straight Connector 22"/>
          <p:cNvCxnSpPr/>
          <p:nvPr/>
        </p:nvCxnSpPr>
        <p:spPr>
          <a:xfrm flipH="1">
            <a:off x="545552" y="3784346"/>
            <a:ext cx="300003" cy="111073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847324" y="5162195"/>
            <a:ext cx="730449" cy="1138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0256" y="4916346"/>
            <a:ext cx="466794" cy="369332"/>
          </a:xfrm>
          <a:prstGeom prst="rect">
            <a:avLst/>
          </a:prstGeom>
          <a:noFill/>
        </p:spPr>
        <p:txBody>
          <a:bodyPr wrap="none" rtlCol="0">
            <a:spAutoFit/>
          </a:bodyPr>
          <a:lstStyle/>
          <a:p>
            <a:r>
              <a:rPr lang="en-US" dirty="0" smtClean="0">
                <a:solidFill>
                  <a:prstClr val="black"/>
                </a:solidFill>
              </a:rPr>
              <a:t>6%</a:t>
            </a:r>
            <a:endParaRPr lang="en-US" dirty="0">
              <a:solidFill>
                <a:prstClr val="black"/>
              </a:solidFill>
            </a:endParaRPr>
          </a:p>
        </p:txBody>
      </p:sp>
      <p:cxnSp>
        <p:nvCxnSpPr>
          <p:cNvPr id="26" name="Straight Connector 25"/>
          <p:cNvCxnSpPr/>
          <p:nvPr/>
        </p:nvCxnSpPr>
        <p:spPr>
          <a:xfrm flipH="1">
            <a:off x="716819" y="4611546"/>
            <a:ext cx="454802"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81733" y="5268520"/>
            <a:ext cx="1066800" cy="584775"/>
          </a:xfrm>
          <a:prstGeom prst="rect">
            <a:avLst/>
          </a:prstGeom>
          <a:noFill/>
        </p:spPr>
        <p:txBody>
          <a:bodyPr wrap="square" rtlCol="0">
            <a:spAutoFit/>
          </a:bodyPr>
          <a:lstStyle/>
          <a:p>
            <a:r>
              <a:rPr lang="en-US" sz="1600" dirty="0" smtClean="0">
                <a:solidFill>
                  <a:prstClr val="white"/>
                </a:solidFill>
                <a:latin typeface="Gill Sans MT" panose="020B0502020104020203" pitchFamily="34" charset="0"/>
              </a:rPr>
              <a:t>Technical</a:t>
            </a:r>
          </a:p>
          <a:p>
            <a:r>
              <a:rPr lang="en-US" sz="1600" dirty="0">
                <a:solidFill>
                  <a:prstClr val="white"/>
                </a:solidFill>
                <a:latin typeface="Gill Sans MT" panose="020B0502020104020203" pitchFamily="34" charset="0"/>
              </a:rPr>
              <a:t> </a:t>
            </a:r>
            <a:r>
              <a:rPr lang="en-US" sz="1600" dirty="0" smtClean="0">
                <a:solidFill>
                  <a:prstClr val="white"/>
                </a:solidFill>
                <a:latin typeface="Gill Sans MT" panose="020B0502020104020203" pitchFamily="34" charset="0"/>
              </a:rPr>
              <a:t>      7%</a:t>
            </a:r>
            <a:endParaRPr lang="en-US" sz="1600" dirty="0">
              <a:solidFill>
                <a:prstClr val="white"/>
              </a:solidFill>
              <a:latin typeface="Gill Sans MT" panose="020B0502020104020203" pitchFamily="34" charset="0"/>
            </a:endParaRPr>
          </a:p>
        </p:txBody>
      </p:sp>
    </p:spTree>
    <p:extLst>
      <p:ext uri="{BB962C8B-B14F-4D97-AF65-F5344CB8AC3E}">
        <p14:creationId xmlns:p14="http://schemas.microsoft.com/office/powerpoint/2010/main" val="2382571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833" y="1646768"/>
            <a:ext cx="8229600" cy="3914776"/>
          </a:xfrm>
        </p:spPr>
        <p:txBody>
          <a:bodyPr/>
          <a:lstStyle/>
          <a:p>
            <a:pPr>
              <a:lnSpc>
                <a:spcPct val="150000"/>
              </a:lnSpc>
              <a:spcAft>
                <a:spcPts val="0"/>
              </a:spcAft>
              <a:buFont typeface="Wingdings" panose="05000000000000000000" pitchFamily="2" charset="2"/>
              <a:buChar char="ü"/>
            </a:pPr>
            <a:r>
              <a:rPr lang="en-US" sz="2800" dirty="0" smtClean="0"/>
              <a:t>Lacking independent cost estimate</a:t>
            </a:r>
          </a:p>
          <a:p>
            <a:pPr>
              <a:lnSpc>
                <a:spcPct val="150000"/>
              </a:lnSpc>
              <a:spcAft>
                <a:spcPts val="0"/>
              </a:spcAft>
              <a:buFont typeface="Wingdings" panose="05000000000000000000" pitchFamily="2" charset="2"/>
              <a:buChar char="ü"/>
            </a:pPr>
            <a:r>
              <a:rPr lang="en-US" sz="2800" dirty="0" smtClean="0"/>
              <a:t>Lacking </a:t>
            </a:r>
            <a:r>
              <a:rPr lang="en-US" sz="2800" dirty="0"/>
              <a:t>required cost/price analysis</a:t>
            </a:r>
          </a:p>
          <a:p>
            <a:pPr>
              <a:lnSpc>
                <a:spcPct val="150000"/>
              </a:lnSpc>
              <a:spcAft>
                <a:spcPts val="0"/>
              </a:spcAft>
              <a:buFont typeface="Wingdings" panose="05000000000000000000" pitchFamily="2" charset="2"/>
              <a:buChar char="ü"/>
            </a:pPr>
            <a:r>
              <a:rPr lang="en-US" sz="2800" dirty="0"/>
              <a:t>Procurement policies and procedures not evident</a:t>
            </a:r>
          </a:p>
          <a:p>
            <a:pPr>
              <a:lnSpc>
                <a:spcPct val="150000"/>
              </a:lnSpc>
              <a:spcAft>
                <a:spcPts val="0"/>
              </a:spcAft>
              <a:buFont typeface="Wingdings" panose="05000000000000000000" pitchFamily="2" charset="2"/>
              <a:buChar char="ü"/>
            </a:pPr>
            <a:r>
              <a:rPr lang="en-US" sz="2800" dirty="0"/>
              <a:t>No FTA </a:t>
            </a:r>
            <a:r>
              <a:rPr lang="en-US" sz="2800" dirty="0" smtClean="0"/>
              <a:t>Clauses</a:t>
            </a:r>
            <a:endParaRPr lang="en-US" sz="2800" dirty="0"/>
          </a:p>
        </p:txBody>
      </p:sp>
      <p:sp>
        <p:nvSpPr>
          <p:cNvPr id="4" name="Slide Number Placeholder 3"/>
          <p:cNvSpPr>
            <a:spLocks noGrp="1"/>
          </p:cNvSpPr>
          <p:nvPr>
            <p:ph type="sldNum" sz="quarter" idx="12"/>
          </p:nvPr>
        </p:nvSpPr>
        <p:spPr/>
        <p:txBody>
          <a:bodyPr/>
          <a:lstStyle/>
          <a:p>
            <a:fld id="{1F2646B2-07B8-4A55-877A-153D84ACCCD9}" type="slidenum">
              <a:rPr lang="en-US" smtClean="0">
                <a:solidFill>
                  <a:prstClr val="black"/>
                </a:solidFill>
              </a:rPr>
              <a:pPr/>
              <a:t>36</a:t>
            </a:fld>
            <a:endParaRPr lang="en-US" dirty="0">
              <a:solidFill>
                <a:prstClr val="black"/>
              </a:solidFill>
            </a:endParaRPr>
          </a:p>
        </p:txBody>
      </p:sp>
      <p:sp>
        <p:nvSpPr>
          <p:cNvPr id="5" name="Title 1"/>
          <p:cNvSpPr>
            <a:spLocks noGrp="1"/>
          </p:cNvSpPr>
          <p:nvPr>
            <p:ph type="title"/>
          </p:nvPr>
        </p:nvSpPr>
        <p:spPr>
          <a:xfrm>
            <a:off x="457200" y="442818"/>
            <a:ext cx="8229600" cy="981075"/>
          </a:xfrm>
        </p:spPr>
        <p:txBody>
          <a:bodyPr/>
          <a:lstStyle/>
          <a:p>
            <a:pPr>
              <a:lnSpc>
                <a:spcPct val="150000"/>
              </a:lnSpc>
              <a:spcAft>
                <a:spcPts val="1200"/>
              </a:spcAft>
            </a:pPr>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t>Procurement – Top Findings</a:t>
            </a:r>
            <a:r>
              <a:rPr lang="en-US" sz="1400" dirty="0" smtClean="0">
                <a:latin typeface="Gill Sans MT" panose="020B0502020104020203" pitchFamily="34" charset="0"/>
              </a:rPr>
              <a:t/>
            </a:r>
            <a:br>
              <a:rPr lang="en-US" sz="1400" dirty="0" smtClean="0">
                <a:latin typeface="Gill Sans MT" panose="020B0502020104020203" pitchFamily="34" charset="0"/>
              </a:rPr>
            </a:br>
            <a:endParaRPr lang="en-US" dirty="0">
              <a:latin typeface="Gill Sans MT" panose="020B0502020104020203" pitchFamily="34" charset="0"/>
            </a:endParaRPr>
          </a:p>
        </p:txBody>
      </p:sp>
    </p:spTree>
    <p:extLst>
      <p:ext uri="{BB962C8B-B14F-4D97-AF65-F5344CB8AC3E}">
        <p14:creationId xmlns:p14="http://schemas.microsoft.com/office/powerpoint/2010/main" val="2505970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034" y="1646768"/>
            <a:ext cx="8686800" cy="4430182"/>
          </a:xfrm>
        </p:spPr>
        <p:txBody>
          <a:bodyPr/>
          <a:lstStyle/>
          <a:p>
            <a:pPr marL="457200" lvl="0" indent="-457200">
              <a:buFont typeface="Wingdings" panose="05000000000000000000" pitchFamily="2" charset="2"/>
              <a:buChar char="ü"/>
            </a:pPr>
            <a:r>
              <a:rPr lang="en-US" sz="2800" dirty="0" smtClean="0"/>
              <a:t>Please ensure that your procurement </a:t>
            </a:r>
            <a:r>
              <a:rPr lang="en-US" sz="2800" dirty="0"/>
              <a:t>manual </a:t>
            </a:r>
            <a:r>
              <a:rPr lang="en-US" sz="2800" dirty="0" smtClean="0"/>
              <a:t>does not refer </a:t>
            </a:r>
            <a:r>
              <a:rPr lang="en-US" sz="2800" dirty="0"/>
              <a:t>to the old Third Party Contracting Circular.  It should be </a:t>
            </a:r>
            <a:r>
              <a:rPr lang="en-US" sz="2800" dirty="0" smtClean="0"/>
              <a:t>4220.1F</a:t>
            </a:r>
          </a:p>
          <a:p>
            <a:pPr marL="0" lvl="0" indent="0">
              <a:buNone/>
            </a:pPr>
            <a:endParaRPr lang="en-US" sz="2800" dirty="0"/>
          </a:p>
          <a:p>
            <a:pPr lvl="0">
              <a:buFont typeface="Wingdings" panose="05000000000000000000" pitchFamily="2" charset="2"/>
              <a:buChar char="ü"/>
            </a:pPr>
            <a:r>
              <a:rPr lang="en-US" sz="2800" dirty="0" smtClean="0"/>
              <a:t> Please contact Region 3 if:</a:t>
            </a:r>
          </a:p>
          <a:p>
            <a:pPr lvl="1"/>
            <a:r>
              <a:rPr lang="en-US" dirty="0" smtClean="0"/>
              <a:t>You are a grantee without a separate procurement department and are </a:t>
            </a:r>
            <a:r>
              <a:rPr lang="en-US" dirty="0"/>
              <a:t>i</a:t>
            </a:r>
            <a:r>
              <a:rPr lang="en-US" dirty="0" smtClean="0"/>
              <a:t>nitiating </a:t>
            </a:r>
            <a:r>
              <a:rPr lang="en-US" dirty="0"/>
              <a:t>a major procurement </a:t>
            </a:r>
            <a:endParaRPr lang="en-US" dirty="0" smtClean="0"/>
          </a:p>
          <a:p>
            <a:pPr lvl="1"/>
            <a:r>
              <a:rPr lang="en-US" dirty="0" smtClean="0"/>
              <a:t>You have no response or a single response to an RFP</a:t>
            </a:r>
          </a:p>
          <a:p>
            <a:pPr lvl="1"/>
            <a:r>
              <a:rPr lang="en-US" dirty="0" smtClean="0"/>
              <a:t>You need some example/sample/template documents</a:t>
            </a:r>
            <a:endParaRPr lang="en-US" dirty="0"/>
          </a:p>
        </p:txBody>
      </p:sp>
      <p:sp>
        <p:nvSpPr>
          <p:cNvPr id="4" name="Slide Number Placeholder 3"/>
          <p:cNvSpPr>
            <a:spLocks noGrp="1"/>
          </p:cNvSpPr>
          <p:nvPr>
            <p:ph type="sldNum" sz="quarter" idx="12"/>
          </p:nvPr>
        </p:nvSpPr>
        <p:spPr/>
        <p:txBody>
          <a:bodyPr/>
          <a:lstStyle/>
          <a:p>
            <a:fld id="{1F2646B2-07B8-4A55-877A-153D84ACCCD9}" type="slidenum">
              <a:rPr lang="en-US" smtClean="0">
                <a:solidFill>
                  <a:prstClr val="black"/>
                </a:solidFill>
              </a:rPr>
              <a:pPr/>
              <a:t>37</a:t>
            </a:fld>
            <a:endParaRPr lang="en-US" dirty="0">
              <a:solidFill>
                <a:prstClr val="black"/>
              </a:solidFill>
            </a:endParaRPr>
          </a:p>
        </p:txBody>
      </p:sp>
      <p:sp>
        <p:nvSpPr>
          <p:cNvPr id="5" name="Title 1"/>
          <p:cNvSpPr>
            <a:spLocks noGrp="1"/>
          </p:cNvSpPr>
          <p:nvPr>
            <p:ph type="title"/>
          </p:nvPr>
        </p:nvSpPr>
        <p:spPr>
          <a:xfrm>
            <a:off x="457200" y="442818"/>
            <a:ext cx="8229600" cy="981075"/>
          </a:xfrm>
        </p:spPr>
        <p:txBody>
          <a:bodyPr/>
          <a:lstStyle/>
          <a:p>
            <a:r>
              <a:rPr lang="en-US" dirty="0" smtClean="0"/>
              <a:t>Proactive Procurement</a:t>
            </a:r>
            <a:endParaRPr lang="en-US" dirty="0"/>
          </a:p>
        </p:txBody>
      </p:sp>
    </p:spTree>
    <p:extLst>
      <p:ext uri="{BB962C8B-B14F-4D97-AF65-F5344CB8AC3E}">
        <p14:creationId xmlns:p14="http://schemas.microsoft.com/office/powerpoint/2010/main" val="3522179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2646B2-07B8-4A55-877A-153D84ACCCD9}" type="slidenum">
              <a:rPr lang="en-US" smtClean="0">
                <a:solidFill>
                  <a:prstClr val="black"/>
                </a:solidFill>
              </a:rPr>
              <a:pPr/>
              <a:t>38</a:t>
            </a:fld>
            <a:endParaRPr lang="en-US" dirty="0">
              <a:solidFill>
                <a:prstClr val="black"/>
              </a:solidFill>
            </a:endParaRPr>
          </a:p>
        </p:txBody>
      </p:sp>
      <p:sp>
        <p:nvSpPr>
          <p:cNvPr id="5" name="Title 1"/>
          <p:cNvSpPr>
            <a:spLocks noGrp="1"/>
          </p:cNvSpPr>
          <p:nvPr>
            <p:ph type="title"/>
          </p:nvPr>
        </p:nvSpPr>
        <p:spPr>
          <a:xfrm>
            <a:off x="457200" y="442818"/>
            <a:ext cx="8229600" cy="1332194"/>
          </a:xfrm>
        </p:spPr>
        <p:txBody>
          <a:bodyPr/>
          <a:lstStyle/>
          <a:p>
            <a:r>
              <a:rPr lang="en-US" dirty="0" smtClean="0">
                <a:latin typeface="Gill Sans MT" panose="020B0502020104020203" pitchFamily="34" charset="0"/>
              </a:rPr>
              <a:t/>
            </a:r>
            <a:br>
              <a:rPr lang="en-US" dirty="0" smtClean="0">
                <a:latin typeface="Gill Sans MT" panose="020B0502020104020203" pitchFamily="34" charset="0"/>
              </a:rPr>
            </a:br>
            <a:r>
              <a:rPr lang="en-US" dirty="0" smtClean="0"/>
              <a:t>Useful Procurement Guidance</a:t>
            </a:r>
            <a:r>
              <a:rPr lang="en-US" dirty="0" smtClean="0">
                <a:latin typeface="Gill Sans MT" panose="020B0502020104020203" pitchFamily="34" charset="0"/>
              </a:rPr>
              <a:t/>
            </a:r>
            <a:br>
              <a:rPr lang="en-US" dirty="0" smtClean="0">
                <a:latin typeface="Gill Sans MT" panose="020B0502020104020203" pitchFamily="34" charset="0"/>
              </a:rPr>
            </a:br>
            <a:r>
              <a:rPr lang="en-US" sz="100" dirty="0" smtClean="0">
                <a:latin typeface="Gill Sans MT" panose="020B0502020104020203" pitchFamily="34" charset="0"/>
              </a:rPr>
              <a:t/>
            </a:r>
            <a:br>
              <a:rPr lang="en-US" sz="100" dirty="0" smtClean="0">
                <a:latin typeface="Gill Sans MT" panose="020B0502020104020203" pitchFamily="34" charset="0"/>
              </a:rPr>
            </a:br>
            <a:r>
              <a:rPr lang="en-US" sz="1400" dirty="0" smtClean="0">
                <a:latin typeface="Gill Sans MT" panose="020B0502020104020203" pitchFamily="34" charset="0"/>
              </a:rPr>
              <a:t/>
            </a:r>
            <a:br>
              <a:rPr lang="en-US" sz="1400" dirty="0" smtClean="0">
                <a:latin typeface="Gill Sans MT" panose="020B0502020104020203" pitchFamily="34" charset="0"/>
              </a:rPr>
            </a:br>
            <a:endParaRPr lang="en-US" dirty="0">
              <a:latin typeface="Gill Sans MT" panose="020B0502020104020203" pitchFamily="34" charset="0"/>
            </a:endParaRPr>
          </a:p>
        </p:txBody>
      </p:sp>
      <p:graphicFrame>
        <p:nvGraphicFramePr>
          <p:cNvPr id="6" name="Content Placeholder 3"/>
          <p:cNvGraphicFramePr>
            <a:graphicFrameLocks noGrp="1"/>
          </p:cNvGraphicFramePr>
          <p:nvPr>
            <p:extLst>
              <p:ext uri="{D42A27DB-BD31-4B8C-83A1-F6EECF244321}">
                <p14:modId xmlns:p14="http://schemas.microsoft.com/office/powerpoint/2010/main" val="2737402959"/>
              </p:ext>
            </p:extLst>
          </p:nvPr>
        </p:nvGraphicFramePr>
        <p:xfrm>
          <a:off x="302263" y="148704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2121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0468" y="2409821"/>
            <a:ext cx="5267459" cy="3321277"/>
          </a:xfrm>
        </p:spPr>
        <p:txBody>
          <a:bodyPr rtlCol="0" anchor="t">
            <a:normAutofit fontScale="90000"/>
          </a:bodyPr>
          <a:lstStyle/>
          <a:p>
            <a:pPr algn="ctr" fontAlgn="auto">
              <a:spcAft>
                <a:spcPts val="0"/>
              </a:spcAft>
              <a:defRPr/>
            </a:pP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3800" dirty="0" smtClean="0">
                <a:latin typeface="Raavi" pitchFamily="34" charset="0"/>
              </a:rPr>
              <a:t>Annual Update on</a:t>
            </a:r>
            <a:br>
              <a:rPr lang="en-US" sz="3800" dirty="0" smtClean="0">
                <a:latin typeface="Raavi" pitchFamily="34" charset="0"/>
              </a:rPr>
            </a:br>
            <a:r>
              <a:rPr lang="en-US" sz="3800" dirty="0" smtClean="0">
                <a:latin typeface="Raavi" pitchFamily="34" charset="0"/>
              </a:rPr>
              <a:t>Buy America</a:t>
            </a:r>
            <a:r>
              <a:rPr lang="en-US" sz="3800" dirty="0">
                <a:latin typeface="Raavi" pitchFamily="34" charset="0"/>
              </a:rPr>
              <a:t/>
            </a:r>
            <a:br>
              <a:rPr lang="en-US" sz="3800" dirty="0">
                <a:latin typeface="Raavi" pitchFamily="34" charset="0"/>
              </a:rPr>
            </a:br>
            <a:r>
              <a:rPr lang="en-US" sz="3800" dirty="0" smtClean="0">
                <a:latin typeface="Raavi" pitchFamily="34" charset="0"/>
              </a:rPr>
              <a:t/>
            </a:r>
            <a:br>
              <a:rPr lang="en-US" sz="3800" dirty="0" smtClean="0">
                <a:latin typeface="Raavi" pitchFamily="34" charset="0"/>
              </a:rPr>
            </a:br>
            <a:r>
              <a:rPr lang="en-US" sz="2200" b="0" dirty="0">
                <a:latin typeface="Helvetica Neue"/>
              </a:rPr>
              <a:t/>
            </a:r>
            <a:br>
              <a:rPr lang="en-US" sz="2200" b="0" dirty="0">
                <a:latin typeface="Helvetica Neue"/>
              </a:rPr>
            </a:br>
            <a:r>
              <a:rPr lang="en-US" sz="2400" dirty="0" smtClean="0">
                <a:latin typeface="Perpetua" panose="02020502060401020303" pitchFamily="18" charset="0"/>
              </a:rPr>
              <a:t>Jay Fox</a:t>
            </a:r>
            <a:br>
              <a:rPr lang="en-US" sz="2400" dirty="0" smtClean="0">
                <a:latin typeface="Perpetua" panose="02020502060401020303" pitchFamily="18" charset="0"/>
              </a:rPr>
            </a:br>
            <a:r>
              <a:rPr lang="en-US" sz="2400" b="0" dirty="0" smtClean="0">
                <a:latin typeface="Perpetua" panose="02020502060401020303" pitchFamily="18" charset="0"/>
              </a:rPr>
              <a:t>Regional Counsel</a:t>
            </a:r>
            <a:r>
              <a:rPr lang="en-US" sz="2400" b="0" dirty="0">
                <a:latin typeface="Perpetua" panose="02020502060401020303" pitchFamily="18" charset="0"/>
              </a:rPr>
              <a:t/>
            </a:r>
            <a:br>
              <a:rPr lang="en-US" sz="2400" b="0" dirty="0">
                <a:latin typeface="Perpetua" panose="02020502060401020303" pitchFamily="18" charset="0"/>
              </a:rPr>
            </a:br>
            <a:r>
              <a:rPr lang="en-US" sz="2400" b="0" dirty="0">
                <a:latin typeface="Perpetua" panose="02020502060401020303" pitchFamily="18" charset="0"/>
              </a:rPr>
              <a:t>FTA Region III</a:t>
            </a:r>
            <a:r>
              <a:rPr lang="en-US" sz="2400" dirty="0" smtClean="0">
                <a:latin typeface="Tahoma" panose="020B0604030504040204" pitchFamily="34" charset="0"/>
                <a:ea typeface="Tahoma" panose="020B0604030504040204" pitchFamily="34" charset="0"/>
                <a:cs typeface="Tahoma" panose="020B0604030504040204" pitchFamily="34" charset="0"/>
              </a:rPr>
              <a:t/>
            </a:r>
            <a:br>
              <a:rPr lang="en-US" sz="24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
            </a:r>
            <a:b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900" b="0" dirty="0" smtClean="0">
                <a:solidFill>
                  <a:schemeClr val="tx1"/>
                </a:solidFill>
                <a:latin typeface="Gill Sans MT" pitchFamily="34" charset="0"/>
                <a:ea typeface="+mj-ea"/>
              </a:rPr>
              <a:t/>
            </a:r>
            <a:br>
              <a:rPr lang="en-US" sz="1900" b="0" dirty="0" smtClean="0">
                <a:solidFill>
                  <a:schemeClr val="tx1"/>
                </a:solidFill>
                <a:latin typeface="Gill Sans MT" pitchFamily="34" charset="0"/>
                <a:ea typeface="+mj-ea"/>
              </a:rPr>
            </a:br>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0437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429"/>
            <a:ext cx="8229600" cy="1275669"/>
          </a:xfrm>
        </p:spPr>
        <p:txBody>
          <a:bodyPr/>
          <a:lstStyle/>
          <a:p>
            <a:pPr marL="0" indent="0"/>
            <a:r>
              <a:rPr lang="en-US" sz="4000" dirty="0" smtClean="0"/>
              <a:t>Fixing America’s Surface </a:t>
            </a:r>
            <a:r>
              <a:rPr lang="en-US" sz="4000" dirty="0" smtClean="0"/>
              <a:t>Transportation (</a:t>
            </a:r>
            <a:r>
              <a:rPr lang="en-US" sz="4000" i="1" dirty="0" smtClean="0"/>
              <a:t>FAST Act</a:t>
            </a:r>
            <a:r>
              <a:rPr lang="en-US" sz="4000" dirty="0" smtClean="0"/>
              <a:t>)</a:t>
            </a:r>
            <a:endParaRPr lang="en-US" sz="4000" dirty="0"/>
          </a:p>
        </p:txBody>
      </p:sp>
      <p:sp>
        <p:nvSpPr>
          <p:cNvPr id="3" name="Content Placeholder 2"/>
          <p:cNvSpPr>
            <a:spLocks noGrp="1"/>
          </p:cNvSpPr>
          <p:nvPr>
            <p:ph idx="1"/>
          </p:nvPr>
        </p:nvSpPr>
        <p:spPr>
          <a:xfrm>
            <a:off x="457200" y="1895021"/>
            <a:ext cx="8469086" cy="4525963"/>
          </a:xfrm>
        </p:spPr>
        <p:txBody>
          <a:bodyPr/>
          <a:lstStyle/>
          <a:p>
            <a:pPr marL="465138" indent="-465138">
              <a:spcAft>
                <a:spcPts val="1800"/>
              </a:spcAft>
              <a:buFont typeface="Wingdings" panose="05000000000000000000" pitchFamily="2" charset="2"/>
              <a:buChar char="ü"/>
            </a:pPr>
            <a:r>
              <a:rPr lang="en-US" sz="2800" dirty="0" smtClean="0"/>
              <a:t>Authorizes </a:t>
            </a:r>
            <a:r>
              <a:rPr lang="en-US" sz="2800" dirty="0"/>
              <a:t>T</a:t>
            </a:r>
            <a:r>
              <a:rPr lang="en-US" sz="2800" dirty="0" smtClean="0"/>
              <a:t>ransit Programs </a:t>
            </a:r>
            <a:r>
              <a:rPr lang="en-US" sz="2800" dirty="0"/>
              <a:t>for </a:t>
            </a:r>
            <a:r>
              <a:rPr lang="en-US" sz="2800" dirty="0" smtClean="0"/>
              <a:t>Five </a:t>
            </a:r>
            <a:r>
              <a:rPr lang="en-US" sz="2800" dirty="0"/>
              <a:t>Y</a:t>
            </a:r>
            <a:r>
              <a:rPr lang="en-US" sz="2800" dirty="0" smtClean="0"/>
              <a:t>ears </a:t>
            </a:r>
            <a:r>
              <a:rPr lang="en-US" sz="2800" dirty="0"/>
              <a:t>(FY16-FY20) through </a:t>
            </a:r>
            <a:r>
              <a:rPr lang="en-US" sz="2800" dirty="0" smtClean="0"/>
              <a:t>Sept </a:t>
            </a:r>
            <a:r>
              <a:rPr lang="en-US" sz="2800" dirty="0"/>
              <a:t>30, 2020</a:t>
            </a:r>
          </a:p>
          <a:p>
            <a:pPr>
              <a:spcAft>
                <a:spcPts val="1800"/>
              </a:spcAft>
              <a:buFont typeface="Wingdings" panose="05000000000000000000" pitchFamily="2" charset="2"/>
              <a:buChar char="ü"/>
            </a:pPr>
            <a:r>
              <a:rPr lang="en-US" sz="2800" dirty="0" smtClean="0"/>
              <a:t> Signed into Law by </a:t>
            </a:r>
            <a:r>
              <a:rPr lang="en-US" sz="2800" dirty="0"/>
              <a:t>President Obama on </a:t>
            </a:r>
            <a:r>
              <a:rPr lang="en-US" sz="2800" dirty="0" smtClean="0"/>
              <a:t>Dec </a:t>
            </a:r>
            <a:r>
              <a:rPr lang="en-US" sz="2800" dirty="0" smtClean="0"/>
              <a:t>4, 2015</a:t>
            </a:r>
            <a:endParaRPr lang="en-US" sz="2800" dirty="0"/>
          </a:p>
          <a:p>
            <a:pPr>
              <a:spcAft>
                <a:spcPts val="1800"/>
              </a:spcAft>
              <a:buFont typeface="Wingdings" panose="05000000000000000000" pitchFamily="2" charset="2"/>
              <a:buChar char="ü"/>
            </a:pPr>
            <a:r>
              <a:rPr lang="en-US" sz="2800" dirty="0" smtClean="0"/>
              <a:t> Effective Date of </a:t>
            </a:r>
            <a:r>
              <a:rPr lang="en-US" sz="2800" dirty="0" smtClean="0"/>
              <a:t>Oct </a:t>
            </a:r>
            <a:r>
              <a:rPr lang="en-US" sz="2800" dirty="0"/>
              <a:t>1, </a:t>
            </a:r>
            <a:r>
              <a:rPr lang="en-US" sz="2800" dirty="0" smtClean="0"/>
              <a:t>2015 </a:t>
            </a:r>
          </a:p>
          <a:p>
            <a:pPr marL="465138" lvl="1" indent="-406400">
              <a:spcAft>
                <a:spcPts val="1800"/>
              </a:spcAft>
              <a:buFont typeface="Wingdings" panose="05000000000000000000" pitchFamily="2" charset="2"/>
              <a:buChar char="ü"/>
            </a:pPr>
            <a:r>
              <a:rPr lang="en-US" dirty="0" smtClean="0"/>
              <a:t>Applies </a:t>
            </a:r>
            <a:r>
              <a:rPr lang="en-US" dirty="0"/>
              <a:t>N</a:t>
            </a:r>
            <a:r>
              <a:rPr lang="en-US" dirty="0" smtClean="0"/>
              <a:t>ew </a:t>
            </a:r>
            <a:r>
              <a:rPr lang="en-US" dirty="0"/>
              <a:t>P</a:t>
            </a:r>
            <a:r>
              <a:rPr lang="en-US" dirty="0" smtClean="0"/>
              <a:t>rogram Rules to ALL funds </a:t>
            </a:r>
            <a:r>
              <a:rPr lang="en-US" u="sng" dirty="0" smtClean="0"/>
              <a:t>Not </a:t>
            </a:r>
            <a:r>
              <a:rPr lang="en-US" dirty="0"/>
              <a:t>O</a:t>
            </a:r>
            <a:r>
              <a:rPr lang="en-US" dirty="0" smtClean="0"/>
              <a:t>bligated</a:t>
            </a:r>
          </a:p>
        </p:txBody>
      </p:sp>
    </p:spTree>
    <p:extLst>
      <p:ext uri="{BB962C8B-B14F-4D97-AF65-F5344CB8AC3E}">
        <p14:creationId xmlns:p14="http://schemas.microsoft.com/office/powerpoint/2010/main" val="771001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1674" y="2408352"/>
            <a:ext cx="6877318" cy="1751527"/>
          </a:xfrm>
        </p:spPr>
        <p:txBody>
          <a:bodyPr/>
          <a:lstStyle/>
          <a:p>
            <a:pPr marL="0" indent="0" algn="ctr">
              <a:buNone/>
            </a:pPr>
            <a:endParaRPr lang="en-US" sz="100" dirty="0" smtClean="0">
              <a:latin typeface="Georgia" pitchFamily="18" charset="0"/>
            </a:endParaRPr>
          </a:p>
          <a:p>
            <a:pPr marL="0" indent="0" algn="ctr">
              <a:buNone/>
            </a:pPr>
            <a:endParaRPr lang="en-US" sz="100" dirty="0">
              <a:latin typeface="Georgia" pitchFamily="18" charset="0"/>
            </a:endParaRPr>
          </a:p>
          <a:p>
            <a:pPr marL="0" indent="0" algn="ctr">
              <a:buNone/>
            </a:pPr>
            <a:endParaRPr lang="en-US" sz="100" dirty="0" smtClean="0">
              <a:latin typeface="Georgia" pitchFamily="18" charset="0"/>
            </a:endParaRPr>
          </a:p>
          <a:p>
            <a:pPr marL="0" indent="0" algn="ctr">
              <a:buNone/>
            </a:pPr>
            <a:endParaRPr lang="en-US" sz="100" dirty="0">
              <a:latin typeface="Georgia" pitchFamily="18" charset="0"/>
            </a:endParaRPr>
          </a:p>
          <a:p>
            <a:pPr marL="0" indent="0" algn="ctr">
              <a:buNone/>
            </a:pPr>
            <a:endParaRPr lang="en-US" sz="100" dirty="0" smtClean="0">
              <a:latin typeface="Georgia" pitchFamily="18" charset="0"/>
            </a:endParaRPr>
          </a:p>
          <a:p>
            <a:pPr marL="0" indent="0" algn="ctr">
              <a:buNone/>
            </a:pPr>
            <a:r>
              <a:rPr lang="en-US" sz="8800" b="1" dirty="0" smtClean="0">
                <a:solidFill>
                  <a:srgbClr val="FF0000"/>
                </a:solidFill>
                <a:latin typeface="Times New Roman" panose="02020603050405020304" pitchFamily="18" charset="0"/>
                <a:cs typeface="Times New Roman" panose="02020603050405020304" pitchFamily="18" charset="0"/>
              </a:rPr>
              <a:t>No Waivers</a:t>
            </a:r>
          </a:p>
        </p:txBody>
      </p:sp>
      <p:sp>
        <p:nvSpPr>
          <p:cNvPr id="4" name="TextBox 3"/>
          <p:cNvSpPr txBox="1"/>
          <p:nvPr/>
        </p:nvSpPr>
        <p:spPr>
          <a:xfrm>
            <a:off x="1532586" y="1365161"/>
            <a:ext cx="5834129" cy="769441"/>
          </a:xfrm>
          <a:prstGeom prst="rect">
            <a:avLst/>
          </a:prstGeom>
          <a:noFill/>
        </p:spPr>
        <p:txBody>
          <a:bodyPr wrap="square" rtlCol="0">
            <a:spAutoFit/>
          </a:bodyPr>
          <a:lstStyle/>
          <a:p>
            <a:pPr algn="ctr"/>
            <a:r>
              <a:rPr lang="en-US" sz="4400" b="1" dirty="0" smtClean="0">
                <a:solidFill>
                  <a:srgbClr val="395B74"/>
                </a:solidFill>
                <a:latin typeface="Raavi" panose="020B0502040204020203" pitchFamily="34" charset="0"/>
                <a:cs typeface="Raavi" panose="020B0502040204020203" pitchFamily="34" charset="0"/>
              </a:rPr>
              <a:t>First General Point</a:t>
            </a:r>
            <a:endParaRPr lang="en-US" sz="4400" b="1" dirty="0">
              <a:solidFill>
                <a:srgbClr val="395B74"/>
              </a:solidFill>
              <a:latin typeface="Raavi" panose="020B0502040204020203" pitchFamily="34" charset="0"/>
              <a:cs typeface="Raavi" panose="020B0502040204020203" pitchFamily="34" charset="0"/>
            </a:endParaRPr>
          </a:p>
        </p:txBody>
      </p:sp>
    </p:spTree>
    <p:extLst>
      <p:ext uri="{BB962C8B-B14F-4D97-AF65-F5344CB8AC3E}">
        <p14:creationId xmlns:p14="http://schemas.microsoft.com/office/powerpoint/2010/main" val="280796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anim calcmode="lin" valueType="num">
                                      <p:cBhvr>
                                        <p:cTn id="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023" y="837127"/>
            <a:ext cx="8755811" cy="5460642"/>
          </a:xfrm>
        </p:spPr>
        <p:txBody>
          <a:bodyPr/>
          <a:lstStyle/>
          <a:p>
            <a:pPr marL="0" indent="0" algn="ctr">
              <a:buNone/>
            </a:pPr>
            <a:r>
              <a:rPr lang="en-US" sz="4400" b="1" dirty="0" smtClean="0">
                <a:solidFill>
                  <a:srgbClr val="395B74"/>
                </a:solidFill>
                <a:latin typeface="Raavi" panose="020B0502040204020203" pitchFamily="34" charset="0"/>
                <a:cs typeface="Raavi" panose="020B0502040204020203" pitchFamily="34" charset="0"/>
              </a:rPr>
              <a:t>Statutory Changes – 49 USC 5323(j)</a:t>
            </a:r>
          </a:p>
          <a:p>
            <a:pPr marL="0" indent="0">
              <a:buNone/>
            </a:pPr>
            <a:endParaRPr lang="en-US" sz="800" dirty="0" smtClean="0">
              <a:solidFill>
                <a:srgbClr val="395B74"/>
              </a:solidFill>
              <a:latin typeface="Times New Roman" panose="02020603050405020304" pitchFamily="18" charset="0"/>
              <a:cs typeface="Times New Roman" panose="02020603050405020304" pitchFamily="18" charset="0"/>
            </a:endParaRPr>
          </a:p>
          <a:p>
            <a:pPr marL="0" indent="0">
              <a:buNone/>
            </a:pPr>
            <a:endParaRPr lang="en-US" sz="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(j)(2)(C) – Rolling stock waiver</a:t>
            </a:r>
          </a:p>
          <a:p>
            <a:pPr lvl="1">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FY16/17  – 60%</a:t>
            </a:r>
          </a:p>
          <a:p>
            <a:pPr lvl="1">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FY 18/19 – 65%</a:t>
            </a:r>
          </a:p>
          <a:p>
            <a:pPr lvl="1">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FY 20+    – 70%</a:t>
            </a:r>
          </a:p>
          <a:p>
            <a:pPr>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(j)(6) – Certification of Domestic Supply</a:t>
            </a:r>
          </a:p>
          <a:p>
            <a:pPr lvl="1">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Required when Agency denies non-availability waiver</a:t>
            </a:r>
          </a:p>
          <a:p>
            <a:pPr lvl="1">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Agency must certify that a satisfactory item is produced domestically, and identify the manufacturers</a:t>
            </a:r>
          </a:p>
          <a:p>
            <a:pPr>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(j)(13) – Small purchase waiver is now set at less than $150,000</a:t>
            </a:r>
            <a:endParaRPr lang="en-US" sz="2400" dirty="0">
              <a:latin typeface="Times New Roman" panose="02020603050405020304" pitchFamily="18" charset="0"/>
              <a:cs typeface="Times New Roman" panose="02020603050405020304" pitchFamily="18" charset="0"/>
            </a:endParaRPr>
          </a:p>
          <a:p>
            <a:pPr marL="0" indent="0" algn="ctr">
              <a:buNone/>
            </a:pPr>
            <a:endParaRPr lang="en-US" sz="4000" dirty="0">
              <a:latin typeface="Georgia" pitchFamily="18" charset="0"/>
            </a:endParaRPr>
          </a:p>
          <a:p>
            <a:pPr marL="0" indent="0" algn="ctr">
              <a:buNone/>
            </a:pPr>
            <a:endParaRPr lang="en-US" sz="4000" dirty="0" smtClean="0">
              <a:latin typeface="Georgia" pitchFamily="18" charset="0"/>
            </a:endParaRPr>
          </a:p>
        </p:txBody>
      </p:sp>
    </p:spTree>
    <p:extLst>
      <p:ext uri="{BB962C8B-B14F-4D97-AF65-F5344CB8AC3E}">
        <p14:creationId xmlns:p14="http://schemas.microsoft.com/office/powerpoint/2010/main" val="374794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1515" y="1648496"/>
            <a:ext cx="5737538" cy="4649273"/>
          </a:xfrm>
        </p:spPr>
        <p:txBody>
          <a:bodyPr/>
          <a:lstStyle/>
          <a:p>
            <a:pPr marL="0" indent="0" algn="ctr">
              <a:buNone/>
            </a:pPr>
            <a:endParaRPr lang="en-US" sz="100" dirty="0" smtClean="0">
              <a:latin typeface="Georgia" pitchFamily="18" charset="0"/>
            </a:endParaRPr>
          </a:p>
          <a:p>
            <a:pPr marL="0" indent="0" algn="ctr">
              <a:buNone/>
            </a:pPr>
            <a:endParaRPr lang="en-US" sz="100" dirty="0">
              <a:latin typeface="Georgia" pitchFamily="18" charset="0"/>
            </a:endParaRPr>
          </a:p>
          <a:p>
            <a:pPr marL="0" indent="0" algn="ctr">
              <a:buNone/>
            </a:pPr>
            <a:endParaRPr lang="en-US" sz="100" dirty="0" smtClean="0">
              <a:latin typeface="Georgia" pitchFamily="18" charset="0"/>
            </a:endParaRPr>
          </a:p>
          <a:p>
            <a:pPr marL="0" indent="0" algn="ctr">
              <a:buNone/>
            </a:pPr>
            <a:endParaRPr lang="en-US" sz="100" dirty="0">
              <a:latin typeface="Georgia" pitchFamily="18" charset="0"/>
            </a:endParaRPr>
          </a:p>
          <a:p>
            <a:pPr marL="0" indent="0" algn="ctr">
              <a:buNone/>
            </a:pPr>
            <a:endParaRPr lang="en-US" sz="100" dirty="0" smtClean="0">
              <a:latin typeface="Georgia" pitchFamily="18" charset="0"/>
            </a:endParaRPr>
          </a:p>
          <a:p>
            <a:pPr marL="0" indent="0" algn="ctr">
              <a:buNone/>
            </a:pPr>
            <a:r>
              <a:rPr lang="en-US" sz="4000" dirty="0" smtClean="0">
                <a:latin typeface="Times New Roman" panose="02020603050405020304" pitchFamily="18" charset="0"/>
                <a:cs typeface="Times New Roman" panose="02020603050405020304" pitchFamily="18" charset="0"/>
              </a:rPr>
              <a:t>Once an end product, always an end product </a:t>
            </a:r>
          </a:p>
          <a:p>
            <a:pPr marL="0" indent="0" algn="ctr">
              <a:buNone/>
            </a:pPr>
            <a:r>
              <a:rPr lang="en-US" sz="4000" dirty="0" smtClean="0">
                <a:latin typeface="Times New Roman" panose="02020603050405020304" pitchFamily="18" charset="0"/>
                <a:cs typeface="Times New Roman" panose="02020603050405020304" pitchFamily="18" charset="0"/>
              </a:rPr>
              <a:t>Once </a:t>
            </a:r>
            <a:r>
              <a:rPr lang="en-US" sz="4000" dirty="0">
                <a:latin typeface="Times New Roman" panose="02020603050405020304" pitchFamily="18" charset="0"/>
                <a:cs typeface="Times New Roman" panose="02020603050405020304" pitchFamily="18" charset="0"/>
              </a:rPr>
              <a:t>a component, always a </a:t>
            </a:r>
            <a:r>
              <a:rPr lang="en-US" sz="4000" dirty="0" smtClean="0">
                <a:latin typeface="Times New Roman" panose="02020603050405020304" pitchFamily="18" charset="0"/>
                <a:cs typeface="Times New Roman" panose="02020603050405020304" pitchFamily="18" charset="0"/>
              </a:rPr>
              <a:t>component </a:t>
            </a:r>
          </a:p>
          <a:p>
            <a:pPr marL="0" indent="0" algn="ctr">
              <a:buNone/>
            </a:pPr>
            <a:r>
              <a:rPr lang="en-US" sz="4000" dirty="0" smtClean="0">
                <a:latin typeface="Times New Roman" panose="02020603050405020304" pitchFamily="18" charset="0"/>
                <a:cs typeface="Times New Roman" panose="02020603050405020304" pitchFamily="18" charset="0"/>
              </a:rPr>
              <a:t>Once </a:t>
            </a:r>
            <a:r>
              <a:rPr lang="en-US" sz="4000" dirty="0">
                <a:latin typeface="Times New Roman" panose="02020603050405020304" pitchFamily="18" charset="0"/>
                <a:cs typeface="Times New Roman" panose="02020603050405020304" pitchFamily="18" charset="0"/>
              </a:rPr>
              <a:t>a </a:t>
            </a:r>
            <a:r>
              <a:rPr lang="en-US" sz="4000" dirty="0" smtClean="0">
                <a:latin typeface="Times New Roman" panose="02020603050405020304" pitchFamily="18" charset="0"/>
                <a:cs typeface="Times New Roman" panose="02020603050405020304" pitchFamily="18" charset="0"/>
              </a:rPr>
              <a:t>subcomponent</a:t>
            </a:r>
            <a:r>
              <a:rPr lang="en-US" sz="4000" dirty="0">
                <a:latin typeface="Times New Roman" panose="02020603050405020304" pitchFamily="18" charset="0"/>
                <a:cs typeface="Times New Roman" panose="02020603050405020304" pitchFamily="18" charset="0"/>
              </a:rPr>
              <a:t>, always a </a:t>
            </a:r>
            <a:r>
              <a:rPr lang="en-US" sz="4000" dirty="0" smtClean="0">
                <a:latin typeface="Times New Roman" panose="02020603050405020304" pitchFamily="18" charset="0"/>
                <a:cs typeface="Times New Roman" panose="02020603050405020304" pitchFamily="18" charset="0"/>
              </a:rPr>
              <a:t>subcomponent</a:t>
            </a:r>
            <a:endParaRPr lang="en-US" sz="4000" dirty="0">
              <a:latin typeface="Times New Roman" panose="02020603050405020304" pitchFamily="18" charset="0"/>
              <a:cs typeface="Times New Roman" panose="02020603050405020304" pitchFamily="18" charset="0"/>
            </a:endParaRPr>
          </a:p>
          <a:p>
            <a:pPr marL="0" indent="0" algn="ctr">
              <a:buNone/>
            </a:pPr>
            <a:endParaRPr lang="en-US" sz="4000" dirty="0">
              <a:latin typeface="Georgia" pitchFamily="18" charset="0"/>
            </a:endParaRPr>
          </a:p>
          <a:p>
            <a:pPr marL="0" indent="0" algn="ctr">
              <a:buNone/>
            </a:pPr>
            <a:endParaRPr lang="en-US" sz="4000" dirty="0" smtClean="0">
              <a:latin typeface="Georgia" pitchFamily="18" charset="0"/>
            </a:endParaRPr>
          </a:p>
        </p:txBody>
      </p:sp>
      <p:sp>
        <p:nvSpPr>
          <p:cNvPr id="4" name="TextBox 3"/>
          <p:cNvSpPr txBox="1"/>
          <p:nvPr/>
        </p:nvSpPr>
        <p:spPr>
          <a:xfrm>
            <a:off x="1751529" y="940154"/>
            <a:ext cx="5834129" cy="769441"/>
          </a:xfrm>
          <a:prstGeom prst="rect">
            <a:avLst/>
          </a:prstGeom>
          <a:noFill/>
        </p:spPr>
        <p:txBody>
          <a:bodyPr wrap="square" rtlCol="0">
            <a:spAutoFit/>
          </a:bodyPr>
          <a:lstStyle/>
          <a:p>
            <a:pPr algn="ctr"/>
            <a:r>
              <a:rPr lang="en-US" sz="4400" b="1" dirty="0" smtClean="0">
                <a:solidFill>
                  <a:srgbClr val="395B74"/>
                </a:solidFill>
                <a:latin typeface="Raavi" panose="020B0502040204020203" pitchFamily="34" charset="0"/>
                <a:cs typeface="Raavi" panose="020B0502040204020203" pitchFamily="34" charset="0"/>
              </a:rPr>
              <a:t>Second General Point</a:t>
            </a:r>
            <a:endParaRPr lang="en-US" sz="4400" b="1" dirty="0">
              <a:solidFill>
                <a:srgbClr val="395B74"/>
              </a:solidFill>
              <a:latin typeface="Raavi" panose="020B0502040204020203" pitchFamily="34" charset="0"/>
              <a:cs typeface="Raavi" panose="020B0502040204020203" pitchFamily="34" charset="0"/>
            </a:endParaRPr>
          </a:p>
        </p:txBody>
      </p:sp>
    </p:spTree>
    <p:extLst>
      <p:ext uri="{BB962C8B-B14F-4D97-AF65-F5344CB8AC3E}">
        <p14:creationId xmlns:p14="http://schemas.microsoft.com/office/powerpoint/2010/main" val="6601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014" y="1624821"/>
            <a:ext cx="5400675"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35618" y="734090"/>
            <a:ext cx="5834129" cy="769441"/>
          </a:xfrm>
          <a:prstGeom prst="rect">
            <a:avLst/>
          </a:prstGeom>
          <a:noFill/>
        </p:spPr>
        <p:txBody>
          <a:bodyPr wrap="square" rtlCol="0">
            <a:spAutoFit/>
          </a:bodyPr>
          <a:lstStyle/>
          <a:p>
            <a:pPr algn="ctr"/>
            <a:r>
              <a:rPr lang="en-US" sz="4400" b="1" dirty="0" smtClean="0">
                <a:solidFill>
                  <a:srgbClr val="395B74"/>
                </a:solidFill>
                <a:latin typeface="Raavi" panose="020B0502040204020203" pitchFamily="34" charset="0"/>
                <a:cs typeface="Raavi" panose="020B0502040204020203" pitchFamily="34" charset="0"/>
              </a:rPr>
              <a:t>Third General Point</a:t>
            </a:r>
            <a:endParaRPr lang="en-US" sz="4400" b="1" dirty="0">
              <a:solidFill>
                <a:srgbClr val="395B74"/>
              </a:solidFill>
              <a:latin typeface="Raavi" panose="020B0502040204020203" pitchFamily="34" charset="0"/>
              <a:cs typeface="Raavi" panose="020B0502040204020203" pitchFamily="34" charset="0"/>
            </a:endParaRPr>
          </a:p>
        </p:txBody>
      </p:sp>
    </p:spTree>
    <p:extLst>
      <p:ext uri="{BB962C8B-B14F-4D97-AF65-F5344CB8AC3E}">
        <p14:creationId xmlns:p14="http://schemas.microsoft.com/office/powerpoint/2010/main" val="49453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0468" y="2409821"/>
            <a:ext cx="5267459" cy="3321277"/>
          </a:xfrm>
        </p:spPr>
        <p:txBody>
          <a:bodyPr rtlCol="0" anchor="t">
            <a:normAutofit fontScale="90000"/>
          </a:bodyPr>
          <a:lstStyle/>
          <a:p>
            <a:pPr algn="ctr" fontAlgn="auto">
              <a:spcAft>
                <a:spcPts val="0"/>
              </a:spcAft>
              <a:defRPr/>
            </a:pP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a:latin typeface="Tahoma" panose="020B0604030504040204" pitchFamily="34" charset="0"/>
                <a:ea typeface="Tahoma" panose="020B0604030504040204" pitchFamily="34" charset="0"/>
                <a:cs typeface="Tahoma" panose="020B0604030504040204" pitchFamily="34" charset="0"/>
              </a:rPr>
              <a:t/>
            </a:r>
            <a:br>
              <a:rPr lang="en-US" sz="100" dirty="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3800" dirty="0" smtClean="0">
                <a:solidFill>
                  <a:srgbClr val="FF0000"/>
                </a:solidFill>
                <a:latin typeface="Raavi" panose="020B0502040204020203" pitchFamily="34" charset="0"/>
              </a:rPr>
              <a:t>Draft</a:t>
            </a:r>
            <a:r>
              <a:rPr lang="en-US" sz="3800" dirty="0" smtClean="0">
                <a:latin typeface="Raavi" panose="020B0502040204020203" pitchFamily="34" charset="0"/>
              </a:rPr>
              <a:t> 5010.1E</a:t>
            </a:r>
            <a:br>
              <a:rPr lang="en-US" sz="3800" dirty="0" smtClean="0">
                <a:latin typeface="Raavi" panose="020B0502040204020203" pitchFamily="34" charset="0"/>
              </a:rPr>
            </a:br>
            <a:r>
              <a:rPr lang="en-US" sz="3800" dirty="0" smtClean="0">
                <a:latin typeface="Raavi" panose="020B0502040204020203" pitchFamily="34" charset="0"/>
              </a:rPr>
              <a:t>Award Management Requirements Circular</a:t>
            </a:r>
            <a:r>
              <a:rPr lang="en-US" sz="3800" dirty="0">
                <a:latin typeface="Raavi" pitchFamily="34" charset="0"/>
              </a:rPr>
              <a:t/>
            </a:r>
            <a:br>
              <a:rPr lang="en-US" sz="3800" dirty="0">
                <a:latin typeface="Raavi" pitchFamily="34" charset="0"/>
              </a:rPr>
            </a:br>
            <a:r>
              <a:rPr lang="en-US" sz="3800" dirty="0">
                <a:latin typeface="Raavi" pitchFamily="34" charset="0"/>
              </a:rPr>
              <a:t/>
            </a:r>
            <a:br>
              <a:rPr lang="en-US" sz="3800" dirty="0">
                <a:latin typeface="Raavi" pitchFamily="34" charset="0"/>
              </a:rPr>
            </a:br>
            <a:r>
              <a:rPr lang="en-US" sz="2400" dirty="0" smtClean="0">
                <a:latin typeface="Perpetua" panose="02020502060401020303" pitchFamily="18" charset="0"/>
              </a:rPr>
              <a:t>Jay Fox &amp; Sheila Byrne</a:t>
            </a:r>
            <a:br>
              <a:rPr lang="en-US" sz="2400" dirty="0" smtClean="0">
                <a:latin typeface="Perpetua" panose="02020502060401020303" pitchFamily="18" charset="0"/>
              </a:rPr>
            </a:br>
            <a:r>
              <a:rPr lang="en-US" sz="2400" b="0" dirty="0" smtClean="0">
                <a:latin typeface="Perpetua" panose="02020502060401020303" pitchFamily="18" charset="0"/>
              </a:rPr>
              <a:t>FTA </a:t>
            </a:r>
            <a:r>
              <a:rPr lang="en-US" sz="2400" b="0" dirty="0">
                <a:latin typeface="Perpetua" panose="02020502060401020303" pitchFamily="18" charset="0"/>
              </a:rPr>
              <a:t>Region III</a:t>
            </a:r>
            <a:r>
              <a:rPr lang="en-US" sz="2400" dirty="0" smtClean="0">
                <a:latin typeface="Perpetua" panose="02020502060401020303" pitchFamily="18" charset="0"/>
                <a:ea typeface="Tahoma" panose="020B0604030504040204" pitchFamily="34" charset="0"/>
                <a:cs typeface="Tahoma" panose="020B0604030504040204" pitchFamily="34" charset="0"/>
              </a:rPr>
              <a:t/>
            </a:r>
            <a:br>
              <a:rPr lang="en-US" sz="2400" dirty="0" smtClean="0">
                <a:latin typeface="Perpetua" panose="02020502060401020303" pitchFamily="18"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00" dirty="0" smtClean="0">
                <a:latin typeface="Tahoma" panose="020B0604030504040204" pitchFamily="34" charset="0"/>
                <a:ea typeface="Tahoma" panose="020B0604030504040204" pitchFamily="34" charset="0"/>
                <a:cs typeface="Tahoma" panose="020B0604030504040204" pitchFamily="34" charset="0"/>
              </a:rPr>
              <a:t/>
            </a:r>
            <a:br>
              <a:rPr lang="en-US" sz="100" dirty="0" smtClean="0">
                <a:latin typeface="Tahoma" panose="020B0604030504040204" pitchFamily="34" charset="0"/>
                <a:ea typeface="Tahoma" panose="020B0604030504040204" pitchFamily="34" charset="0"/>
                <a:cs typeface="Tahoma" panose="020B0604030504040204" pitchFamily="34" charset="0"/>
              </a:rPr>
            </a:br>
            <a: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t/>
            </a:r>
            <a:br>
              <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1900" b="0" dirty="0" smtClean="0">
                <a:solidFill>
                  <a:schemeClr val="tx1"/>
                </a:solidFill>
                <a:latin typeface="Gill Sans MT" pitchFamily="34" charset="0"/>
                <a:ea typeface="+mj-ea"/>
              </a:rPr>
              <a:t/>
            </a:r>
            <a:br>
              <a:rPr lang="en-US" sz="1900" b="0" dirty="0" smtClean="0">
                <a:solidFill>
                  <a:schemeClr val="tx1"/>
                </a:solidFill>
                <a:latin typeface="Gill Sans MT" pitchFamily="34" charset="0"/>
                <a:ea typeface="+mj-ea"/>
              </a:rPr>
            </a:br>
            <a:endParaRPr lang="en-US" sz="19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370042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98" y="625381"/>
            <a:ext cx="8229600" cy="981075"/>
          </a:xfrm>
        </p:spPr>
        <p:txBody>
          <a:bodyPr/>
          <a:lstStyle/>
          <a:p>
            <a:pPr algn="ctr"/>
            <a:r>
              <a:rPr lang="en-US" sz="4400" dirty="0" smtClean="0">
                <a:latin typeface="Raavi" panose="020B0502040204020203" pitchFamily="34" charset="0"/>
              </a:rPr>
              <a:t>Where Are We </a:t>
            </a:r>
            <a:r>
              <a:rPr lang="en-US" sz="4400" dirty="0">
                <a:latin typeface="Raavi" panose="020B0502040204020203" pitchFamily="34" charset="0"/>
              </a:rPr>
              <a:t>In the Process?</a:t>
            </a:r>
          </a:p>
        </p:txBody>
      </p:sp>
      <p:grpSp>
        <p:nvGrpSpPr>
          <p:cNvPr id="3" name="Group 2"/>
          <p:cNvGrpSpPr/>
          <p:nvPr/>
        </p:nvGrpSpPr>
        <p:grpSpPr>
          <a:xfrm>
            <a:off x="226016" y="1647824"/>
            <a:ext cx="8917984" cy="4525963"/>
            <a:chOff x="226016" y="1631007"/>
            <a:chExt cx="8917984" cy="4525963"/>
          </a:xfrm>
        </p:grpSpPr>
        <p:sp>
          <p:nvSpPr>
            <p:cNvPr id="8" name="Right Arrow 7"/>
            <p:cNvSpPr/>
            <p:nvPr/>
          </p:nvSpPr>
          <p:spPr>
            <a:xfrm>
              <a:off x="226016" y="1631007"/>
              <a:ext cx="8917984" cy="4525963"/>
            </a:xfrm>
            <a:prstGeom prst="rightArrow">
              <a:avLst/>
            </a:prstGeom>
            <a:solidFill>
              <a:srgbClr val="8064A2">
                <a:tint val="40000"/>
                <a:hueOff val="0"/>
                <a:satOff val="0"/>
                <a:lumOff val="0"/>
                <a:alphaOff val="0"/>
              </a:srgbClr>
            </a:solidFill>
            <a:ln>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9" name="Freeform 8"/>
            <p:cNvSpPr/>
            <p:nvPr/>
          </p:nvSpPr>
          <p:spPr>
            <a:xfrm>
              <a:off x="226016" y="3021981"/>
              <a:ext cx="1199372" cy="1596083"/>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tx2">
                <a:lumMod val="90000"/>
                <a:lumOff val="1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442" tIns="140442" rIns="140442" bIns="140442" numCol="1" spcCol="1270" anchor="ctr" anchorCtr="0">
              <a:noAutofit/>
            </a:bodyPr>
            <a:lstStyle/>
            <a:p>
              <a:pPr lvl="0" algn="ctr" defTabSz="889000">
                <a:lnSpc>
                  <a:spcPct val="90000"/>
                </a:lnSpc>
                <a:spcBef>
                  <a:spcPct val="0"/>
                </a:spcBef>
                <a:spcAft>
                  <a:spcPct val="35000"/>
                </a:spcAft>
              </a:pPr>
              <a:r>
                <a:rPr lang="en-US" sz="1200" kern="1200" dirty="0" smtClean="0">
                  <a:solidFill>
                    <a:sysClr val="window" lastClr="FFFFFF"/>
                  </a:solidFill>
                  <a:latin typeface="Calibri"/>
                </a:rPr>
                <a:t>MAP-21 Passed (7/2012)</a:t>
              </a:r>
            </a:p>
            <a:p>
              <a:pPr lvl="0" algn="ctr" defTabSz="889000">
                <a:lnSpc>
                  <a:spcPct val="90000"/>
                </a:lnSpc>
                <a:spcBef>
                  <a:spcPct val="0"/>
                </a:spcBef>
                <a:spcAft>
                  <a:spcPct val="35000"/>
                </a:spcAft>
              </a:pPr>
              <a:r>
                <a:rPr lang="en-US" sz="1200" dirty="0" smtClean="0">
                  <a:solidFill>
                    <a:sysClr val="window" lastClr="FFFFFF"/>
                  </a:solidFill>
                  <a:latin typeface="Calibri"/>
                </a:rPr>
                <a:t>and</a:t>
              </a:r>
            </a:p>
            <a:p>
              <a:pPr lvl="0" algn="ctr" defTabSz="889000">
                <a:lnSpc>
                  <a:spcPct val="90000"/>
                </a:lnSpc>
                <a:spcBef>
                  <a:spcPct val="0"/>
                </a:spcBef>
                <a:spcAft>
                  <a:spcPct val="35000"/>
                </a:spcAft>
              </a:pPr>
              <a:r>
                <a:rPr lang="en-US" sz="1200" kern="1200" dirty="0" smtClean="0">
                  <a:solidFill>
                    <a:sysClr val="window" lastClr="FFFFFF"/>
                  </a:solidFill>
                  <a:latin typeface="Calibri"/>
                </a:rPr>
                <a:t>SuperCircular Implemented (12/2014)</a:t>
              </a:r>
              <a:endParaRPr lang="en-US" sz="1200" kern="1200" dirty="0">
                <a:solidFill>
                  <a:sysClr val="window" lastClr="FFFFFF"/>
                </a:solidFill>
                <a:latin typeface="Calibri"/>
              </a:endParaRPr>
            </a:p>
          </p:txBody>
        </p:sp>
        <p:sp>
          <p:nvSpPr>
            <p:cNvPr id="10" name="Freeform 9"/>
            <p:cNvSpPr/>
            <p:nvPr/>
          </p:nvSpPr>
          <p:spPr>
            <a:xfrm>
              <a:off x="1425389" y="3046917"/>
              <a:ext cx="1199372" cy="1591751"/>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tx2">
                <a:lumMod val="75000"/>
                <a:lumOff val="25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442" tIns="140442" rIns="140442" bIns="140442" numCol="1" spcCol="1270" anchor="ctr" anchorCtr="0">
              <a:noAutofit/>
            </a:bodyPr>
            <a:lstStyle/>
            <a:p>
              <a:pPr lvl="0" algn="ctr" defTabSz="889000">
                <a:lnSpc>
                  <a:spcPct val="90000"/>
                </a:lnSpc>
                <a:spcBef>
                  <a:spcPct val="0"/>
                </a:spcBef>
                <a:spcAft>
                  <a:spcPct val="35000"/>
                </a:spcAft>
              </a:pPr>
              <a:r>
                <a:rPr lang="en-US" sz="1300" kern="1200" dirty="0" smtClean="0">
                  <a:solidFill>
                    <a:sysClr val="window" lastClr="FFFFFF"/>
                  </a:solidFill>
                  <a:latin typeface="Calibri"/>
                  <a:ea typeface="+mn-ea"/>
                  <a:cs typeface="+mn-cs"/>
                </a:rPr>
                <a:t>5010 Circular Revisions by FTA Staff</a:t>
              </a:r>
            </a:p>
            <a:p>
              <a:pPr lvl="0" algn="ctr" defTabSz="889000">
                <a:lnSpc>
                  <a:spcPct val="90000"/>
                </a:lnSpc>
                <a:spcBef>
                  <a:spcPct val="0"/>
                </a:spcBef>
                <a:spcAft>
                  <a:spcPct val="35000"/>
                </a:spcAft>
              </a:pPr>
              <a:r>
                <a:rPr lang="en-US" sz="1300" kern="1200" dirty="0" smtClean="0">
                  <a:solidFill>
                    <a:sysClr val="window" lastClr="FFFFFF"/>
                  </a:solidFill>
                  <a:latin typeface="Calibri"/>
                  <a:ea typeface="+mn-ea"/>
                  <a:cs typeface="+mn-cs"/>
                </a:rPr>
                <a:t>(11/2014 – 08/2015</a:t>
              </a:r>
              <a:r>
                <a:rPr lang="en-US" sz="1200" kern="1200" dirty="0" smtClean="0">
                  <a:solidFill>
                    <a:sysClr val="window" lastClr="FFFFFF"/>
                  </a:solidFill>
                  <a:latin typeface="Calibri"/>
                  <a:ea typeface="+mn-ea"/>
                  <a:cs typeface="+mn-cs"/>
                </a:rPr>
                <a:t>)</a:t>
              </a:r>
              <a:endParaRPr lang="en-US" sz="1200" kern="1200" dirty="0">
                <a:solidFill>
                  <a:sysClr val="window" lastClr="FFFFFF"/>
                </a:solidFill>
                <a:latin typeface="Calibri"/>
                <a:ea typeface="+mn-ea"/>
                <a:cs typeface="+mn-cs"/>
              </a:endParaRPr>
            </a:p>
          </p:txBody>
        </p:sp>
        <p:sp>
          <p:nvSpPr>
            <p:cNvPr id="13" name="Freeform 12"/>
            <p:cNvSpPr/>
            <p:nvPr/>
          </p:nvSpPr>
          <p:spPr>
            <a:xfrm>
              <a:off x="6465873" y="3069116"/>
              <a:ext cx="1167310" cy="1571146"/>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8064A2">
                <a:hueOff val="-3571816"/>
                <a:satOff val="21519"/>
                <a:lumOff val="1725"/>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442" tIns="140442" rIns="140442" bIns="140442" numCol="1" spcCol="1270" anchor="ctr" anchorCtr="0">
              <a:noAutofit/>
            </a:bodyPr>
            <a:lstStyle/>
            <a:p>
              <a:pPr lvl="0" algn="ctr" defTabSz="889000">
                <a:lnSpc>
                  <a:spcPct val="90000"/>
                </a:lnSpc>
                <a:spcAft>
                  <a:spcPct val="35000"/>
                </a:spcAft>
              </a:pPr>
              <a:r>
                <a:rPr lang="en-US" sz="1200" dirty="0">
                  <a:solidFill>
                    <a:sysClr val="window" lastClr="FFFFFF"/>
                  </a:solidFill>
                </a:rPr>
                <a:t>Comment Review </a:t>
              </a:r>
              <a:r>
                <a:rPr lang="en-US" sz="1200" dirty="0" smtClean="0">
                  <a:solidFill>
                    <a:sysClr val="window" lastClr="FFFFFF"/>
                  </a:solidFill>
                </a:rPr>
                <a:t>and Finalize Document</a:t>
              </a:r>
            </a:p>
            <a:p>
              <a:pPr lvl="0" algn="ctr" defTabSz="889000">
                <a:lnSpc>
                  <a:spcPct val="90000"/>
                </a:lnSpc>
                <a:spcAft>
                  <a:spcPct val="35000"/>
                </a:spcAft>
              </a:pPr>
              <a:r>
                <a:rPr lang="en-US" sz="1200" kern="1200" dirty="0" smtClean="0">
                  <a:solidFill>
                    <a:sysClr val="window" lastClr="FFFFFF"/>
                  </a:solidFill>
                  <a:latin typeface="Calibri"/>
                </a:rPr>
                <a:t>(5/2016 – 6/2016)</a:t>
              </a:r>
              <a:endParaRPr lang="en-US" sz="1200" kern="1200" dirty="0">
                <a:solidFill>
                  <a:sysClr val="window" lastClr="FFFFFF"/>
                </a:solidFill>
                <a:latin typeface="Calibri"/>
              </a:endParaRPr>
            </a:p>
          </p:txBody>
        </p:sp>
        <p:sp>
          <p:nvSpPr>
            <p:cNvPr id="14" name="Freeform 13"/>
            <p:cNvSpPr/>
            <p:nvPr/>
          </p:nvSpPr>
          <p:spPr>
            <a:xfrm>
              <a:off x="7633183" y="3069116"/>
              <a:ext cx="1167310" cy="1580831"/>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442" tIns="140442" rIns="140442" bIns="140442" numCol="1" spcCol="1270" anchor="ctr" anchorCtr="0">
              <a:noAutofit/>
            </a:bodyPr>
            <a:lstStyle/>
            <a:p>
              <a:pPr lvl="0" algn="ctr" defTabSz="889000">
                <a:lnSpc>
                  <a:spcPct val="90000"/>
                </a:lnSpc>
                <a:spcBef>
                  <a:spcPct val="0"/>
                </a:spcBef>
                <a:spcAft>
                  <a:spcPct val="35000"/>
                </a:spcAft>
              </a:pPr>
              <a:r>
                <a:rPr lang="en-US" sz="1200" kern="1200" dirty="0">
                  <a:solidFill>
                    <a:sysClr val="window" lastClr="FFFFFF"/>
                  </a:solidFill>
                  <a:latin typeface="Calibri"/>
                </a:rPr>
                <a:t>Final </a:t>
              </a:r>
              <a:r>
                <a:rPr lang="en-US" sz="1200" kern="1200" dirty="0" smtClean="0">
                  <a:solidFill>
                    <a:sysClr val="window" lastClr="FFFFFF"/>
                  </a:solidFill>
                  <a:latin typeface="Calibri"/>
                </a:rPr>
                <a:t>5010 Circular Published and Effective</a:t>
              </a:r>
            </a:p>
            <a:p>
              <a:pPr lvl="0" algn="ctr" defTabSz="889000">
                <a:lnSpc>
                  <a:spcPct val="90000"/>
                </a:lnSpc>
                <a:spcBef>
                  <a:spcPct val="0"/>
                </a:spcBef>
                <a:spcAft>
                  <a:spcPct val="35000"/>
                </a:spcAft>
              </a:pPr>
              <a:r>
                <a:rPr lang="en-US" sz="1200" dirty="0" smtClean="0">
                  <a:solidFill>
                    <a:sysClr val="window" lastClr="FFFFFF"/>
                  </a:solidFill>
                  <a:latin typeface="Calibri"/>
                </a:rPr>
                <a:t>(7/2016)</a:t>
              </a:r>
              <a:endParaRPr lang="en-US" sz="1200" kern="1200" dirty="0">
                <a:solidFill>
                  <a:sysClr val="window" lastClr="FFFFFF"/>
                </a:solidFill>
                <a:latin typeface="Calibri"/>
              </a:endParaRPr>
            </a:p>
          </p:txBody>
        </p:sp>
        <p:sp>
          <p:nvSpPr>
            <p:cNvPr id="11" name="Freeform 10"/>
            <p:cNvSpPr/>
            <p:nvPr/>
          </p:nvSpPr>
          <p:spPr>
            <a:xfrm>
              <a:off x="2624761" y="3036715"/>
              <a:ext cx="1199372" cy="1571146"/>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tx2">
                <a:lumMod val="50000"/>
                <a:lumOff val="50000"/>
              </a:schemeClr>
            </a:solidFill>
            <a:ln w="28575" cap="flat" cmpd="sng" algn="ctr">
              <a:solidFill>
                <a:schemeClr val="bg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442" tIns="140442" rIns="140442" bIns="140442" numCol="1" spcCol="1270" anchor="ctr" anchorCtr="0">
              <a:noAutofit/>
            </a:bodyPr>
            <a:lstStyle/>
            <a:p>
              <a:pPr lvl="0" algn="ctr" defTabSz="889000">
                <a:lnSpc>
                  <a:spcPct val="90000"/>
                </a:lnSpc>
                <a:spcBef>
                  <a:spcPct val="0"/>
                </a:spcBef>
                <a:spcAft>
                  <a:spcPct val="35000"/>
                </a:spcAft>
              </a:pPr>
              <a:r>
                <a:rPr lang="en-US" sz="1200" dirty="0" smtClean="0">
                  <a:solidFill>
                    <a:sysClr val="window" lastClr="FFFFFF"/>
                  </a:solidFill>
                  <a:latin typeface="Calibri"/>
                </a:rPr>
                <a:t>5010 DRAFT</a:t>
              </a:r>
            </a:p>
            <a:p>
              <a:pPr lvl="0" algn="ctr" defTabSz="889000">
                <a:lnSpc>
                  <a:spcPct val="90000"/>
                </a:lnSpc>
                <a:spcBef>
                  <a:spcPct val="0"/>
                </a:spcBef>
                <a:spcAft>
                  <a:spcPct val="35000"/>
                </a:spcAft>
              </a:pPr>
              <a:r>
                <a:rPr lang="en-US" sz="1200" kern="1200" dirty="0" smtClean="0">
                  <a:solidFill>
                    <a:sysClr val="window" lastClr="FFFFFF"/>
                  </a:solidFill>
                  <a:latin typeface="Calibri"/>
                </a:rPr>
                <a:t>EMT Review and Concurrence</a:t>
              </a:r>
              <a:endParaRPr lang="en-US" sz="1200" kern="1200" dirty="0">
                <a:solidFill>
                  <a:sysClr val="window" lastClr="FFFFFF"/>
                </a:solidFill>
                <a:latin typeface="Calibri"/>
              </a:endParaRPr>
            </a:p>
            <a:p>
              <a:pPr lvl="0" algn="ctr" defTabSz="889000">
                <a:lnSpc>
                  <a:spcPct val="90000"/>
                </a:lnSpc>
                <a:spcBef>
                  <a:spcPct val="0"/>
                </a:spcBef>
                <a:spcAft>
                  <a:spcPct val="35000"/>
                </a:spcAft>
              </a:pPr>
              <a:r>
                <a:rPr lang="en-US" sz="1200" kern="1200" dirty="0" smtClean="0">
                  <a:solidFill>
                    <a:sysClr val="window" lastClr="FFFFFF"/>
                  </a:solidFill>
                  <a:latin typeface="Calibri"/>
                </a:rPr>
                <a:t>(9/2015 – 11/2015</a:t>
              </a:r>
              <a:r>
                <a:rPr lang="en-US" sz="1600" kern="1200" dirty="0" smtClean="0">
                  <a:solidFill>
                    <a:sysClr val="window" lastClr="FFFFFF"/>
                  </a:solidFill>
                  <a:latin typeface="Calibri"/>
                  <a:ea typeface="+mn-ea"/>
                  <a:cs typeface="+mn-cs"/>
                </a:rPr>
                <a:t>)</a:t>
              </a:r>
              <a:endParaRPr lang="en-US" sz="1600" kern="1200" dirty="0">
                <a:solidFill>
                  <a:sysClr val="window" lastClr="FFFFFF"/>
                </a:solidFill>
                <a:latin typeface="Calibri"/>
                <a:ea typeface="+mn-ea"/>
                <a:cs typeface="+mn-cs"/>
              </a:endParaRPr>
            </a:p>
          </p:txBody>
        </p:sp>
      </p:grpSp>
      <p:sp>
        <p:nvSpPr>
          <p:cNvPr id="6" name="Slide Number Placeholder 3"/>
          <p:cNvSpPr>
            <a:spLocks noGrp="1"/>
          </p:cNvSpPr>
          <p:nvPr>
            <p:ph type="sldNum" sz="quarter" idx="4294967295"/>
          </p:nvPr>
        </p:nvSpPr>
        <p:spPr>
          <a:xfrm flipH="1">
            <a:off x="8472487" y="6173787"/>
            <a:ext cx="523873" cy="706299"/>
          </a:xfrm>
          <a:prstGeom prst="rect">
            <a:avLst/>
          </a:prstGeom>
        </p:spPr>
        <p:txBody>
          <a:bodyPr/>
          <a:lstStyle/>
          <a:p>
            <a:fld id="{1F2646B2-07B8-4A55-877A-153D84ACCCD9}" type="slidenum">
              <a:rPr lang="en-US" sz="1200" smtClean="0"/>
              <a:pPr/>
              <a:t>45</a:t>
            </a:fld>
            <a:endParaRPr lang="en-US" sz="1200" dirty="0"/>
          </a:p>
        </p:txBody>
      </p:sp>
      <p:sp>
        <p:nvSpPr>
          <p:cNvPr id="12" name="Freeform 11"/>
          <p:cNvSpPr/>
          <p:nvPr/>
        </p:nvSpPr>
        <p:spPr>
          <a:xfrm>
            <a:off x="5115526" y="3046918"/>
            <a:ext cx="1248810" cy="1591750"/>
          </a:xfrm>
          <a:custGeom>
            <a:avLst/>
            <a:gdLst>
              <a:gd name="connsiteX0" fmla="*/ 0 w 1316736"/>
              <a:gd name="connsiteY0" fmla="*/ 219460 h 1810511"/>
              <a:gd name="connsiteX1" fmla="*/ 219460 w 1316736"/>
              <a:gd name="connsiteY1" fmla="*/ 0 h 1810511"/>
              <a:gd name="connsiteX2" fmla="*/ 1097276 w 1316736"/>
              <a:gd name="connsiteY2" fmla="*/ 0 h 1810511"/>
              <a:gd name="connsiteX3" fmla="*/ 1316736 w 1316736"/>
              <a:gd name="connsiteY3" fmla="*/ 219460 h 1810511"/>
              <a:gd name="connsiteX4" fmla="*/ 1316736 w 1316736"/>
              <a:gd name="connsiteY4" fmla="*/ 1591051 h 1810511"/>
              <a:gd name="connsiteX5" fmla="*/ 1097276 w 1316736"/>
              <a:gd name="connsiteY5" fmla="*/ 1810511 h 1810511"/>
              <a:gd name="connsiteX6" fmla="*/ 219460 w 1316736"/>
              <a:gd name="connsiteY6" fmla="*/ 1810511 h 1810511"/>
              <a:gd name="connsiteX7" fmla="*/ 0 w 1316736"/>
              <a:gd name="connsiteY7" fmla="*/ 1591051 h 1810511"/>
              <a:gd name="connsiteX8" fmla="*/ 0 w 1316736"/>
              <a:gd name="connsiteY8" fmla="*/ 219460 h 181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736" h="1810511">
                <a:moveTo>
                  <a:pt x="0" y="219460"/>
                </a:moveTo>
                <a:cubicBezTo>
                  <a:pt x="0" y="98256"/>
                  <a:pt x="98256" y="0"/>
                  <a:pt x="219460" y="0"/>
                </a:cubicBezTo>
                <a:lnTo>
                  <a:pt x="1097276" y="0"/>
                </a:lnTo>
                <a:cubicBezTo>
                  <a:pt x="1218480" y="0"/>
                  <a:pt x="1316736" y="98256"/>
                  <a:pt x="1316736" y="219460"/>
                </a:cubicBezTo>
                <a:lnTo>
                  <a:pt x="1316736" y="1591051"/>
                </a:lnTo>
                <a:cubicBezTo>
                  <a:pt x="1316736" y="1712255"/>
                  <a:pt x="1218480" y="1810511"/>
                  <a:pt x="1097276" y="1810511"/>
                </a:cubicBezTo>
                <a:lnTo>
                  <a:pt x="219460" y="1810511"/>
                </a:lnTo>
                <a:cubicBezTo>
                  <a:pt x="98256" y="1810511"/>
                  <a:pt x="0" y="1712255"/>
                  <a:pt x="0" y="1591051"/>
                </a:cubicBezTo>
                <a:lnTo>
                  <a:pt x="0" y="219460"/>
                </a:lnTo>
                <a:close/>
              </a:path>
            </a:pathLst>
          </a:custGeom>
          <a:solidFill>
            <a:srgbClr val="FF0000"/>
          </a:solidFill>
          <a:ln w="190500" cap="flat" cmpd="sng" algn="ctr">
            <a:solidFill>
              <a:srgbClr val="FFC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478" tIns="140478" rIns="140478" bIns="140478" numCol="1" spcCol="1270" anchor="ctr" anchorCtr="0">
            <a:noAutofit/>
          </a:bodyPr>
          <a:lstStyle/>
          <a:p>
            <a:pPr algn="ctr" defTabSz="889000">
              <a:lnSpc>
                <a:spcPct val="90000"/>
              </a:lnSpc>
              <a:spcAft>
                <a:spcPct val="35000"/>
              </a:spcAft>
            </a:pPr>
            <a:endParaRPr lang="en-US" sz="1600" dirty="0" smtClean="0">
              <a:solidFill>
                <a:sysClr val="window" lastClr="FFFFFF"/>
              </a:solidFill>
            </a:endParaRPr>
          </a:p>
          <a:p>
            <a:pPr algn="ctr" defTabSz="889000">
              <a:lnSpc>
                <a:spcPct val="90000"/>
              </a:lnSpc>
              <a:spcAft>
                <a:spcPct val="35000"/>
              </a:spcAft>
            </a:pPr>
            <a:r>
              <a:rPr lang="en-US" sz="1300" dirty="0" smtClean="0">
                <a:solidFill>
                  <a:sysClr val="window" lastClr="FFFFFF"/>
                </a:solidFill>
              </a:rPr>
              <a:t>Federal </a:t>
            </a:r>
            <a:r>
              <a:rPr lang="en-US" sz="1300" dirty="0">
                <a:solidFill>
                  <a:sysClr val="window" lastClr="FFFFFF"/>
                </a:solidFill>
              </a:rPr>
              <a:t>Register Notice sent for Public </a:t>
            </a:r>
            <a:r>
              <a:rPr lang="en-US" sz="1300" dirty="0" smtClean="0">
                <a:solidFill>
                  <a:sysClr val="window" lastClr="FFFFFF"/>
                </a:solidFill>
              </a:rPr>
              <a:t>Comment</a:t>
            </a:r>
          </a:p>
          <a:p>
            <a:pPr algn="ctr" defTabSz="889000">
              <a:lnSpc>
                <a:spcPct val="90000"/>
              </a:lnSpc>
              <a:spcAft>
                <a:spcPct val="35000"/>
              </a:spcAft>
            </a:pPr>
            <a:r>
              <a:rPr lang="en-US" sz="1300" dirty="0" smtClean="0">
                <a:solidFill>
                  <a:sysClr val="window" lastClr="FFFFFF"/>
                </a:solidFill>
              </a:rPr>
              <a:t>(2/29/2016 – 4/29/2016)</a:t>
            </a:r>
            <a:endParaRPr lang="en-US" sz="1300" dirty="0">
              <a:solidFill>
                <a:sysClr val="window" lastClr="FFFFFF"/>
              </a:solidFill>
            </a:endParaRPr>
          </a:p>
          <a:p>
            <a:pPr lvl="0" algn="ctr" defTabSz="889000">
              <a:lnSpc>
                <a:spcPct val="90000"/>
              </a:lnSpc>
              <a:spcBef>
                <a:spcPct val="0"/>
              </a:spcBef>
              <a:spcAft>
                <a:spcPct val="35000"/>
              </a:spcAft>
            </a:pPr>
            <a:endParaRPr lang="en-US" sz="1600" kern="1200" dirty="0">
              <a:solidFill>
                <a:sysClr val="window" lastClr="FFFFFF"/>
              </a:solidFill>
              <a:latin typeface="Calibri"/>
              <a:ea typeface="+mn-ea"/>
              <a:cs typeface="+mn-cs"/>
            </a:endParaRPr>
          </a:p>
        </p:txBody>
      </p:sp>
      <p:sp>
        <p:nvSpPr>
          <p:cNvPr id="15" name="Freeform 14"/>
          <p:cNvSpPr/>
          <p:nvPr/>
        </p:nvSpPr>
        <p:spPr>
          <a:xfrm>
            <a:off x="3824133" y="3067522"/>
            <a:ext cx="1167310" cy="1571146"/>
          </a:xfrm>
          <a:custGeom>
            <a:avLst/>
            <a:gdLst>
              <a:gd name="connsiteX0" fmla="*/ 0 w 1316012"/>
              <a:gd name="connsiteY0" fmla="*/ 219340 h 1810385"/>
              <a:gd name="connsiteX1" fmla="*/ 219340 w 1316012"/>
              <a:gd name="connsiteY1" fmla="*/ 0 h 1810385"/>
              <a:gd name="connsiteX2" fmla="*/ 1096672 w 1316012"/>
              <a:gd name="connsiteY2" fmla="*/ 0 h 1810385"/>
              <a:gd name="connsiteX3" fmla="*/ 1316012 w 1316012"/>
              <a:gd name="connsiteY3" fmla="*/ 219340 h 1810385"/>
              <a:gd name="connsiteX4" fmla="*/ 1316012 w 1316012"/>
              <a:gd name="connsiteY4" fmla="*/ 1591045 h 1810385"/>
              <a:gd name="connsiteX5" fmla="*/ 1096672 w 1316012"/>
              <a:gd name="connsiteY5" fmla="*/ 1810385 h 1810385"/>
              <a:gd name="connsiteX6" fmla="*/ 219340 w 1316012"/>
              <a:gd name="connsiteY6" fmla="*/ 1810385 h 1810385"/>
              <a:gd name="connsiteX7" fmla="*/ 0 w 1316012"/>
              <a:gd name="connsiteY7" fmla="*/ 1591045 h 1810385"/>
              <a:gd name="connsiteX8" fmla="*/ 0 w 1316012"/>
              <a:gd name="connsiteY8" fmla="*/ 219340 h 181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12" h="1810385">
                <a:moveTo>
                  <a:pt x="0" y="219340"/>
                </a:moveTo>
                <a:cubicBezTo>
                  <a:pt x="0" y="98202"/>
                  <a:pt x="98202" y="0"/>
                  <a:pt x="219340" y="0"/>
                </a:cubicBezTo>
                <a:lnTo>
                  <a:pt x="1096672" y="0"/>
                </a:lnTo>
                <a:cubicBezTo>
                  <a:pt x="1217810" y="0"/>
                  <a:pt x="1316012" y="98202"/>
                  <a:pt x="1316012" y="219340"/>
                </a:cubicBezTo>
                <a:lnTo>
                  <a:pt x="1316012" y="1591045"/>
                </a:lnTo>
                <a:cubicBezTo>
                  <a:pt x="1316012" y="1712183"/>
                  <a:pt x="1217810" y="1810385"/>
                  <a:pt x="1096672" y="1810385"/>
                </a:cubicBezTo>
                <a:lnTo>
                  <a:pt x="219340" y="1810385"/>
                </a:lnTo>
                <a:cubicBezTo>
                  <a:pt x="98202" y="1810385"/>
                  <a:pt x="0" y="1712183"/>
                  <a:pt x="0" y="1591045"/>
                </a:cubicBezTo>
                <a:lnTo>
                  <a:pt x="0" y="219340"/>
                </a:lnTo>
                <a:close/>
              </a:path>
            </a:pathLst>
          </a:custGeom>
          <a:solidFill>
            <a:schemeClr val="tx2">
              <a:lumMod val="25000"/>
              <a:lumOff val="75000"/>
            </a:schemeClr>
          </a:solidFill>
          <a:ln w="28575" cap="flat" cmpd="sng" algn="ctr">
            <a:solidFill>
              <a:schemeClr val="bg1"/>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0442" tIns="140442" rIns="140442" bIns="140442" numCol="1" spcCol="1270" anchor="ctr" anchorCtr="0">
            <a:noAutofit/>
          </a:bodyPr>
          <a:lstStyle/>
          <a:p>
            <a:pPr lvl="0" algn="ctr" defTabSz="889000">
              <a:lnSpc>
                <a:spcPct val="90000"/>
              </a:lnSpc>
              <a:spcBef>
                <a:spcPct val="0"/>
              </a:spcBef>
              <a:spcAft>
                <a:spcPct val="35000"/>
              </a:spcAft>
            </a:pPr>
            <a:r>
              <a:rPr lang="en-US" sz="1200" dirty="0" smtClean="0">
                <a:solidFill>
                  <a:schemeClr val="bg1"/>
                </a:solidFill>
                <a:latin typeface="Calibri"/>
              </a:rPr>
              <a:t>Fixing America’s </a:t>
            </a:r>
            <a:r>
              <a:rPr lang="en-US" sz="1150" dirty="0" smtClean="0">
                <a:solidFill>
                  <a:schemeClr val="bg1"/>
                </a:solidFill>
                <a:latin typeface="Calibri"/>
              </a:rPr>
              <a:t>Transportation</a:t>
            </a:r>
            <a:r>
              <a:rPr lang="en-US" sz="1200" dirty="0" smtClean="0">
                <a:solidFill>
                  <a:schemeClr val="bg1"/>
                </a:solidFill>
                <a:latin typeface="Calibri"/>
              </a:rPr>
              <a:t> System Act passed </a:t>
            </a:r>
          </a:p>
          <a:p>
            <a:pPr lvl="0" algn="ctr" defTabSz="889000">
              <a:lnSpc>
                <a:spcPct val="90000"/>
              </a:lnSpc>
              <a:spcBef>
                <a:spcPct val="0"/>
              </a:spcBef>
              <a:spcAft>
                <a:spcPct val="35000"/>
              </a:spcAft>
            </a:pPr>
            <a:r>
              <a:rPr lang="en-US" sz="1200" dirty="0" smtClean="0">
                <a:solidFill>
                  <a:schemeClr val="bg1"/>
                </a:solidFill>
                <a:latin typeface="Calibri"/>
              </a:rPr>
              <a:t>(FAST Act)</a:t>
            </a:r>
            <a:endParaRPr lang="en-US" sz="1200" kern="1200" dirty="0">
              <a:solidFill>
                <a:schemeClr val="bg1"/>
              </a:solidFill>
              <a:latin typeface="Calibri"/>
            </a:endParaRPr>
          </a:p>
          <a:p>
            <a:pPr lvl="0" algn="ctr" defTabSz="889000">
              <a:lnSpc>
                <a:spcPct val="90000"/>
              </a:lnSpc>
              <a:spcBef>
                <a:spcPct val="0"/>
              </a:spcBef>
              <a:spcAft>
                <a:spcPct val="35000"/>
              </a:spcAft>
            </a:pPr>
            <a:r>
              <a:rPr lang="en-US" sz="1200" kern="1200" dirty="0" smtClean="0">
                <a:solidFill>
                  <a:schemeClr val="bg1"/>
                </a:solidFill>
                <a:latin typeface="Calibri"/>
              </a:rPr>
              <a:t>(12/4/2015)</a:t>
            </a:r>
            <a:endParaRPr lang="en-US" sz="1200" kern="1200" dirty="0">
              <a:solidFill>
                <a:schemeClr val="bg1"/>
              </a:solidFill>
              <a:latin typeface="Calibri"/>
            </a:endParaRPr>
          </a:p>
        </p:txBody>
      </p:sp>
    </p:spTree>
    <p:extLst>
      <p:ext uri="{BB962C8B-B14F-4D97-AF65-F5344CB8AC3E}">
        <p14:creationId xmlns:p14="http://schemas.microsoft.com/office/powerpoint/2010/main" val="1478675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9933"/>
            <a:ext cx="8229600" cy="3914776"/>
          </a:xfrm>
        </p:spPr>
        <p:txBody>
          <a:bodyPr/>
          <a:lstStyle/>
          <a:p>
            <a:r>
              <a:rPr lang="en-US" sz="1600" u="sng" dirty="0" smtClean="0"/>
              <a:t>Overhaul</a:t>
            </a:r>
            <a:r>
              <a:rPr lang="en-US" sz="1600" dirty="0"/>
              <a:t>: </a:t>
            </a:r>
            <a:r>
              <a:rPr lang="en-US" sz="1600" dirty="0" smtClean="0"/>
              <a:t>  Systematic replacement or upgrade of systems whose useful life is less than the useful life of the entire vehicle in a programmed manner.  Overhaul is performed as a planned or concentrated preventive maintenance activity and is intended to enable the vehicle to perform to the end of the original useful life.  </a:t>
            </a:r>
            <a:r>
              <a:rPr lang="en-US" sz="1600" dirty="0" smtClean="0">
                <a:solidFill>
                  <a:srgbClr val="FF0000"/>
                </a:solidFill>
              </a:rPr>
              <a:t>Rolling stock must have accumulated at least 40 percent of its useful life before FTA will participate in the costs of its overhaul.</a:t>
            </a:r>
          </a:p>
          <a:p>
            <a:endParaRPr lang="en-US" sz="1600" dirty="0" smtClean="0"/>
          </a:p>
          <a:p>
            <a:pPr lvl="0"/>
            <a:r>
              <a:rPr lang="en-US" sz="1600" u="sng" dirty="0" smtClean="0"/>
              <a:t>Rebuild</a:t>
            </a:r>
            <a:r>
              <a:rPr lang="en-US" sz="1600" dirty="0" smtClean="0"/>
              <a:t>:   Rebuild means a capital activity associated with rolling stock that occurs at, or near, the end of a unit of rolling stock’s useful life, and that results in an extended useful life for the unit of rolling stock consistent with the extent of the rebuilding. </a:t>
            </a:r>
          </a:p>
          <a:p>
            <a:pPr lvl="0"/>
            <a:endParaRPr lang="en-US" sz="1600" dirty="0"/>
          </a:p>
          <a:p>
            <a:pPr lvl="0"/>
            <a:r>
              <a:rPr lang="en-US" sz="1600" u="sng" dirty="0" smtClean="0"/>
              <a:t>Remanufactured  </a:t>
            </a:r>
            <a:r>
              <a:rPr lang="en-US" sz="1600" u="sng" dirty="0"/>
              <a:t>Vehicles</a:t>
            </a:r>
            <a:r>
              <a:rPr lang="en-US" sz="1600" dirty="0"/>
              <a:t>: </a:t>
            </a:r>
            <a:r>
              <a:rPr lang="en-US" sz="1600" dirty="0" smtClean="0"/>
              <a:t>  Remanufactured </a:t>
            </a:r>
            <a:r>
              <a:rPr lang="en-US" sz="1600" dirty="0"/>
              <a:t>vehicles means a previously owned/used vehicle that has undergone or requires substantial structural, mechanical, electrical, and/or cosmetic rebuilding, restoration or updating and that is to be acquired or leased by a new party -- must meet all of the requirements for new bus models (</a:t>
            </a:r>
            <a:r>
              <a:rPr lang="en-US" sz="1600" i="1" dirty="0"/>
              <a:t>e.g</a:t>
            </a:r>
            <a:r>
              <a:rPr lang="en-US" sz="1600" dirty="0"/>
              <a:t>., useful life, bus testing, </a:t>
            </a:r>
            <a:r>
              <a:rPr lang="en-US" sz="1600" i="1" dirty="0"/>
              <a:t>etc</a:t>
            </a:r>
            <a:r>
              <a:rPr lang="en-US" sz="1600" dirty="0" smtClean="0"/>
              <a:t>.).</a:t>
            </a:r>
            <a:endParaRPr lang="en-US" sz="1600" dirty="0"/>
          </a:p>
        </p:txBody>
      </p:sp>
      <p:sp>
        <p:nvSpPr>
          <p:cNvPr id="4" name="Slide Number Placeholder 3"/>
          <p:cNvSpPr>
            <a:spLocks noGrp="1"/>
          </p:cNvSpPr>
          <p:nvPr>
            <p:ph type="sldNum" sz="quarter" idx="4294967295"/>
          </p:nvPr>
        </p:nvSpPr>
        <p:spPr>
          <a:xfrm flipH="1">
            <a:off x="8472488" y="6173787"/>
            <a:ext cx="523873" cy="365125"/>
          </a:xfrm>
          <a:prstGeom prst="rect">
            <a:avLst/>
          </a:prstGeom>
        </p:spPr>
        <p:txBody>
          <a:bodyPr/>
          <a:lstStyle/>
          <a:p>
            <a:fld id="{1F2646B2-07B8-4A55-877A-153D84ACCCD9}" type="slidenum">
              <a:rPr lang="en-US" smtClean="0"/>
              <a:pPr/>
              <a:t>46</a:t>
            </a:fld>
            <a:endParaRPr lang="en-US" dirty="0"/>
          </a:p>
        </p:txBody>
      </p:sp>
      <p:sp>
        <p:nvSpPr>
          <p:cNvPr id="5" name="Title 1"/>
          <p:cNvSpPr>
            <a:spLocks noGrp="1"/>
          </p:cNvSpPr>
          <p:nvPr>
            <p:ph type="title"/>
          </p:nvPr>
        </p:nvSpPr>
        <p:spPr>
          <a:xfrm>
            <a:off x="457200" y="442818"/>
            <a:ext cx="8229600" cy="981075"/>
          </a:xfrm>
        </p:spPr>
        <p:txBody>
          <a:bodyPr/>
          <a:lstStyle/>
          <a:p>
            <a:r>
              <a:rPr lang="en-US" dirty="0" smtClean="0">
                <a:latin typeface="Gill Sans MT" panose="020B0502020104020203" pitchFamily="34" charset="0"/>
              </a:rPr>
              <a:t/>
            </a:r>
            <a:br>
              <a:rPr lang="en-US" dirty="0" smtClean="0">
                <a:latin typeface="Gill Sans MT" panose="020B0502020104020203" pitchFamily="34" charset="0"/>
              </a:rPr>
            </a:br>
            <a:r>
              <a:rPr lang="en-US" sz="4400" dirty="0" smtClean="0">
                <a:latin typeface="Raavi" panose="020B0502040204020203" pitchFamily="34" charset="0"/>
              </a:rPr>
              <a:t>Definitions</a:t>
            </a:r>
            <a:r>
              <a:rPr lang="en-US" sz="1400" dirty="0">
                <a:latin typeface="Gill Sans MT" panose="020B0502020104020203" pitchFamily="34" charset="0"/>
              </a:rPr>
              <a:t/>
            </a:r>
            <a:br>
              <a:rPr lang="en-US" sz="1400" dirty="0">
                <a:latin typeface="Gill Sans MT" panose="020B0502020104020203" pitchFamily="34" charset="0"/>
              </a:rPr>
            </a:br>
            <a:endParaRPr lang="en-US" dirty="0">
              <a:latin typeface="Gill Sans MT" panose="020B0502020104020203" pitchFamily="34" charset="0"/>
            </a:endParaRPr>
          </a:p>
        </p:txBody>
      </p:sp>
    </p:spTree>
    <p:extLst>
      <p:ext uri="{BB962C8B-B14F-4D97-AF65-F5344CB8AC3E}">
        <p14:creationId xmlns:p14="http://schemas.microsoft.com/office/powerpoint/2010/main" val="4228950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7256"/>
            <a:ext cx="8988725" cy="4256343"/>
          </a:xfrm>
        </p:spPr>
        <p:txBody>
          <a:bodyPr/>
          <a:lstStyle/>
          <a:p>
            <a:r>
              <a:rPr lang="en-US" sz="2000" dirty="0" smtClean="0"/>
              <a:t>Associated Transit Improvements</a:t>
            </a:r>
          </a:p>
          <a:p>
            <a:r>
              <a:rPr lang="en-US" sz="2000" dirty="0" smtClean="0"/>
              <a:t>Award</a:t>
            </a:r>
          </a:p>
          <a:p>
            <a:pPr marL="569913" lvl="1" indent="-225425"/>
            <a:r>
              <a:rPr lang="en-US" sz="2000" dirty="0" smtClean="0"/>
              <a:t>Scope of Work approved by FTA when agreeing to provide Federal assistance</a:t>
            </a:r>
          </a:p>
          <a:p>
            <a:r>
              <a:rPr lang="en-US" sz="2000" dirty="0" smtClean="0"/>
              <a:t>Project</a:t>
            </a:r>
          </a:p>
          <a:p>
            <a:pPr lvl="1"/>
            <a:r>
              <a:rPr lang="en-US" sz="2000" dirty="0" smtClean="0"/>
              <a:t>Public transportation improvement activities eligible for Federal assistance</a:t>
            </a:r>
          </a:p>
          <a:p>
            <a:r>
              <a:rPr lang="en-US" sz="2000" dirty="0" smtClean="0"/>
              <a:t>Disallowed Costs</a:t>
            </a:r>
          </a:p>
          <a:p>
            <a:r>
              <a:rPr lang="en-US" sz="2000" dirty="0" smtClean="0"/>
              <a:t>Disposition</a:t>
            </a:r>
          </a:p>
          <a:p>
            <a:r>
              <a:rPr lang="en-US" sz="2000" dirty="0" smtClean="0"/>
              <a:t>Federal Interest</a:t>
            </a:r>
          </a:p>
          <a:p>
            <a:r>
              <a:rPr lang="en-US" sz="2000" dirty="0" smtClean="0"/>
              <a:t>Pre-Award Authority</a:t>
            </a:r>
          </a:p>
          <a:p>
            <a:r>
              <a:rPr lang="en-US" sz="2000" dirty="0" smtClean="0"/>
              <a:t>Real Property Inventory</a:t>
            </a:r>
          </a:p>
          <a:p>
            <a:r>
              <a:rPr lang="en-US" sz="2000" dirty="0" smtClean="0"/>
              <a:t>Satisfactory Continuing Control</a:t>
            </a:r>
          </a:p>
          <a:p>
            <a:endParaRPr lang="en-US" sz="1600" dirty="0"/>
          </a:p>
        </p:txBody>
      </p:sp>
      <p:sp>
        <p:nvSpPr>
          <p:cNvPr id="4" name="Slide Number Placeholder 3"/>
          <p:cNvSpPr>
            <a:spLocks noGrp="1"/>
          </p:cNvSpPr>
          <p:nvPr>
            <p:ph type="sldNum" sz="quarter" idx="4294967295"/>
          </p:nvPr>
        </p:nvSpPr>
        <p:spPr>
          <a:xfrm flipH="1">
            <a:off x="8472488" y="6173787"/>
            <a:ext cx="523873" cy="365125"/>
          </a:xfrm>
          <a:prstGeom prst="rect">
            <a:avLst/>
          </a:prstGeom>
        </p:spPr>
        <p:txBody>
          <a:bodyPr/>
          <a:lstStyle/>
          <a:p>
            <a:fld id="{1F2646B2-07B8-4A55-877A-153D84ACCCD9}" type="slidenum">
              <a:rPr lang="en-US" smtClean="0"/>
              <a:pPr/>
              <a:t>47</a:t>
            </a:fld>
            <a:endParaRPr lang="en-US" dirty="0"/>
          </a:p>
        </p:txBody>
      </p:sp>
      <p:sp>
        <p:nvSpPr>
          <p:cNvPr id="5" name="Title 1"/>
          <p:cNvSpPr>
            <a:spLocks noGrp="1"/>
          </p:cNvSpPr>
          <p:nvPr>
            <p:ph type="title"/>
          </p:nvPr>
        </p:nvSpPr>
        <p:spPr>
          <a:xfrm>
            <a:off x="457200" y="442818"/>
            <a:ext cx="8229600" cy="1332194"/>
          </a:xfrm>
        </p:spPr>
        <p:txBody>
          <a:bodyPr/>
          <a:lstStyle/>
          <a:p>
            <a:r>
              <a:rPr lang="en-US" dirty="0" smtClean="0">
                <a:latin typeface="Gill Sans MT" panose="020B0502020104020203" pitchFamily="34" charset="0"/>
              </a:rPr>
              <a:t/>
            </a:r>
            <a:br>
              <a:rPr lang="en-US" dirty="0" smtClean="0">
                <a:latin typeface="Gill Sans MT" panose="020B0502020104020203" pitchFamily="34" charset="0"/>
              </a:rPr>
            </a:br>
            <a:r>
              <a:rPr lang="en-US" sz="4400" dirty="0" smtClean="0">
                <a:latin typeface="Raavi" panose="020B0502040204020203" pitchFamily="34" charset="0"/>
              </a:rPr>
              <a:t>Definitions</a:t>
            </a:r>
            <a:r>
              <a:rPr lang="en-US" dirty="0" smtClean="0">
                <a:latin typeface="Gill Sans MT" panose="020B0502020104020203" pitchFamily="34" charset="0"/>
              </a:rPr>
              <a:t/>
            </a:r>
            <a:br>
              <a:rPr lang="en-US" dirty="0" smtClean="0">
                <a:latin typeface="Gill Sans MT" panose="020B0502020104020203" pitchFamily="34" charset="0"/>
              </a:rPr>
            </a:br>
            <a:r>
              <a:rPr lang="en-US" sz="100" dirty="0" smtClean="0">
                <a:latin typeface="Gill Sans MT" panose="020B0502020104020203" pitchFamily="34" charset="0"/>
              </a:rPr>
              <a:t/>
            </a:r>
            <a:br>
              <a:rPr lang="en-US" sz="100" dirty="0" smtClean="0">
                <a:latin typeface="Gill Sans MT" panose="020B0502020104020203" pitchFamily="34" charset="0"/>
              </a:rPr>
            </a:br>
            <a:r>
              <a:rPr lang="en-US" sz="100" dirty="0">
                <a:latin typeface="Gill Sans MT" panose="020B0502020104020203" pitchFamily="34" charset="0"/>
              </a:rPr>
              <a:t/>
            </a:r>
            <a:br>
              <a:rPr lang="en-US" sz="100" dirty="0">
                <a:latin typeface="Gill Sans MT" panose="020B0502020104020203" pitchFamily="34" charset="0"/>
              </a:rPr>
            </a:br>
            <a:r>
              <a:rPr lang="en-US" sz="100" dirty="0" smtClean="0">
                <a:latin typeface="Gill Sans MT" panose="020B0502020104020203" pitchFamily="34" charset="0"/>
              </a:rPr>
              <a:t/>
            </a:r>
            <a:br>
              <a:rPr lang="en-US" sz="100" dirty="0" smtClean="0">
                <a:latin typeface="Gill Sans MT" panose="020B0502020104020203" pitchFamily="34" charset="0"/>
              </a:rPr>
            </a:br>
            <a:r>
              <a:rPr lang="en-US" sz="100" dirty="0">
                <a:latin typeface="Gill Sans MT" panose="020B0502020104020203" pitchFamily="34" charset="0"/>
              </a:rPr>
              <a:t/>
            </a:r>
            <a:br>
              <a:rPr lang="en-US" sz="100" dirty="0">
                <a:latin typeface="Gill Sans MT" panose="020B0502020104020203" pitchFamily="34" charset="0"/>
              </a:rPr>
            </a:br>
            <a:r>
              <a:rPr lang="en-US" sz="100" dirty="0" smtClean="0">
                <a:latin typeface="Gill Sans MT" panose="020B0502020104020203" pitchFamily="34" charset="0"/>
              </a:rPr>
              <a:t/>
            </a:r>
            <a:br>
              <a:rPr lang="en-US" sz="100" dirty="0" smtClean="0">
                <a:latin typeface="Gill Sans MT" panose="020B0502020104020203" pitchFamily="34" charset="0"/>
              </a:rPr>
            </a:br>
            <a:r>
              <a:rPr lang="en-US" sz="100" dirty="0">
                <a:latin typeface="Gill Sans MT" panose="020B0502020104020203" pitchFamily="34" charset="0"/>
              </a:rPr>
              <a:t/>
            </a:r>
            <a:br>
              <a:rPr lang="en-US" sz="100" dirty="0">
                <a:latin typeface="Gill Sans MT" panose="020B0502020104020203" pitchFamily="34" charset="0"/>
              </a:rPr>
            </a:br>
            <a:r>
              <a:rPr lang="en-US" sz="100" dirty="0" smtClean="0">
                <a:latin typeface="Gill Sans MT" panose="020B0502020104020203" pitchFamily="34" charset="0"/>
              </a:rPr>
              <a:t/>
            </a:r>
            <a:br>
              <a:rPr lang="en-US" sz="100" dirty="0" smtClean="0">
                <a:latin typeface="Gill Sans MT" panose="020B0502020104020203" pitchFamily="34" charset="0"/>
              </a:rPr>
            </a:br>
            <a:r>
              <a:rPr lang="en-US" sz="2400" dirty="0" smtClean="0">
                <a:solidFill>
                  <a:srgbClr val="000000"/>
                </a:solidFill>
                <a:latin typeface="Gill Sans MT" panose="020B0502020104020203" pitchFamily="34" charset="0"/>
              </a:rPr>
              <a:t>Other Notable Additions/Changes</a:t>
            </a:r>
            <a:r>
              <a:rPr lang="en-US" sz="1400" dirty="0">
                <a:latin typeface="Gill Sans MT" panose="020B0502020104020203" pitchFamily="34" charset="0"/>
              </a:rPr>
              <a:t/>
            </a:r>
            <a:br>
              <a:rPr lang="en-US" sz="1400" dirty="0">
                <a:latin typeface="Gill Sans MT" panose="020B0502020104020203" pitchFamily="34" charset="0"/>
              </a:rPr>
            </a:br>
            <a:endParaRPr lang="en-US" dirty="0">
              <a:latin typeface="Gill Sans MT" panose="020B0502020104020203" pitchFamily="34" charset="0"/>
            </a:endParaRPr>
          </a:p>
        </p:txBody>
      </p:sp>
    </p:spTree>
    <p:extLst>
      <p:ext uri="{BB962C8B-B14F-4D97-AF65-F5344CB8AC3E}">
        <p14:creationId xmlns:p14="http://schemas.microsoft.com/office/powerpoint/2010/main" val="20150199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Raavi" panose="020B0502040204020203" pitchFamily="34" charset="0"/>
              </a:rPr>
              <a:t>Significant Policy </a:t>
            </a:r>
            <a:r>
              <a:rPr lang="en-US" sz="4400" dirty="0" smtClean="0">
                <a:latin typeface="Raavi" panose="020B0502040204020203" pitchFamily="34" charset="0"/>
              </a:rPr>
              <a:t>Changes</a:t>
            </a:r>
            <a:endParaRPr lang="en-US" sz="4400" dirty="0">
              <a:latin typeface="Raavi" panose="020B0502040204020203" pitchFamily="34" charset="0"/>
            </a:endParaRPr>
          </a:p>
        </p:txBody>
      </p:sp>
      <p:sp>
        <p:nvSpPr>
          <p:cNvPr id="3" name="Content Placeholder 2"/>
          <p:cNvSpPr>
            <a:spLocks noGrp="1"/>
          </p:cNvSpPr>
          <p:nvPr>
            <p:ph idx="1"/>
          </p:nvPr>
        </p:nvSpPr>
        <p:spPr>
          <a:xfrm>
            <a:off x="457200" y="1431085"/>
            <a:ext cx="8229600" cy="4486834"/>
          </a:xfrm>
        </p:spPr>
        <p:txBody>
          <a:bodyPr/>
          <a:lstStyle/>
          <a:p>
            <a:endParaRPr lang="en-US" sz="1000" dirty="0"/>
          </a:p>
          <a:p>
            <a:pPr marL="0" indent="0" algn="ctr">
              <a:buNone/>
            </a:pPr>
            <a:r>
              <a:rPr lang="en-US" sz="2800" b="1" u="sng" dirty="0" smtClean="0"/>
              <a:t>Example – Capital Leasing Requirements  </a:t>
            </a:r>
          </a:p>
          <a:p>
            <a:endParaRPr lang="en-US" sz="1800" dirty="0"/>
          </a:p>
          <a:p>
            <a:pPr lvl="1"/>
            <a:r>
              <a:rPr lang="en-US" sz="1800" dirty="0" smtClean="0"/>
              <a:t>FAST </a:t>
            </a:r>
            <a:r>
              <a:rPr lang="en-US" sz="1800" dirty="0"/>
              <a:t>Act eliminates FTA’s regulatory requirement that FTA may only participate in capital leases that are more </a:t>
            </a:r>
            <a:r>
              <a:rPr lang="en-US" sz="1800" dirty="0" smtClean="0"/>
              <a:t>cost-effective </a:t>
            </a:r>
            <a:r>
              <a:rPr lang="en-US" sz="1800" dirty="0"/>
              <a:t>than </a:t>
            </a:r>
            <a:r>
              <a:rPr lang="en-US" sz="1800" dirty="0" smtClean="0"/>
              <a:t>acquisitions</a:t>
            </a:r>
          </a:p>
          <a:p>
            <a:pPr lvl="1"/>
            <a:endParaRPr lang="en-US" sz="1800" dirty="0"/>
          </a:p>
          <a:p>
            <a:pPr lvl="1"/>
            <a:r>
              <a:rPr lang="en-US" sz="1800" dirty="0" smtClean="0"/>
              <a:t>FAST </a:t>
            </a:r>
            <a:r>
              <a:rPr lang="en-US" sz="1800" dirty="0"/>
              <a:t>Act also requires recipients to provide a report to FTA within 3 years after the date on which the recipient enters into rolling stock or related equipment </a:t>
            </a:r>
            <a:r>
              <a:rPr lang="en-US" sz="1800" dirty="0" smtClean="0"/>
              <a:t>leases</a:t>
            </a:r>
          </a:p>
          <a:p>
            <a:pPr lvl="2"/>
            <a:r>
              <a:rPr lang="en-US" sz="1800" dirty="0" smtClean="0"/>
              <a:t>An </a:t>
            </a:r>
            <a:r>
              <a:rPr lang="en-US" sz="1800" dirty="0"/>
              <a:t>evaluation of the overall costs and benefits of leasing rolling </a:t>
            </a:r>
            <a:r>
              <a:rPr lang="en-US" sz="1800" dirty="0" smtClean="0"/>
              <a:t>stock</a:t>
            </a:r>
          </a:p>
          <a:p>
            <a:pPr lvl="2"/>
            <a:r>
              <a:rPr lang="en-US" sz="1800" dirty="0" smtClean="0"/>
              <a:t>A </a:t>
            </a:r>
            <a:r>
              <a:rPr lang="en-US" sz="1800" dirty="0"/>
              <a:t>comparison of the expected short-term and long-term maintenance costs of leasing versus buying rolling </a:t>
            </a:r>
            <a:r>
              <a:rPr lang="en-US" sz="1800" dirty="0" smtClean="0"/>
              <a:t>stock</a:t>
            </a:r>
            <a:endParaRPr lang="en-US" sz="1800" dirty="0"/>
          </a:p>
        </p:txBody>
      </p:sp>
      <p:sp>
        <p:nvSpPr>
          <p:cNvPr id="4" name="Slide Number Placeholder 3"/>
          <p:cNvSpPr>
            <a:spLocks noGrp="1"/>
          </p:cNvSpPr>
          <p:nvPr>
            <p:ph type="sldNum" sz="quarter" idx="4294967295"/>
          </p:nvPr>
        </p:nvSpPr>
        <p:spPr>
          <a:xfrm flipH="1">
            <a:off x="8472488" y="6173787"/>
            <a:ext cx="523873" cy="365125"/>
          </a:xfrm>
          <a:prstGeom prst="rect">
            <a:avLst/>
          </a:prstGeom>
        </p:spPr>
        <p:txBody>
          <a:bodyPr/>
          <a:lstStyle/>
          <a:p>
            <a:fld id="{1F2646B2-07B8-4A55-877A-153D84ACCCD9}" type="slidenum">
              <a:rPr lang="en-US" smtClean="0"/>
              <a:pPr/>
              <a:t>48</a:t>
            </a:fld>
            <a:endParaRPr lang="en-US" dirty="0"/>
          </a:p>
        </p:txBody>
      </p:sp>
    </p:spTree>
    <p:extLst>
      <p:ext uri="{BB962C8B-B14F-4D97-AF65-F5344CB8AC3E}">
        <p14:creationId xmlns:p14="http://schemas.microsoft.com/office/powerpoint/2010/main" val="2812907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Raavi" panose="020B0502040204020203" pitchFamily="34" charset="0"/>
              </a:rPr>
              <a:t>Significant Policy Changes</a:t>
            </a:r>
          </a:p>
        </p:txBody>
      </p:sp>
      <p:sp>
        <p:nvSpPr>
          <p:cNvPr id="3" name="Content Placeholder 2"/>
          <p:cNvSpPr>
            <a:spLocks noGrp="1"/>
          </p:cNvSpPr>
          <p:nvPr>
            <p:ph idx="1"/>
          </p:nvPr>
        </p:nvSpPr>
        <p:spPr>
          <a:xfrm>
            <a:off x="284671" y="1417637"/>
            <a:ext cx="8773065" cy="4543892"/>
          </a:xfrm>
        </p:spPr>
        <p:txBody>
          <a:bodyPr/>
          <a:lstStyle/>
          <a:p>
            <a:pPr marL="0" lvl="0" indent="0" algn="ctr">
              <a:buNone/>
            </a:pPr>
            <a:r>
              <a:rPr lang="en-US" sz="2800" b="1" u="sng" dirty="0" smtClean="0"/>
              <a:t>Other Examples</a:t>
            </a:r>
          </a:p>
          <a:p>
            <a:pPr lvl="0">
              <a:buFont typeface="Wingdings" panose="05000000000000000000" pitchFamily="2" charset="2"/>
              <a:buChar char="§"/>
            </a:pPr>
            <a:endParaRPr lang="en-US" sz="100" dirty="0" smtClean="0"/>
          </a:p>
          <a:p>
            <a:pPr lvl="0">
              <a:buFont typeface="Wingdings" panose="05000000000000000000" pitchFamily="2" charset="2"/>
              <a:buChar char="§"/>
            </a:pPr>
            <a:endParaRPr lang="en-US" sz="100" dirty="0"/>
          </a:p>
          <a:p>
            <a:pPr lvl="0">
              <a:buFont typeface="Wingdings" panose="05000000000000000000" pitchFamily="2" charset="2"/>
              <a:buChar char="§"/>
            </a:pPr>
            <a:endParaRPr lang="en-US" sz="100" dirty="0" smtClean="0"/>
          </a:p>
          <a:p>
            <a:pPr lvl="0">
              <a:buFont typeface="Wingdings" panose="05000000000000000000" pitchFamily="2" charset="2"/>
              <a:buChar char="§"/>
            </a:pPr>
            <a:endParaRPr lang="en-US" sz="100" dirty="0"/>
          </a:p>
          <a:p>
            <a:pPr lvl="0">
              <a:buFont typeface="Wingdings" panose="05000000000000000000" pitchFamily="2" charset="2"/>
              <a:buChar char="§"/>
            </a:pPr>
            <a:endParaRPr lang="en-US" sz="100" dirty="0" smtClean="0"/>
          </a:p>
          <a:p>
            <a:pPr lvl="0">
              <a:buFont typeface="Wingdings" panose="05000000000000000000" pitchFamily="2" charset="2"/>
              <a:buChar char="§"/>
            </a:pPr>
            <a:endParaRPr lang="en-US" sz="100" dirty="0"/>
          </a:p>
          <a:p>
            <a:pPr lvl="0">
              <a:buFont typeface="Wingdings" panose="05000000000000000000" pitchFamily="2" charset="2"/>
              <a:buChar char="§"/>
            </a:pPr>
            <a:endParaRPr lang="en-US" sz="100" dirty="0" smtClean="0"/>
          </a:p>
          <a:p>
            <a:pPr lvl="0">
              <a:buFont typeface="Wingdings" panose="05000000000000000000" pitchFamily="2" charset="2"/>
              <a:buChar char="§"/>
            </a:pPr>
            <a:r>
              <a:rPr lang="en-US" sz="2600" dirty="0" smtClean="0"/>
              <a:t>Force Account Work threshold </a:t>
            </a:r>
            <a:r>
              <a:rPr lang="en-US" sz="2600" dirty="0"/>
              <a:t>for </a:t>
            </a:r>
            <a:r>
              <a:rPr lang="en-US" sz="2600" dirty="0" smtClean="0"/>
              <a:t>justification </a:t>
            </a:r>
            <a:r>
              <a:rPr lang="en-US" sz="2600" dirty="0"/>
              <a:t>and plans </a:t>
            </a:r>
            <a:r>
              <a:rPr lang="en-US" sz="2600" dirty="0" smtClean="0"/>
              <a:t>changed to </a:t>
            </a:r>
            <a:r>
              <a:rPr lang="en-US" sz="2600" dirty="0"/>
              <a:t>$</a:t>
            </a:r>
            <a:r>
              <a:rPr lang="en-US" sz="2600" dirty="0" smtClean="0"/>
              <a:t>1,000,000 (formerly $100,000)</a:t>
            </a:r>
          </a:p>
          <a:p>
            <a:pPr lvl="0">
              <a:buFont typeface="Wingdings" panose="05000000000000000000" pitchFamily="2" charset="2"/>
              <a:buChar char="§"/>
            </a:pPr>
            <a:r>
              <a:rPr lang="en-US" sz="2600" dirty="0" smtClean="0"/>
              <a:t>Single Audit threshold changed $750,000 (formerly $500,000)</a:t>
            </a:r>
          </a:p>
          <a:p>
            <a:pPr lvl="0">
              <a:buFont typeface="Wingdings" panose="05000000000000000000" pitchFamily="2" charset="2"/>
              <a:buChar char="§"/>
            </a:pPr>
            <a:r>
              <a:rPr lang="en-US" sz="2600" dirty="0" smtClean="0"/>
              <a:t>No Separate Annual Value Engineering Report </a:t>
            </a:r>
          </a:p>
          <a:p>
            <a:pPr lvl="1">
              <a:buFont typeface="Wingdings" panose="05000000000000000000" pitchFamily="2" charset="2"/>
              <a:buChar char="§"/>
            </a:pPr>
            <a:r>
              <a:rPr lang="en-US" sz="2000" dirty="0" smtClean="0"/>
              <a:t>One-time requirement following the completion of a VE study</a:t>
            </a:r>
          </a:p>
          <a:p>
            <a:pPr lvl="0">
              <a:buFont typeface="Wingdings" panose="05000000000000000000" pitchFamily="2" charset="2"/>
              <a:buChar char="§"/>
            </a:pPr>
            <a:r>
              <a:rPr lang="en-US" sz="2600" dirty="0" smtClean="0"/>
              <a:t>Useful Life – required only for rolling stock and facilities</a:t>
            </a:r>
          </a:p>
          <a:p>
            <a:pPr lvl="0">
              <a:buFont typeface="Wingdings" panose="05000000000000000000" pitchFamily="2" charset="2"/>
              <a:buChar char="§"/>
            </a:pPr>
            <a:r>
              <a:rPr lang="en-US" sz="2600" dirty="0" smtClean="0"/>
              <a:t>Real Property</a:t>
            </a:r>
          </a:p>
          <a:p>
            <a:pPr lvl="1">
              <a:buFont typeface="Wingdings" panose="05000000000000000000" pitchFamily="2" charset="2"/>
              <a:buChar char="§"/>
            </a:pPr>
            <a:r>
              <a:rPr lang="en-US" sz="2000" dirty="0" smtClean="0"/>
              <a:t>Acquisition of contaminated property (additional info in Appendix D)</a:t>
            </a:r>
          </a:p>
          <a:p>
            <a:pPr lvl="1">
              <a:buFont typeface="Wingdings" panose="05000000000000000000" pitchFamily="2" charset="2"/>
              <a:buChar char="§"/>
            </a:pPr>
            <a:r>
              <a:rPr lang="en-US" sz="2000" dirty="0" smtClean="0"/>
              <a:t>Real property inventory reporting</a:t>
            </a:r>
          </a:p>
          <a:p>
            <a:pPr marL="457200" lvl="1" indent="0">
              <a:buNone/>
            </a:pPr>
            <a:endParaRPr lang="en-US" sz="2000" dirty="0" smtClean="0"/>
          </a:p>
          <a:p>
            <a:pPr lvl="1">
              <a:buFont typeface="Wingdings" panose="05000000000000000000" pitchFamily="2" charset="2"/>
              <a:buChar char="§"/>
            </a:pPr>
            <a:endParaRPr lang="en-US" sz="2000" dirty="0" smtClean="0"/>
          </a:p>
          <a:p>
            <a:pPr lvl="1">
              <a:buFont typeface="Wingdings" panose="05000000000000000000" pitchFamily="2" charset="2"/>
              <a:buChar char="§"/>
            </a:pPr>
            <a:endParaRPr lang="en-US" sz="2000" dirty="0" smtClean="0"/>
          </a:p>
          <a:p>
            <a:pPr marL="0" lvl="0" indent="0">
              <a:buNone/>
            </a:pPr>
            <a:endParaRPr lang="en-US" sz="2400" dirty="0" smtClean="0"/>
          </a:p>
          <a:p>
            <a:pPr lvl="0"/>
            <a:endParaRPr lang="en-US" sz="2400" dirty="0"/>
          </a:p>
          <a:p>
            <a:pPr lvl="0"/>
            <a:endParaRPr lang="en-US" sz="2400" dirty="0" smtClean="0"/>
          </a:p>
        </p:txBody>
      </p:sp>
      <p:sp>
        <p:nvSpPr>
          <p:cNvPr id="4" name="Slide Number Placeholder 3"/>
          <p:cNvSpPr>
            <a:spLocks noGrp="1"/>
          </p:cNvSpPr>
          <p:nvPr>
            <p:ph type="sldNum" sz="quarter" idx="4294967295"/>
          </p:nvPr>
        </p:nvSpPr>
        <p:spPr>
          <a:xfrm flipH="1">
            <a:off x="8472488" y="6173787"/>
            <a:ext cx="523873" cy="365125"/>
          </a:xfrm>
          <a:prstGeom prst="rect">
            <a:avLst/>
          </a:prstGeom>
        </p:spPr>
        <p:txBody>
          <a:bodyPr/>
          <a:lstStyle/>
          <a:p>
            <a:fld id="{1F2646B2-07B8-4A55-877A-153D84ACCCD9}" type="slidenum">
              <a:rPr lang="en-US" smtClean="0"/>
              <a:pPr/>
              <a:t>49</a:t>
            </a:fld>
            <a:endParaRPr lang="en-US" dirty="0"/>
          </a:p>
        </p:txBody>
      </p:sp>
    </p:spTree>
    <p:extLst>
      <p:ext uri="{BB962C8B-B14F-4D97-AF65-F5344CB8AC3E}">
        <p14:creationId xmlns:p14="http://schemas.microsoft.com/office/powerpoint/2010/main" val="17135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429"/>
            <a:ext cx="8229600" cy="1275669"/>
          </a:xfrm>
        </p:spPr>
        <p:txBody>
          <a:bodyPr/>
          <a:lstStyle/>
          <a:p>
            <a:pPr marL="0" indent="0"/>
            <a:r>
              <a:rPr lang="en-US" sz="4000" dirty="0" smtClean="0"/>
              <a:t>Fixing America’s Surface </a:t>
            </a:r>
            <a:r>
              <a:rPr lang="en-US" sz="4000" dirty="0" smtClean="0"/>
              <a:t>Transportation (</a:t>
            </a:r>
            <a:r>
              <a:rPr lang="en-US" sz="4000" i="1" dirty="0" smtClean="0"/>
              <a:t>FAST Act</a:t>
            </a:r>
            <a:r>
              <a:rPr lang="en-US" sz="4000" dirty="0" smtClean="0"/>
              <a:t>)</a:t>
            </a:r>
            <a:endParaRPr lang="en-US" sz="4000" dirty="0"/>
          </a:p>
        </p:txBody>
      </p:sp>
      <p:sp>
        <p:nvSpPr>
          <p:cNvPr id="3" name="Content Placeholder 2"/>
          <p:cNvSpPr>
            <a:spLocks noGrp="1"/>
          </p:cNvSpPr>
          <p:nvPr>
            <p:ph idx="1"/>
          </p:nvPr>
        </p:nvSpPr>
        <p:spPr>
          <a:xfrm>
            <a:off x="457200" y="1895021"/>
            <a:ext cx="8469086" cy="4525963"/>
          </a:xfrm>
        </p:spPr>
        <p:txBody>
          <a:bodyPr/>
          <a:lstStyle/>
          <a:p>
            <a:pPr marL="465138" indent="-465138">
              <a:spcAft>
                <a:spcPts val="1800"/>
              </a:spcAft>
              <a:buFont typeface="Wingdings" panose="05000000000000000000" pitchFamily="2" charset="2"/>
              <a:buChar char="ü"/>
            </a:pPr>
            <a:r>
              <a:rPr lang="en-US" sz="2800" dirty="0" smtClean="0"/>
              <a:t>Provides </a:t>
            </a:r>
            <a:r>
              <a:rPr lang="en-US" sz="2800" u="sng" dirty="0" smtClean="0"/>
              <a:t>Steady</a:t>
            </a:r>
            <a:r>
              <a:rPr lang="en-US" sz="2800" dirty="0" smtClean="0"/>
              <a:t> and </a:t>
            </a:r>
            <a:r>
              <a:rPr lang="en-US" sz="2800" u="sng" dirty="0" smtClean="0"/>
              <a:t>Predictable</a:t>
            </a:r>
            <a:r>
              <a:rPr lang="en-US" sz="2800" dirty="0" smtClean="0"/>
              <a:t> </a:t>
            </a:r>
            <a:r>
              <a:rPr lang="en-US" sz="2800" dirty="0" smtClean="0"/>
              <a:t>Funding for Five Years</a:t>
            </a:r>
          </a:p>
          <a:p>
            <a:pPr marL="465138" indent="-465138">
              <a:spcAft>
                <a:spcPts val="1800"/>
              </a:spcAft>
              <a:buFont typeface="Wingdings" panose="05000000000000000000" pitchFamily="2" charset="2"/>
              <a:buChar char="ü"/>
            </a:pPr>
            <a:r>
              <a:rPr lang="en-US" sz="2800" dirty="0" smtClean="0"/>
              <a:t>With a Funding Increase of ~$1B Per Year</a:t>
            </a:r>
            <a:endParaRPr lang="en-US" sz="2800" dirty="0"/>
          </a:p>
          <a:p>
            <a:pPr>
              <a:spcAft>
                <a:spcPts val="1800"/>
              </a:spcAft>
              <a:buFont typeface="Wingdings" panose="05000000000000000000" pitchFamily="2" charset="2"/>
              <a:buChar char="ü"/>
            </a:pPr>
            <a:r>
              <a:rPr lang="en-US" sz="2800" dirty="0" smtClean="0"/>
              <a:t> Re-establishes a Discretionary Bus Program</a:t>
            </a:r>
            <a:endParaRPr lang="en-US" sz="2800" dirty="0"/>
          </a:p>
          <a:p>
            <a:pPr marL="465138" indent="-465138">
              <a:spcAft>
                <a:spcPts val="1800"/>
              </a:spcAft>
              <a:buFont typeface="Wingdings" panose="05000000000000000000" pitchFamily="2" charset="2"/>
              <a:buChar char="ü"/>
            </a:pPr>
            <a:r>
              <a:rPr lang="en-US" sz="2800" dirty="0" smtClean="0"/>
              <a:t>Introduces Positive Improvements to the Workforce Development Program </a:t>
            </a:r>
          </a:p>
          <a:p>
            <a:pPr marL="465138" lvl="1" indent="-406400">
              <a:spcAft>
                <a:spcPts val="1800"/>
              </a:spcAft>
              <a:buFont typeface="Wingdings" panose="05000000000000000000" pitchFamily="2" charset="2"/>
              <a:buChar char="ü"/>
            </a:pPr>
            <a:r>
              <a:rPr lang="en-US" dirty="0" smtClean="0"/>
              <a:t>Targets Funding Increases for the State of Good Repair and Bus &amp; Bus Facilities Program</a:t>
            </a:r>
          </a:p>
        </p:txBody>
      </p:sp>
    </p:spTree>
    <p:extLst>
      <p:ext uri="{BB962C8B-B14F-4D97-AF65-F5344CB8AC3E}">
        <p14:creationId xmlns:p14="http://schemas.microsoft.com/office/powerpoint/2010/main" val="830341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Raavi" panose="020B0502040204020203" pitchFamily="34" charset="0"/>
              </a:rPr>
              <a:t>Changes to Appendic</a:t>
            </a:r>
            <a:r>
              <a:rPr lang="en-US" dirty="0" smtClean="0"/>
              <a:t>es</a:t>
            </a:r>
            <a:endParaRPr lang="en-US" dirty="0"/>
          </a:p>
        </p:txBody>
      </p:sp>
      <p:sp>
        <p:nvSpPr>
          <p:cNvPr id="3" name="Content Placeholder 2"/>
          <p:cNvSpPr>
            <a:spLocks noGrp="1"/>
          </p:cNvSpPr>
          <p:nvPr>
            <p:ph idx="1"/>
          </p:nvPr>
        </p:nvSpPr>
        <p:spPr>
          <a:xfrm>
            <a:off x="276045" y="1516249"/>
            <a:ext cx="8410755" cy="3781892"/>
          </a:xfrm>
        </p:spPr>
        <p:txBody>
          <a:bodyPr/>
          <a:lstStyle/>
          <a:p>
            <a:pPr lvl="0"/>
            <a:r>
              <a:rPr lang="en-US" sz="2600" dirty="0" smtClean="0"/>
              <a:t>Appendix D – Guide for Preparing an Appraisal</a:t>
            </a:r>
          </a:p>
          <a:p>
            <a:pPr lvl="1"/>
            <a:r>
              <a:rPr lang="en-US" sz="2000" dirty="0" smtClean="0"/>
              <a:t>Expanded and includes appraisal of contaminated property</a:t>
            </a:r>
          </a:p>
          <a:p>
            <a:pPr lvl="0"/>
            <a:r>
              <a:rPr lang="en-US" sz="2600" dirty="0" smtClean="0"/>
              <a:t>Appendix </a:t>
            </a:r>
            <a:r>
              <a:rPr lang="en-US" sz="2600" dirty="0"/>
              <a:t>F </a:t>
            </a:r>
            <a:r>
              <a:rPr lang="en-US" sz="2600" dirty="0" smtClean="0"/>
              <a:t> - Indirect </a:t>
            </a:r>
            <a:r>
              <a:rPr lang="en-US" sz="2600" dirty="0"/>
              <a:t>C</a:t>
            </a:r>
            <a:r>
              <a:rPr lang="en-US" sz="2600" dirty="0" smtClean="0"/>
              <a:t>ost </a:t>
            </a:r>
            <a:r>
              <a:rPr lang="en-US" sz="2600" dirty="0"/>
              <a:t>R</a:t>
            </a:r>
            <a:r>
              <a:rPr lang="en-US" sz="2600" dirty="0" smtClean="0"/>
              <a:t>ate Proposals</a:t>
            </a:r>
          </a:p>
          <a:p>
            <a:pPr lvl="1"/>
            <a:r>
              <a:rPr lang="en-US" sz="2000" dirty="0" smtClean="0"/>
              <a:t>Defines 20 percent change, requiring approval by FTA of a new rate</a:t>
            </a:r>
          </a:p>
          <a:p>
            <a:pPr lvl="0"/>
            <a:r>
              <a:rPr lang="en-US" sz="2600" dirty="0" smtClean="0"/>
              <a:t>Appendix </a:t>
            </a:r>
            <a:r>
              <a:rPr lang="en-US" sz="2600" dirty="0"/>
              <a:t>G </a:t>
            </a:r>
            <a:r>
              <a:rPr lang="en-US" sz="2600" dirty="0" smtClean="0"/>
              <a:t>- Cost </a:t>
            </a:r>
            <a:r>
              <a:rPr lang="en-US" sz="2600" dirty="0"/>
              <a:t>Allocation </a:t>
            </a:r>
            <a:r>
              <a:rPr lang="en-US" sz="2600" dirty="0" smtClean="0"/>
              <a:t>Plans</a:t>
            </a:r>
          </a:p>
          <a:p>
            <a:pPr lvl="1"/>
            <a:r>
              <a:rPr lang="en-US" sz="2000" dirty="0" smtClean="0"/>
              <a:t>Also contains information regarding cost principles</a:t>
            </a:r>
          </a:p>
          <a:p>
            <a:pPr lvl="0"/>
            <a:r>
              <a:rPr lang="en-US" sz="2600" dirty="0" smtClean="0"/>
              <a:t>Appendix I - Reporting </a:t>
            </a:r>
            <a:r>
              <a:rPr lang="en-US" sz="2600" dirty="0"/>
              <a:t>on Real </a:t>
            </a:r>
            <a:r>
              <a:rPr lang="en-US" sz="2600" dirty="0" smtClean="0"/>
              <a:t>Property (2 CFR 200.329)</a:t>
            </a:r>
          </a:p>
          <a:p>
            <a:pPr lvl="1"/>
            <a:r>
              <a:rPr lang="en-US" sz="2000" dirty="0" smtClean="0"/>
              <a:t>Annual reporting now required</a:t>
            </a:r>
          </a:p>
          <a:p>
            <a:pPr lvl="0"/>
            <a:r>
              <a:rPr lang="en-US" sz="2600" dirty="0" smtClean="0"/>
              <a:t>Appendix J - Award Amendments / </a:t>
            </a:r>
            <a:r>
              <a:rPr lang="en-US" sz="2600" dirty="0"/>
              <a:t>Budget Revision </a:t>
            </a:r>
            <a:r>
              <a:rPr lang="en-US" sz="2600" dirty="0" smtClean="0"/>
              <a:t>Guidelines</a:t>
            </a:r>
          </a:p>
          <a:p>
            <a:pPr lvl="1"/>
            <a:endParaRPr lang="en-US" sz="2000" dirty="0" smtClean="0"/>
          </a:p>
        </p:txBody>
      </p:sp>
      <p:sp>
        <p:nvSpPr>
          <p:cNvPr id="4" name="Slide Number Placeholder 3"/>
          <p:cNvSpPr>
            <a:spLocks noGrp="1"/>
          </p:cNvSpPr>
          <p:nvPr>
            <p:ph type="sldNum" sz="quarter" idx="4294967295"/>
          </p:nvPr>
        </p:nvSpPr>
        <p:spPr>
          <a:xfrm flipH="1">
            <a:off x="8472488" y="6173787"/>
            <a:ext cx="523873" cy="365125"/>
          </a:xfrm>
          <a:prstGeom prst="rect">
            <a:avLst/>
          </a:prstGeom>
        </p:spPr>
        <p:txBody>
          <a:bodyPr/>
          <a:lstStyle/>
          <a:p>
            <a:fld id="{1F2646B2-07B8-4A55-877A-153D84ACCCD9}" type="slidenum">
              <a:rPr lang="en-US" smtClean="0"/>
              <a:pPr/>
              <a:t>50</a:t>
            </a:fld>
            <a:endParaRPr lang="en-US" dirty="0"/>
          </a:p>
        </p:txBody>
      </p:sp>
    </p:spTree>
    <p:extLst>
      <p:ext uri="{BB962C8B-B14F-4D97-AF65-F5344CB8AC3E}">
        <p14:creationId xmlns:p14="http://schemas.microsoft.com/office/powerpoint/2010/main" val="40381382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562"/>
            <a:ext cx="8229600" cy="5689601"/>
          </a:xfrm>
        </p:spPr>
        <p:txBody>
          <a:bodyPr/>
          <a:lstStyle/>
          <a:p>
            <a:r>
              <a:rPr lang="en-US" b="1" dirty="0" smtClean="0"/>
              <a:t>Questions?</a:t>
            </a:r>
            <a:r>
              <a:rPr lang="en-US" dirty="0"/>
              <a:t/>
            </a:r>
            <a:br>
              <a:rPr lang="en-US" dirty="0"/>
            </a:br>
            <a:r>
              <a:rPr lang="en-US" dirty="0" smtClean="0"/>
              <a:t/>
            </a:r>
            <a:br>
              <a:rPr lang="en-US" dirty="0" smtClean="0"/>
            </a:br>
            <a:r>
              <a:rPr lang="en-US" dirty="0" smtClean="0"/>
              <a:t>And don’t forget to visit us at the </a:t>
            </a:r>
            <a:r>
              <a:rPr lang="en-US" b="1" i="1" u="sng" dirty="0" smtClean="0"/>
              <a:t>FTA Chat with Staff </a:t>
            </a:r>
            <a:r>
              <a:rPr lang="en-US" dirty="0" smtClean="0"/>
              <a:t>outside the Expo Hall right after lunch today!	</a:t>
            </a:r>
            <a:endParaRPr lang="en-US" dirty="0"/>
          </a:p>
        </p:txBody>
      </p:sp>
    </p:spTree>
    <p:extLst>
      <p:ext uri="{BB962C8B-B14F-4D97-AF65-F5344CB8AC3E}">
        <p14:creationId xmlns:p14="http://schemas.microsoft.com/office/powerpoint/2010/main" val="26305069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5800" y="836676"/>
          <a:ext cx="7772400" cy="5184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graphicEl>
                                              <a:dgm id="{A4D9E059-1CF5-46B4-9BDC-6A89B9F2C818}"/>
                                            </p:graphicEl>
                                          </p:spTgt>
                                        </p:tgtEl>
                                        <p:attrNameLst>
                                          <p:attrName>style.visibility</p:attrName>
                                        </p:attrNameLst>
                                      </p:cBhvr>
                                      <p:to>
                                        <p:strVal val="visible"/>
                                      </p:to>
                                    </p:set>
                                    <p:anim calcmode="lin" valueType="num">
                                      <p:cBhvr>
                                        <p:cTn id="7" dur="1000" fill="hold"/>
                                        <p:tgtEl>
                                          <p:spTgt spid="3">
                                            <p:graphicEl>
                                              <a:dgm id="{A4D9E059-1CF5-46B4-9BDC-6A89B9F2C818}"/>
                                            </p:graphicEl>
                                          </p:spTgt>
                                        </p:tgtEl>
                                        <p:attrNameLst>
                                          <p:attrName>ppt_w</p:attrName>
                                        </p:attrNameLst>
                                      </p:cBhvr>
                                      <p:tavLst>
                                        <p:tav tm="0">
                                          <p:val>
                                            <p:strVal val="#ppt_w*0.70"/>
                                          </p:val>
                                        </p:tav>
                                        <p:tav tm="100000">
                                          <p:val>
                                            <p:strVal val="#ppt_w"/>
                                          </p:val>
                                        </p:tav>
                                      </p:tavLst>
                                    </p:anim>
                                    <p:anim calcmode="lin" valueType="num">
                                      <p:cBhvr>
                                        <p:cTn id="8" dur="1000" fill="hold"/>
                                        <p:tgtEl>
                                          <p:spTgt spid="3">
                                            <p:graphicEl>
                                              <a:dgm id="{A4D9E059-1CF5-46B4-9BDC-6A89B9F2C818}"/>
                                            </p:graphicEl>
                                          </p:spTgt>
                                        </p:tgtEl>
                                        <p:attrNameLst>
                                          <p:attrName>ppt_h</p:attrName>
                                        </p:attrNameLst>
                                      </p:cBhvr>
                                      <p:tavLst>
                                        <p:tav tm="0">
                                          <p:val>
                                            <p:strVal val="#ppt_h"/>
                                          </p:val>
                                        </p:tav>
                                        <p:tav tm="100000">
                                          <p:val>
                                            <p:strVal val="#ppt_h"/>
                                          </p:val>
                                        </p:tav>
                                      </p:tavLst>
                                    </p:anim>
                                    <p:animEffect transition="in" filter="fade">
                                      <p:cBhvr>
                                        <p:cTn id="9" dur="1000"/>
                                        <p:tgtEl>
                                          <p:spTgt spid="3">
                                            <p:graphicEl>
                                              <a:dgm id="{A4D9E059-1CF5-46B4-9BDC-6A89B9F2C818}"/>
                                            </p:graphicEl>
                                          </p:spTgt>
                                        </p:tgtEl>
                                      </p:cBhvr>
                                    </p:animEffect>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3">
                                            <p:graphicEl>
                                              <a:dgm id="{35894D2A-7448-4EEF-BE7A-AFECDF46E879}"/>
                                            </p:graphicEl>
                                          </p:spTgt>
                                        </p:tgtEl>
                                        <p:attrNameLst>
                                          <p:attrName>style.visibility</p:attrName>
                                        </p:attrNameLst>
                                      </p:cBhvr>
                                      <p:to>
                                        <p:strVal val="visible"/>
                                      </p:to>
                                    </p:set>
                                    <p:animEffect transition="in" filter="slide(fromBottom)">
                                      <p:cBhvr>
                                        <p:cTn id="13" dur="1000"/>
                                        <p:tgtEl>
                                          <p:spTgt spid="3">
                                            <p:graphicEl>
                                              <a:dgm id="{35894D2A-7448-4EEF-BE7A-AFECDF46E879}"/>
                                            </p:graphicEl>
                                          </p:spTgt>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
                                            <p:graphicEl>
                                              <a:dgm id="{261419D1-020B-4657-BF78-9F0E18F7ED53}"/>
                                            </p:graphicEl>
                                          </p:spTgt>
                                        </p:tgtEl>
                                        <p:attrNameLst>
                                          <p:attrName>style.visibility</p:attrName>
                                        </p:attrNameLst>
                                      </p:cBhvr>
                                      <p:to>
                                        <p:strVal val="visible"/>
                                      </p:to>
                                    </p:set>
                                    <p:animEffect transition="in" filter="slide(fromLeft)">
                                      <p:cBhvr>
                                        <p:cTn id="16" dur="1000"/>
                                        <p:tgtEl>
                                          <p:spTgt spid="3">
                                            <p:graphicEl>
                                              <a:dgm id="{261419D1-020B-4657-BF78-9F0E18F7ED53}"/>
                                            </p:graphicEl>
                                          </p:spTgt>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3">
                                            <p:graphicEl>
                                              <a:dgm id="{94D001CF-E85D-43CF-A52B-834DD35C680F}"/>
                                            </p:graphicEl>
                                          </p:spTgt>
                                        </p:tgtEl>
                                        <p:attrNameLst>
                                          <p:attrName>style.visibility</p:attrName>
                                        </p:attrNameLst>
                                      </p:cBhvr>
                                      <p:to>
                                        <p:strVal val="visible"/>
                                      </p:to>
                                    </p:set>
                                    <p:animEffect transition="in" filter="slide(fromRight)">
                                      <p:cBhvr>
                                        <p:cTn id="19" dur="1000"/>
                                        <p:tgtEl>
                                          <p:spTgt spid="3">
                                            <p:graphicEl>
                                              <a:dgm id="{94D001CF-E85D-43CF-A52B-834DD35C680F}"/>
                                            </p:graphicEl>
                                          </p:spTgt>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3">
                                            <p:graphicEl>
                                              <a:dgm id="{0CD42C0B-1FA3-425E-90C8-A1C3A2B21B06}"/>
                                            </p:graphicEl>
                                          </p:spTgt>
                                        </p:tgtEl>
                                        <p:attrNameLst>
                                          <p:attrName>style.visibility</p:attrName>
                                        </p:attrNameLst>
                                      </p:cBhvr>
                                      <p:to>
                                        <p:strVal val="visible"/>
                                      </p:to>
                                    </p:set>
                                    <p:animEffect transition="in" filter="slide(fromTop)">
                                      <p:cBhvr>
                                        <p:cTn id="22" dur="1000"/>
                                        <p:tgtEl>
                                          <p:spTgt spid="3">
                                            <p:graphicEl>
                                              <a:dgm id="{0CD42C0B-1FA3-425E-90C8-A1C3A2B21B0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FAST Act </a:t>
            </a:r>
            <a:r>
              <a:rPr lang="en-US" u="sng" dirty="0" smtClean="0"/>
              <a:t>Authorized</a:t>
            </a:r>
            <a:r>
              <a:rPr lang="en-US" dirty="0" smtClean="0"/>
              <a:t> Funding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0009554"/>
              </p:ext>
            </p:extLst>
          </p:nvPr>
        </p:nvGraphicFramePr>
        <p:xfrm>
          <a:off x="457200" y="1654402"/>
          <a:ext cx="8229600" cy="45878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26911" y="5616016"/>
            <a:ext cx="2912207" cy="307777"/>
          </a:xfrm>
          <a:prstGeom prst="rect">
            <a:avLst/>
          </a:prstGeom>
          <a:noFill/>
        </p:spPr>
        <p:txBody>
          <a:bodyPr wrap="none" rtlCol="0">
            <a:spAutoFit/>
          </a:bodyPr>
          <a:lstStyle/>
          <a:p>
            <a:r>
              <a:rPr lang="en-US" sz="1400" b="1" dirty="0" smtClean="0"/>
              <a:t>FY16 (</a:t>
            </a:r>
            <a:r>
              <a:rPr lang="en-US" sz="1400" b="1" i="1" dirty="0" smtClean="0"/>
              <a:t>FAST Act</a:t>
            </a:r>
            <a:r>
              <a:rPr lang="en-US" sz="1400" b="1" dirty="0" smtClean="0"/>
              <a:t>): $11,789 Billion</a:t>
            </a:r>
            <a:endParaRPr lang="en-US" sz="1400" b="1" dirty="0"/>
          </a:p>
        </p:txBody>
      </p:sp>
    </p:spTree>
    <p:extLst>
      <p:ext uri="{BB962C8B-B14F-4D97-AF65-F5344CB8AC3E}">
        <p14:creationId xmlns:p14="http://schemas.microsoft.com/office/powerpoint/2010/main" val="3858236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and Bus Facilities (5339)</a:t>
            </a:r>
            <a:endParaRPr lang="en-US" dirty="0"/>
          </a:p>
        </p:txBody>
      </p:sp>
      <p:sp>
        <p:nvSpPr>
          <p:cNvPr id="3" name="Content Placeholder 2"/>
          <p:cNvSpPr>
            <a:spLocks noGrp="1"/>
          </p:cNvSpPr>
          <p:nvPr>
            <p:ph idx="1"/>
          </p:nvPr>
        </p:nvSpPr>
        <p:spPr>
          <a:xfrm>
            <a:off x="1" y="1272494"/>
            <a:ext cx="9013370" cy="5128306"/>
          </a:xfrm>
        </p:spPr>
        <p:txBody>
          <a:bodyPr/>
          <a:lstStyle/>
          <a:p>
            <a:pPr marL="465138" indent="-465138">
              <a:spcAft>
                <a:spcPts val="0"/>
              </a:spcAft>
              <a:buFont typeface="Wingdings" panose="05000000000000000000" pitchFamily="2" charset="2"/>
              <a:buChar char="ü"/>
            </a:pPr>
            <a:r>
              <a:rPr lang="en-US" sz="2800" dirty="0" smtClean="0"/>
              <a:t>Two New </a:t>
            </a:r>
            <a:r>
              <a:rPr lang="en-US" sz="2800" u="sng" dirty="0" smtClean="0"/>
              <a:t>Discretionary</a:t>
            </a:r>
            <a:r>
              <a:rPr lang="en-US" sz="2800" dirty="0" smtClean="0"/>
              <a:t> Components:</a:t>
            </a:r>
          </a:p>
          <a:p>
            <a:pPr marL="0" indent="0">
              <a:spcAft>
                <a:spcPts val="0"/>
              </a:spcAft>
              <a:buNone/>
              <a:tabLst>
                <a:tab pos="465138" algn="l"/>
              </a:tabLst>
            </a:pPr>
            <a:r>
              <a:rPr lang="en-US" sz="2800" dirty="0" smtClean="0"/>
              <a:t>	1) Low or No Emissions Bus Deployment Program</a:t>
            </a:r>
            <a:endParaRPr lang="en-US" sz="1800" b="1" dirty="0" smtClean="0">
              <a:solidFill>
                <a:srgbClr val="FF0000"/>
              </a:solidFill>
            </a:endParaRPr>
          </a:p>
          <a:p>
            <a:pPr marL="0" indent="0">
              <a:spcAft>
                <a:spcPts val="0"/>
              </a:spcAft>
              <a:buNone/>
              <a:tabLst>
                <a:tab pos="465138" algn="l"/>
              </a:tabLst>
            </a:pPr>
            <a:r>
              <a:rPr lang="en-US" sz="1000" dirty="0" smtClean="0"/>
              <a:t>	</a:t>
            </a:r>
            <a:r>
              <a:rPr lang="en-US" sz="2800" dirty="0" smtClean="0"/>
              <a:t>2) Funding Distribution Based </a:t>
            </a:r>
            <a:r>
              <a:rPr lang="en-US" sz="2800" dirty="0"/>
              <a:t>on </a:t>
            </a:r>
            <a:r>
              <a:rPr lang="en-US" sz="2800" dirty="0" smtClean="0"/>
              <a:t>Age/Condition of Assets        </a:t>
            </a:r>
            <a:endParaRPr lang="en-US" sz="2800" dirty="0"/>
          </a:p>
          <a:p>
            <a:pPr marL="0" indent="0">
              <a:spcAft>
                <a:spcPts val="0"/>
              </a:spcAft>
              <a:buNone/>
              <a:tabLst>
                <a:tab pos="465138" algn="l"/>
              </a:tabLst>
            </a:pPr>
            <a:endParaRPr lang="en-US" sz="1000" dirty="0" smtClean="0"/>
          </a:p>
          <a:p>
            <a:pPr marL="465138" indent="-465138">
              <a:spcAft>
                <a:spcPts val="1800"/>
              </a:spcAft>
              <a:buFont typeface="Wingdings" panose="05000000000000000000" pitchFamily="2" charset="2"/>
              <a:buChar char="ü"/>
            </a:pPr>
            <a:r>
              <a:rPr lang="en-US" sz="2800" dirty="0"/>
              <a:t>States/Localities that </a:t>
            </a:r>
            <a:r>
              <a:rPr lang="en-US" sz="2800" dirty="0" smtClean="0"/>
              <a:t>Operate </a:t>
            </a:r>
            <a:r>
              <a:rPr lang="en-US" sz="2800" dirty="0"/>
              <a:t>Fixed Route Systems and Eligible for 5307 Funds May Now be Direct Recipients of 5339 </a:t>
            </a:r>
            <a:r>
              <a:rPr lang="en-US" sz="2800" dirty="0" smtClean="0"/>
              <a:t>Funds</a:t>
            </a:r>
          </a:p>
          <a:p>
            <a:pPr marL="465138" indent="-465138">
              <a:spcAft>
                <a:spcPts val="1800"/>
              </a:spcAft>
              <a:buFont typeface="Wingdings" panose="05000000000000000000" pitchFamily="2" charset="2"/>
              <a:buChar char="ü"/>
            </a:pPr>
            <a:r>
              <a:rPr lang="en-US" sz="2800" dirty="0" smtClean="0"/>
              <a:t>Up to 0.5% of Allocation for Workforce Development</a:t>
            </a:r>
          </a:p>
          <a:p>
            <a:pPr>
              <a:buFont typeface="Wingdings" panose="05000000000000000000" pitchFamily="2" charset="2"/>
              <a:buChar char="ü"/>
              <a:tabLst>
                <a:tab pos="5037138" algn="l"/>
              </a:tabLst>
            </a:pPr>
            <a:r>
              <a:rPr lang="en-US" sz="2800" dirty="0" smtClean="0"/>
              <a:t> Authorized Funding</a:t>
            </a:r>
            <a:r>
              <a:rPr lang="en-US" sz="2800" dirty="0"/>
              <a:t> </a:t>
            </a:r>
            <a:r>
              <a:rPr lang="en-US" sz="2800" dirty="0" smtClean="0"/>
              <a:t>(FY 2016):  $427.8 </a:t>
            </a:r>
            <a:r>
              <a:rPr lang="en-US" sz="2800" dirty="0"/>
              <a:t>M – </a:t>
            </a:r>
            <a:r>
              <a:rPr lang="en-US" sz="2800" dirty="0" smtClean="0"/>
              <a:t>National		</a:t>
            </a:r>
            <a:r>
              <a:rPr lang="en-US" sz="2800" b="1" dirty="0" smtClean="0">
                <a:solidFill>
                  <a:srgbClr val="FF0000"/>
                </a:solidFill>
              </a:rPr>
              <a:t>$16.6 </a:t>
            </a:r>
            <a:r>
              <a:rPr lang="en-US" sz="2800" b="1" dirty="0">
                <a:solidFill>
                  <a:srgbClr val="FF0000"/>
                </a:solidFill>
              </a:rPr>
              <a:t>M – </a:t>
            </a:r>
            <a:r>
              <a:rPr lang="en-US" sz="2800" b="1" dirty="0" smtClean="0">
                <a:solidFill>
                  <a:srgbClr val="FF0000"/>
                </a:solidFill>
              </a:rPr>
              <a:t>Pennsylvania</a:t>
            </a:r>
            <a:endParaRPr lang="en-US" sz="2800" b="1" dirty="0">
              <a:solidFill>
                <a:srgbClr val="FF0000"/>
              </a:solidFill>
            </a:endParaRPr>
          </a:p>
          <a:p>
            <a:endParaRPr lang="en-US" dirty="0" smtClean="0"/>
          </a:p>
          <a:p>
            <a:endParaRPr lang="en-US" dirty="0" smtClean="0"/>
          </a:p>
          <a:p>
            <a:endParaRPr lang="en-US" dirty="0"/>
          </a:p>
        </p:txBody>
      </p:sp>
      <p:grpSp>
        <p:nvGrpSpPr>
          <p:cNvPr id="6" name="Group 5"/>
          <p:cNvGrpSpPr/>
          <p:nvPr/>
        </p:nvGrpSpPr>
        <p:grpSpPr>
          <a:xfrm>
            <a:off x="1" y="0"/>
            <a:ext cx="1351128" cy="327546"/>
            <a:chOff x="3347" y="304714"/>
            <a:chExt cx="2012989" cy="513636"/>
          </a:xfrm>
        </p:grpSpPr>
        <p:sp>
          <p:nvSpPr>
            <p:cNvPr id="7" name="Rectangle 6"/>
            <p:cNvSpPr/>
            <p:nvPr/>
          </p:nvSpPr>
          <p:spPr>
            <a:xfrm>
              <a:off x="3347" y="304714"/>
              <a:ext cx="2012989" cy="513636"/>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Rectangle 7"/>
            <p:cNvSpPr/>
            <p:nvPr/>
          </p:nvSpPr>
          <p:spPr>
            <a:xfrm>
              <a:off x="3347" y="304714"/>
              <a:ext cx="2012989" cy="513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latin typeface="Gill Sans MT" pitchFamily="34" charset="0"/>
                </a:rPr>
                <a:t>New</a:t>
              </a:r>
              <a:endParaRPr lang="en-US" sz="2400" b="1" kern="1200" dirty="0">
                <a:latin typeface="Gill Sans MT" pitchFamily="34" charset="0"/>
              </a:endParaRPr>
            </a:p>
          </p:txBody>
        </p:sp>
      </p:grpSp>
    </p:spTree>
    <p:extLst>
      <p:ext uri="{BB962C8B-B14F-4D97-AF65-F5344CB8AC3E}">
        <p14:creationId xmlns:p14="http://schemas.microsoft.com/office/powerpoint/2010/main" val="1871865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099"/>
            <a:ext cx="8229600" cy="1169005"/>
          </a:xfrm>
        </p:spPr>
        <p:txBody>
          <a:bodyPr/>
          <a:lstStyle/>
          <a:p>
            <a:r>
              <a:rPr lang="en-US" sz="4000" dirty="0" smtClean="0"/>
              <a:t>Urbanized Area Formula Program (5307) </a:t>
            </a:r>
            <a:endParaRPr lang="en-US" sz="4000" dirty="0"/>
          </a:p>
        </p:txBody>
      </p:sp>
      <p:sp>
        <p:nvSpPr>
          <p:cNvPr id="3" name="Content Placeholder 2"/>
          <p:cNvSpPr>
            <a:spLocks noGrp="1"/>
          </p:cNvSpPr>
          <p:nvPr>
            <p:ph idx="1"/>
          </p:nvPr>
        </p:nvSpPr>
        <p:spPr>
          <a:xfrm>
            <a:off x="0" y="1686104"/>
            <a:ext cx="9027885" cy="4523564"/>
          </a:xfrm>
        </p:spPr>
        <p:txBody>
          <a:bodyPr/>
          <a:lstStyle/>
          <a:p>
            <a:pPr marL="465138" indent="-465138">
              <a:spcAft>
                <a:spcPts val="1200"/>
              </a:spcAft>
              <a:buFont typeface="Wingdings" panose="05000000000000000000" pitchFamily="2" charset="2"/>
              <a:buChar char="ü"/>
            </a:pPr>
            <a:r>
              <a:rPr lang="en-US" sz="2800" dirty="0" smtClean="0"/>
              <a:t>‘100 Bus Rule’ is Modified to Include Non-ADA General Population Demand Response Transit Service</a:t>
            </a:r>
          </a:p>
          <a:p>
            <a:pPr marL="465138" indent="-465138">
              <a:spcAft>
                <a:spcPts val="1200"/>
              </a:spcAft>
              <a:buFont typeface="Wingdings" panose="05000000000000000000" pitchFamily="2" charset="2"/>
              <a:buChar char="ü"/>
            </a:pPr>
            <a:r>
              <a:rPr lang="en-US" sz="2800" dirty="0" smtClean="0"/>
              <a:t>Eliminates Requirement to Spend 1% on Associated Transit Improvements </a:t>
            </a:r>
          </a:p>
          <a:p>
            <a:pPr>
              <a:spcAft>
                <a:spcPts val="1200"/>
              </a:spcAft>
              <a:buFont typeface="Wingdings" panose="05000000000000000000" pitchFamily="2" charset="2"/>
              <a:buChar char="ü"/>
              <a:tabLst>
                <a:tab pos="457200" algn="l"/>
              </a:tabLst>
            </a:pPr>
            <a:r>
              <a:rPr lang="en-US" sz="2800" dirty="0" smtClean="0"/>
              <a:t> Allows up </a:t>
            </a:r>
            <a:r>
              <a:rPr lang="en-US" sz="2800" dirty="0"/>
              <a:t>to 0.5% </a:t>
            </a:r>
            <a:r>
              <a:rPr lang="en-US" sz="2800" dirty="0" smtClean="0"/>
              <a:t>for </a:t>
            </a:r>
            <a:r>
              <a:rPr lang="en-US" sz="2800" dirty="0"/>
              <a:t>Workforce Development </a:t>
            </a:r>
            <a:endParaRPr lang="en-US" sz="2800" dirty="0" smtClean="0"/>
          </a:p>
          <a:p>
            <a:pPr marL="465138" lvl="0" indent="-465138">
              <a:spcAft>
                <a:spcPts val="1200"/>
              </a:spcAft>
              <a:buFont typeface="Wingdings" panose="05000000000000000000" pitchFamily="2" charset="2"/>
              <a:buChar char="ü"/>
            </a:pPr>
            <a:r>
              <a:rPr lang="en-US" sz="2800" dirty="0" smtClean="0"/>
              <a:t>Allows </a:t>
            </a:r>
            <a:r>
              <a:rPr lang="en-US" sz="2800" dirty="0"/>
              <a:t>20% </a:t>
            </a:r>
            <a:r>
              <a:rPr lang="en-US" sz="2800" dirty="0" smtClean="0"/>
              <a:t>(was 10%) of </a:t>
            </a:r>
            <a:r>
              <a:rPr lang="en-US" sz="2800" dirty="0"/>
              <a:t>Allocation Used for ADA </a:t>
            </a:r>
            <a:r>
              <a:rPr lang="en-US" sz="2800" dirty="0" smtClean="0"/>
              <a:t>Ops</a:t>
            </a:r>
          </a:p>
          <a:p>
            <a:pPr marL="465138" lvl="0" indent="-465138">
              <a:spcAft>
                <a:spcPts val="1200"/>
              </a:spcAft>
              <a:buFont typeface="Wingdings" panose="05000000000000000000" pitchFamily="2" charset="2"/>
              <a:buChar char="ü"/>
              <a:tabLst>
                <a:tab pos="5138738" algn="l"/>
              </a:tabLst>
            </a:pPr>
            <a:r>
              <a:rPr lang="en-US" sz="2800" dirty="0" smtClean="0"/>
              <a:t>Authorized </a:t>
            </a:r>
            <a:r>
              <a:rPr lang="en-US" sz="2800" dirty="0"/>
              <a:t>Funding (FY 2016):   $4.53 B – </a:t>
            </a:r>
            <a:r>
              <a:rPr lang="en-US" sz="2800" dirty="0" smtClean="0"/>
              <a:t>National     </a:t>
            </a:r>
            <a:r>
              <a:rPr lang="en-US" sz="2800" dirty="0"/>
              <a:t>	</a:t>
            </a:r>
            <a:r>
              <a:rPr lang="en-US" sz="2800" b="1" dirty="0" smtClean="0">
                <a:solidFill>
                  <a:srgbClr val="FF0000"/>
                </a:solidFill>
              </a:rPr>
              <a:t>$240 M – </a:t>
            </a:r>
            <a:r>
              <a:rPr lang="en-US" sz="2800" b="1" dirty="0">
                <a:solidFill>
                  <a:srgbClr val="FF0000"/>
                </a:solidFill>
              </a:rPr>
              <a:t>Pennsylvania</a:t>
            </a:r>
            <a:r>
              <a:rPr lang="en-US" sz="2800" dirty="0"/>
              <a:t/>
            </a:r>
            <a:br>
              <a:rPr lang="en-US" sz="2800" dirty="0"/>
            </a:br>
            <a:endParaRPr lang="en-US" sz="2800" dirty="0"/>
          </a:p>
          <a:p>
            <a:pPr marL="465138" indent="-465138">
              <a:spcAft>
                <a:spcPts val="1200"/>
              </a:spcAft>
              <a:buFont typeface="Wingdings" panose="05000000000000000000" pitchFamily="2" charset="2"/>
              <a:buChar char="ü"/>
            </a:pPr>
            <a:endParaRPr lang="en-US" sz="2800" dirty="0" smtClean="0"/>
          </a:p>
          <a:p>
            <a:pPr marL="465138" indent="-465138">
              <a:spcAft>
                <a:spcPts val="1200"/>
              </a:spcAft>
              <a:buFont typeface="Wingdings" panose="05000000000000000000" pitchFamily="2" charset="2"/>
              <a:buChar char="ü"/>
            </a:pPr>
            <a:endParaRPr lang="en-US" sz="2800" dirty="0"/>
          </a:p>
          <a:p>
            <a:pPr lvl="0"/>
            <a:endParaRPr lang="en-US" sz="2800" dirty="0" smtClean="0"/>
          </a:p>
        </p:txBody>
      </p:sp>
      <p:grpSp>
        <p:nvGrpSpPr>
          <p:cNvPr id="5" name="Group 4"/>
          <p:cNvGrpSpPr/>
          <p:nvPr/>
        </p:nvGrpSpPr>
        <p:grpSpPr>
          <a:xfrm>
            <a:off x="0" y="0"/>
            <a:ext cx="2012989" cy="313899"/>
            <a:chOff x="6887773" y="304714"/>
            <a:chExt cx="2012989" cy="513636"/>
          </a:xfrm>
        </p:grpSpPr>
        <p:sp>
          <p:nvSpPr>
            <p:cNvPr id="6" name="Rectangle 5"/>
            <p:cNvSpPr/>
            <p:nvPr/>
          </p:nvSpPr>
          <p:spPr>
            <a:xfrm>
              <a:off x="6887773" y="304714"/>
              <a:ext cx="2012989" cy="513636"/>
            </a:xfrm>
            <a:prstGeom prst="rect">
              <a:avLst/>
            </a:prstGeom>
          </p:spPr>
          <p:style>
            <a:lnRef idx="2">
              <a:schemeClr val="accent3">
                <a:hueOff val="6768538"/>
                <a:satOff val="-12724"/>
                <a:lumOff val="18628"/>
                <a:alphaOff val="0"/>
              </a:schemeClr>
            </a:lnRef>
            <a:fillRef idx="1">
              <a:schemeClr val="accent3">
                <a:hueOff val="6768538"/>
                <a:satOff val="-12724"/>
                <a:lumOff val="18628"/>
                <a:alphaOff val="0"/>
              </a:schemeClr>
            </a:fillRef>
            <a:effectRef idx="0">
              <a:schemeClr val="accent3">
                <a:hueOff val="6768538"/>
                <a:satOff val="-12724"/>
                <a:lumOff val="18628"/>
                <a:alphaOff val="0"/>
              </a:schemeClr>
            </a:effectRef>
            <a:fontRef idx="minor">
              <a:schemeClr val="lt1"/>
            </a:fontRef>
          </p:style>
        </p:sp>
        <p:sp>
          <p:nvSpPr>
            <p:cNvPr id="7" name="Rectangle 6"/>
            <p:cNvSpPr/>
            <p:nvPr/>
          </p:nvSpPr>
          <p:spPr>
            <a:xfrm>
              <a:off x="6887773" y="304714"/>
              <a:ext cx="2012989" cy="513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ts val="600"/>
                </a:spcAft>
              </a:pPr>
              <a:r>
                <a:rPr lang="en-US" sz="2400" b="1" kern="1200" dirty="0" smtClean="0">
                  <a:latin typeface="Gill Sans MT" pitchFamily="34" charset="0"/>
                </a:rPr>
                <a:t>Modified</a:t>
              </a:r>
              <a:endParaRPr lang="en-US" sz="2400" b="1" kern="1200" dirty="0">
                <a:latin typeface="Gill Sans MT" pitchFamily="34" charset="0"/>
              </a:endParaRPr>
            </a:p>
          </p:txBody>
        </p:sp>
      </p:grpSp>
    </p:spTree>
    <p:extLst>
      <p:ext uri="{BB962C8B-B14F-4D97-AF65-F5344CB8AC3E}">
        <p14:creationId xmlns:p14="http://schemas.microsoft.com/office/powerpoint/2010/main" val="2104263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1910"/>
            <a:ext cx="9144000" cy="1112837"/>
          </a:xfrm>
        </p:spPr>
        <p:txBody>
          <a:bodyPr/>
          <a:lstStyle/>
          <a:p>
            <a:r>
              <a:rPr lang="en-US" sz="4000" dirty="0" smtClean="0"/>
              <a:t>Enhanced Mobility of Seniors &amp; Individuals with Disabilities (5310) </a:t>
            </a:r>
            <a:endParaRPr lang="en-US" sz="4000" dirty="0"/>
          </a:p>
        </p:txBody>
      </p:sp>
      <p:sp>
        <p:nvSpPr>
          <p:cNvPr id="3" name="Content Placeholder 2"/>
          <p:cNvSpPr>
            <a:spLocks noGrp="1"/>
          </p:cNvSpPr>
          <p:nvPr>
            <p:ph idx="1"/>
          </p:nvPr>
        </p:nvSpPr>
        <p:spPr>
          <a:xfrm>
            <a:off x="1" y="2187605"/>
            <a:ext cx="9144000" cy="4024509"/>
          </a:xfrm>
        </p:spPr>
        <p:txBody>
          <a:bodyPr/>
          <a:lstStyle/>
          <a:p>
            <a:pPr marL="465138" indent="-465138">
              <a:spcAft>
                <a:spcPts val="1200"/>
              </a:spcAft>
              <a:buFont typeface="Wingdings" panose="05000000000000000000" pitchFamily="2" charset="2"/>
              <a:buChar char="ü"/>
            </a:pPr>
            <a:r>
              <a:rPr lang="en-US" sz="2800" dirty="0" smtClean="0"/>
              <a:t>Allows States / Localities that Provide </a:t>
            </a:r>
            <a:r>
              <a:rPr lang="en-US" sz="2800" dirty="0"/>
              <a:t>T</a:t>
            </a:r>
            <a:r>
              <a:rPr lang="en-US" sz="2800" dirty="0" smtClean="0"/>
              <a:t>ransit Service      and are 5307 Direct Recipients - to also be 5310 Direct Recipients</a:t>
            </a:r>
          </a:p>
          <a:p>
            <a:pPr>
              <a:spcAft>
                <a:spcPts val="1200"/>
              </a:spcAft>
              <a:buFont typeface="Wingdings" panose="05000000000000000000" pitchFamily="2" charset="2"/>
              <a:buChar char="ü"/>
            </a:pPr>
            <a:r>
              <a:rPr lang="en-US" sz="2800" dirty="0" smtClean="0"/>
              <a:t> Requires FTA to </a:t>
            </a:r>
            <a:r>
              <a:rPr lang="en-US" sz="2800" dirty="0" smtClean="0"/>
              <a:t>Collect &amp; Disseminate </a:t>
            </a:r>
            <a:r>
              <a:rPr lang="en-US" sz="2800" dirty="0"/>
              <a:t>B</a:t>
            </a:r>
            <a:r>
              <a:rPr lang="en-US" sz="2800" dirty="0" smtClean="0"/>
              <a:t>est </a:t>
            </a:r>
            <a:r>
              <a:rPr lang="en-US" sz="2800" dirty="0"/>
              <a:t>P</a:t>
            </a:r>
            <a:r>
              <a:rPr lang="en-US" sz="2800" dirty="0" smtClean="0"/>
              <a:t>ractices</a:t>
            </a:r>
          </a:p>
          <a:p>
            <a:pPr marL="465138" indent="-465138">
              <a:spcAft>
                <a:spcPts val="1200"/>
              </a:spcAft>
              <a:buFont typeface="Wingdings" panose="05000000000000000000" pitchFamily="2" charset="2"/>
              <a:buChar char="ü"/>
              <a:tabLst>
                <a:tab pos="5080000" algn="l"/>
              </a:tabLst>
            </a:pPr>
            <a:r>
              <a:rPr lang="en-US" sz="2800" dirty="0" smtClean="0"/>
              <a:t>Authorized Funding (FY 2016):  $263 M – National 		</a:t>
            </a:r>
            <a:r>
              <a:rPr lang="en-US" sz="2800" b="1" dirty="0" smtClean="0">
                <a:solidFill>
                  <a:srgbClr val="FF0000"/>
                </a:solidFill>
              </a:rPr>
              <a:t>$13.3 M – Pennsylvania</a:t>
            </a:r>
            <a:r>
              <a:rPr lang="en-US" sz="2800" dirty="0" smtClean="0"/>
              <a:t> </a:t>
            </a:r>
            <a:r>
              <a:rPr lang="en-US" dirty="0" smtClean="0"/>
              <a:t/>
            </a:r>
            <a:br>
              <a:rPr lang="en-US" dirty="0" smtClean="0"/>
            </a:br>
            <a:endParaRPr lang="en-US" dirty="0"/>
          </a:p>
        </p:txBody>
      </p:sp>
      <p:grpSp>
        <p:nvGrpSpPr>
          <p:cNvPr id="5" name="Group 4"/>
          <p:cNvGrpSpPr/>
          <p:nvPr/>
        </p:nvGrpSpPr>
        <p:grpSpPr>
          <a:xfrm>
            <a:off x="0" y="0"/>
            <a:ext cx="2012989" cy="313899"/>
            <a:chOff x="6887773" y="304714"/>
            <a:chExt cx="2012989" cy="513636"/>
          </a:xfrm>
        </p:grpSpPr>
        <p:sp>
          <p:nvSpPr>
            <p:cNvPr id="6" name="Rectangle 5"/>
            <p:cNvSpPr/>
            <p:nvPr/>
          </p:nvSpPr>
          <p:spPr>
            <a:xfrm>
              <a:off x="6887773" y="304714"/>
              <a:ext cx="2012989" cy="513636"/>
            </a:xfrm>
            <a:prstGeom prst="rect">
              <a:avLst/>
            </a:prstGeom>
          </p:spPr>
          <p:style>
            <a:lnRef idx="2">
              <a:schemeClr val="accent3">
                <a:hueOff val="6768538"/>
                <a:satOff val="-12724"/>
                <a:lumOff val="18628"/>
                <a:alphaOff val="0"/>
              </a:schemeClr>
            </a:lnRef>
            <a:fillRef idx="1">
              <a:schemeClr val="accent3">
                <a:hueOff val="6768538"/>
                <a:satOff val="-12724"/>
                <a:lumOff val="18628"/>
                <a:alphaOff val="0"/>
              </a:schemeClr>
            </a:fillRef>
            <a:effectRef idx="0">
              <a:schemeClr val="accent3">
                <a:hueOff val="6768538"/>
                <a:satOff val="-12724"/>
                <a:lumOff val="18628"/>
                <a:alphaOff val="0"/>
              </a:schemeClr>
            </a:effectRef>
            <a:fontRef idx="minor">
              <a:schemeClr val="lt1"/>
            </a:fontRef>
          </p:style>
        </p:sp>
        <p:sp>
          <p:nvSpPr>
            <p:cNvPr id="7" name="Rectangle 6"/>
            <p:cNvSpPr/>
            <p:nvPr/>
          </p:nvSpPr>
          <p:spPr>
            <a:xfrm>
              <a:off x="6887773" y="304714"/>
              <a:ext cx="2012989" cy="513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ts val="600"/>
                </a:spcAft>
              </a:pPr>
              <a:r>
                <a:rPr lang="en-US" sz="2400" b="1" kern="1200" dirty="0" smtClean="0">
                  <a:latin typeface="Gill Sans MT" pitchFamily="34" charset="0"/>
                </a:rPr>
                <a:t>Modified</a:t>
              </a:r>
              <a:endParaRPr lang="en-US" sz="2400" b="1" kern="1200" dirty="0">
                <a:latin typeface="Gill Sans MT" pitchFamily="34" charset="0"/>
              </a:endParaRPr>
            </a:p>
          </p:txBody>
        </p:sp>
      </p:grpSp>
    </p:spTree>
    <p:extLst>
      <p:ext uri="{BB962C8B-B14F-4D97-AF65-F5344CB8AC3E}">
        <p14:creationId xmlns:p14="http://schemas.microsoft.com/office/powerpoint/2010/main" val="777662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licy Committee Transit MPO v8">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FTA3 (2)</Template>
  <TotalTime>7022</TotalTime>
  <Words>2171</Words>
  <Application>Microsoft Office PowerPoint</Application>
  <PresentationFormat>On-screen Show (4:3)</PresentationFormat>
  <Paragraphs>454</Paragraphs>
  <Slides>52</Slides>
  <Notes>49</Notes>
  <HiddenSlides>0</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FTA3 (2)</vt:lpstr>
      <vt:lpstr>1_FTA3 (2)</vt:lpstr>
      <vt:lpstr>Policy Committee Transit MPO v8</vt:lpstr>
      <vt:lpstr>Custom Design</vt:lpstr>
      <vt:lpstr>2_FTA3 (2)</vt:lpstr>
      <vt:lpstr>3_FTA3 (2)</vt:lpstr>
      <vt:lpstr> 2016 PPTA Annual Conference  Federal Transit Administration Updates April 20, 2016 11am – 12 noon  Terry Garcia Crews Regional Administrator  FTA Region III </vt:lpstr>
      <vt:lpstr>PowerPoint Presentation</vt:lpstr>
      <vt:lpstr>Fixing America’s Surface Transportation (FAST Act)  Terry Garcia Crews Regional Administrator FTA Region III   </vt:lpstr>
      <vt:lpstr>Fixing America’s Surface Transportation (FAST Act)</vt:lpstr>
      <vt:lpstr>Fixing America’s Surface Transportation (FAST Act)</vt:lpstr>
      <vt:lpstr>FAST Act Authorized Funding</vt:lpstr>
      <vt:lpstr>Bus and Bus Facilities (5339)</vt:lpstr>
      <vt:lpstr>Urbanized Area Formula Program (5307) </vt:lpstr>
      <vt:lpstr>Enhanced Mobility of Seniors &amp; Individuals with Disabilities (5310) </vt:lpstr>
      <vt:lpstr>Formula Grants for Rural Areas (5311)</vt:lpstr>
      <vt:lpstr>FTA FAST Act Website</vt:lpstr>
      <vt:lpstr>  </vt:lpstr>
      <vt:lpstr>Public Transportation Safety Program</vt:lpstr>
      <vt:lpstr>Public Transportation Agency Safety Plan</vt:lpstr>
      <vt:lpstr>Public Transportation Agency Safety Plan</vt:lpstr>
      <vt:lpstr>Public Transportation Safety Program Notice of Proposed Rulemaking   </vt:lpstr>
      <vt:lpstr>Public Transportation Safety Program Notice of Proposed Rulemaking:   Where are we in the Process?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Tony Cho Director, Office of Program Management and Oversight FTA Region III  </vt:lpstr>
      <vt:lpstr>Region 3 Triennial Review Finding Trends</vt:lpstr>
      <vt:lpstr>Region 3 Triennial Review Finding Trends</vt:lpstr>
      <vt:lpstr>FY 2015 Triennial Review Findings</vt:lpstr>
      <vt:lpstr> Procurement – Top Findings </vt:lpstr>
      <vt:lpstr>Proactive Procurement</vt:lpstr>
      <vt:lpstr> Useful Procurement Guidance   </vt:lpstr>
      <vt:lpstr>                         Annual Update on Buy America   Jay Fox Regional Counsel FTA Region III               </vt:lpstr>
      <vt:lpstr>PowerPoint Presentation</vt:lpstr>
      <vt:lpstr>PowerPoint Presentation</vt:lpstr>
      <vt:lpstr>PowerPoint Presentation</vt:lpstr>
      <vt:lpstr>PowerPoint Presentation</vt:lpstr>
      <vt:lpstr>                        Draft 5010.1E Award Management Requirements Circular  Jay Fox &amp; Sheila Byrne FTA Region III               </vt:lpstr>
      <vt:lpstr>Where Are We In the Process?</vt:lpstr>
      <vt:lpstr> Definitions </vt:lpstr>
      <vt:lpstr> Definitions        Other Notable Additions/Changes </vt:lpstr>
      <vt:lpstr>Significant Policy Changes</vt:lpstr>
      <vt:lpstr>Significant Policy Changes</vt:lpstr>
      <vt:lpstr>Changes to Appendices</vt:lpstr>
      <vt:lpstr>Questions?  And don’t forget to visit us at the FTA Chat with Staff outside the Expo Hall right after lunch today! </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Dissemination New Procedures  November 15, 2011  Edwin Rodriguez Information Dissemination Program Manager</dc:title>
  <dc:creator>test</dc:creator>
  <cp:lastModifiedBy>USDOT_User</cp:lastModifiedBy>
  <cp:revision>567</cp:revision>
  <cp:lastPrinted>2016-04-18T19:21:42Z</cp:lastPrinted>
  <dcterms:created xsi:type="dcterms:W3CDTF">2012-02-24T20:16:18Z</dcterms:created>
  <dcterms:modified xsi:type="dcterms:W3CDTF">2016-04-18T20:33:13Z</dcterms:modified>
</cp:coreProperties>
</file>