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56" r:id="rId2"/>
    <p:sldId id="272" r:id="rId3"/>
    <p:sldId id="273" r:id="rId4"/>
    <p:sldId id="274" r:id="rId5"/>
    <p:sldId id="275" r:id="rId6"/>
    <p:sldId id="276" r:id="rId7"/>
    <p:sldId id="257" r:id="rId8"/>
    <p:sldId id="268" r:id="rId9"/>
    <p:sldId id="271" r:id="rId10"/>
    <p:sldId id="258" r:id="rId11"/>
    <p:sldId id="260" r:id="rId12"/>
    <p:sldId id="259" r:id="rId13"/>
    <p:sldId id="269" r:id="rId14"/>
    <p:sldId id="261" r:id="rId15"/>
    <p:sldId id="262" r:id="rId16"/>
    <p:sldId id="263" r:id="rId17"/>
    <p:sldId id="264" r:id="rId18"/>
    <p:sldId id="266" r:id="rId19"/>
    <p:sldId id="277" r:id="rId20"/>
    <p:sldId id="278" r:id="rId21"/>
    <p:sldId id="267" r:id="rId22"/>
    <p:sldId id="279" r:id="rId2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llnagy" initials="j" lastIdx="3" clrIdx="0">
    <p:extLst>
      <p:ext uri="{19B8F6BF-5375-455C-9EA6-DF929625EA0E}">
        <p15:presenceInfo xmlns:p15="http://schemas.microsoft.com/office/powerpoint/2012/main" userId="jillnag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72" d="100"/>
          <a:sy n="72"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37001" y="0"/>
            <a:ext cx="3011488" cy="463550"/>
          </a:xfrm>
          <a:prstGeom prst="rect">
            <a:avLst/>
          </a:prstGeom>
        </p:spPr>
        <p:txBody>
          <a:bodyPr vert="horz" lIns="91427" tIns="45713" rIns="91427" bIns="45713" rtlCol="0"/>
          <a:lstStyle>
            <a:lvl1pPr algn="r">
              <a:defRPr sz="1200"/>
            </a:lvl1pPr>
          </a:lstStyle>
          <a:p>
            <a:r>
              <a:rPr lang="en-US"/>
              <a:t>4/19/2016-4/21/2016</a:t>
            </a:r>
          </a:p>
        </p:txBody>
      </p:sp>
      <p:sp>
        <p:nvSpPr>
          <p:cNvPr id="4" name="Footer Placeholder 3"/>
          <p:cNvSpPr>
            <a:spLocks noGrp="1"/>
          </p:cNvSpPr>
          <p:nvPr>
            <p:ph type="ftr" sz="quarter" idx="2"/>
          </p:nvPr>
        </p:nvSpPr>
        <p:spPr>
          <a:xfrm>
            <a:off x="0" y="8772525"/>
            <a:ext cx="3011488" cy="463550"/>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37001" y="8772525"/>
            <a:ext cx="3011488" cy="463550"/>
          </a:xfrm>
          <a:prstGeom prst="rect">
            <a:avLst/>
          </a:prstGeom>
        </p:spPr>
        <p:txBody>
          <a:bodyPr vert="horz" lIns="91427" tIns="45713" rIns="91427" bIns="45713" rtlCol="0" anchor="b"/>
          <a:lstStyle>
            <a:lvl1pPr algn="r">
              <a:defRPr sz="1200"/>
            </a:lvl1pPr>
          </a:lstStyle>
          <a:p>
            <a:fld id="{6566AD8C-6929-4449-93ED-94F1762912DF}" type="slidenum">
              <a:rPr lang="en-US" smtClean="0"/>
              <a:t>‹#›</a:t>
            </a:fld>
            <a:endParaRPr lang="en-US"/>
          </a:p>
        </p:txBody>
      </p:sp>
    </p:spTree>
    <p:extLst>
      <p:ext uri="{BB962C8B-B14F-4D97-AF65-F5344CB8AC3E}">
        <p14:creationId xmlns:p14="http://schemas.microsoft.com/office/powerpoint/2010/main" val="39369853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r>
              <a:rPr lang="en-US"/>
              <a:t>4/19/2016-4/21/2016</a:t>
            </a:r>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8D9F8EE3-02C4-4398-AE35-899AFFFC8763}" type="slidenum">
              <a:rPr lang="en-US" smtClean="0"/>
              <a:t>‹#›</a:t>
            </a:fld>
            <a:endParaRPr lang="en-US"/>
          </a:p>
        </p:txBody>
      </p:sp>
    </p:spTree>
    <p:extLst>
      <p:ext uri="{BB962C8B-B14F-4D97-AF65-F5344CB8AC3E}">
        <p14:creationId xmlns:p14="http://schemas.microsoft.com/office/powerpoint/2010/main" val="180367751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4/19/2016 -</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4/19/2016 -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4/19/2016 -</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4/19/2016 -</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4/19/2016 -</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4/19/2016 -</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4/19/2016 -</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4/19/2016 -</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4/19/2016 -</a:t>
            </a:r>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summers@summersnagy.com" TargetMode="External"/><Relationship Id="rId2" Type="http://schemas.openxmlformats.org/officeDocument/2006/relationships/hyperlink" Target="mailto:jnagy@summersnagy.com" TargetMode="Externa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7&amp;cite=29CFRS825.115&amp;originatingDoc=N80753B60D7B011E49BF8C45132928C19&amp;refType=VP&amp;originationContext=document&amp;transitionType=DocumentItem&amp;contextData=(sc.Category)" TargetMode="External"/><Relationship Id="rId2" Type="http://schemas.openxmlformats.org/officeDocument/2006/relationships/hyperlink" Target="https://1.next.westlaw.com/Link/Document/FullText?findType=L&amp;pubNum=1000547&amp;cite=29CFRS825.114&amp;originatingDoc=N80753B60D7B011E49BF8C45132928C19&amp;refType=VP&amp;originationContext=document&amp;transitionType=DocumentItem&amp;contextData=(sc.Category)"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hyperlink" Target="https://1.next.westlaw.com/Link/Document/FullText?findType=L&amp;pubNum=1000547&amp;cite=29CFRS825.113&amp;originatingDoc=N80753B60D7B011E49BF8C45132928C19&amp;refType=VP&amp;originationContext=document&amp;transitionType=DocumentItem&amp;contextData=(sc.Category)"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376780"/>
          </a:xfrm>
        </p:spPr>
        <p:txBody>
          <a:bodyPr/>
          <a:lstStyle/>
          <a:p>
            <a:r>
              <a:rPr lang="en-US" dirty="0"/>
              <a:t>2016 Legal Update</a:t>
            </a:r>
          </a:p>
        </p:txBody>
      </p:sp>
      <p:sp>
        <p:nvSpPr>
          <p:cNvPr id="3" name="Subtitle 2"/>
          <p:cNvSpPr>
            <a:spLocks noGrp="1"/>
          </p:cNvSpPr>
          <p:nvPr>
            <p:ph type="subTitle" idx="1"/>
          </p:nvPr>
        </p:nvSpPr>
        <p:spPr>
          <a:xfrm>
            <a:off x="4515377" y="2631494"/>
            <a:ext cx="6987645" cy="1388534"/>
          </a:xfrm>
        </p:spPr>
        <p:txBody>
          <a:bodyPr/>
          <a:lstStyle/>
          <a:p>
            <a:r>
              <a:rPr lang="en-US" dirty="0"/>
              <a:t>Jill Nagy </a:t>
            </a:r>
          </a:p>
          <a:p>
            <a:r>
              <a:rPr lang="en-US" dirty="0"/>
              <a:t>Summers Nagy Law Offices</a:t>
            </a:r>
          </a:p>
        </p:txBody>
      </p:sp>
      <p:grpSp>
        <p:nvGrpSpPr>
          <p:cNvPr id="6" name="Group 5"/>
          <p:cNvGrpSpPr/>
          <p:nvPr/>
        </p:nvGrpSpPr>
        <p:grpSpPr>
          <a:xfrm>
            <a:off x="8818863" y="4238396"/>
            <a:ext cx="3180856" cy="2472722"/>
            <a:chOff x="8818863" y="4238396"/>
            <a:chExt cx="3180856" cy="2472722"/>
          </a:xfrm>
        </p:grpSpPr>
        <p:pic>
          <p:nvPicPr>
            <p:cNvPr id="4" name="Picture 3"/>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2443280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86603"/>
            <a:ext cx="10018713" cy="1496703"/>
          </a:xfrm>
        </p:spPr>
        <p:txBody>
          <a:bodyPr/>
          <a:lstStyle/>
          <a:p>
            <a:r>
              <a:rPr lang="en-US" cap="small" dirty="0"/>
              <a:t>Recertification – how easy is it</a:t>
            </a:r>
            <a:r>
              <a:rPr lang="en-US" dirty="0"/>
              <a:t>?</a:t>
            </a:r>
          </a:p>
        </p:txBody>
      </p:sp>
      <p:sp>
        <p:nvSpPr>
          <p:cNvPr id="3" name="Content Placeholder 2"/>
          <p:cNvSpPr>
            <a:spLocks noGrp="1"/>
          </p:cNvSpPr>
          <p:nvPr>
            <p:ph idx="1"/>
          </p:nvPr>
        </p:nvSpPr>
        <p:spPr>
          <a:xfrm>
            <a:off x="1484310" y="1438691"/>
            <a:ext cx="10018713" cy="3124201"/>
          </a:xfrm>
        </p:spPr>
        <p:txBody>
          <a:bodyPr/>
          <a:lstStyle/>
          <a:p>
            <a:r>
              <a:rPr lang="en-US" dirty="0"/>
              <a:t>Recertification follows essentially 3 scenarios:</a:t>
            </a:r>
          </a:p>
          <a:p>
            <a:pPr lvl="1"/>
            <a:r>
              <a:rPr lang="en-US" dirty="0"/>
              <a:t>Long term absence- mandates recertification every 6 months with no change in condition</a:t>
            </a:r>
          </a:p>
          <a:p>
            <a:pPr lvl="1"/>
            <a:r>
              <a:rPr lang="en-US" dirty="0"/>
              <a:t>Less than 30 days in the case of “changed circumstances or when the employer doubts the continuing validity of the certification (825.308(c)).</a:t>
            </a:r>
          </a:p>
          <a:p>
            <a:pPr lvl="1"/>
            <a:r>
              <a:rPr lang="en-US" dirty="0"/>
              <a:t>Every thirty days also permitted in the case of any questions.</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17403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72954"/>
            <a:ext cx="10018713" cy="1619533"/>
          </a:xfrm>
        </p:spPr>
        <p:txBody>
          <a:bodyPr/>
          <a:lstStyle/>
          <a:p>
            <a:r>
              <a:rPr lang="en-US" cap="small" dirty="0"/>
              <a:t>Is this policy </a:t>
            </a:r>
            <a:r>
              <a:rPr lang="en-US" dirty="0"/>
              <a:t>OK?</a:t>
            </a:r>
          </a:p>
        </p:txBody>
      </p:sp>
      <p:sp>
        <p:nvSpPr>
          <p:cNvPr id="3" name="Content Placeholder 2"/>
          <p:cNvSpPr>
            <a:spLocks noGrp="1"/>
          </p:cNvSpPr>
          <p:nvPr>
            <p:ph idx="1"/>
          </p:nvPr>
        </p:nvSpPr>
        <p:spPr>
          <a:xfrm>
            <a:off x="1484310" y="1397755"/>
            <a:ext cx="10018713" cy="3124201"/>
          </a:xfrm>
        </p:spPr>
        <p:txBody>
          <a:bodyPr/>
          <a:lstStyle/>
          <a:p>
            <a:r>
              <a:rPr lang="en-US" dirty="0"/>
              <a:t>In order for me to known when to apply FMLA to an absence, a medical note will be required from your provider for that absence.  The note will need to indicate you were seen by a provider during the absence and how the absence relates to the FMLA qualifying condition.  Without this   information, I would be unable to apply FMLA to any specific absence.</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264869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59554"/>
            <a:ext cx="10018713" cy="1401169"/>
          </a:xfrm>
        </p:spPr>
        <p:txBody>
          <a:bodyPr/>
          <a:lstStyle/>
          <a:p>
            <a:r>
              <a:rPr lang="en-US" cap="small" dirty="0"/>
              <a:t>Recertification for Intermittent Leave?</a:t>
            </a:r>
          </a:p>
        </p:txBody>
      </p:sp>
      <p:sp>
        <p:nvSpPr>
          <p:cNvPr id="3" name="Content Placeholder 2"/>
          <p:cNvSpPr>
            <a:spLocks noGrp="1"/>
          </p:cNvSpPr>
          <p:nvPr>
            <p:ph idx="1"/>
          </p:nvPr>
        </p:nvSpPr>
        <p:spPr>
          <a:xfrm>
            <a:off x="1484310" y="1738946"/>
            <a:ext cx="10018713" cy="3124201"/>
          </a:xfrm>
        </p:spPr>
        <p:txBody>
          <a:bodyPr/>
          <a:lstStyle/>
          <a:p>
            <a:r>
              <a:rPr lang="en-US" dirty="0"/>
              <a:t>The recertification must include the dates of treatment, the medical necessity of treatment, the medical necessity of intermittent leave and the expected duration of the intermittent leave.  29 USC § 2613. </a:t>
            </a:r>
          </a:p>
          <a:p>
            <a:r>
              <a:rPr lang="en-US" dirty="0"/>
              <a:t>The employer may obtain second and third opinions on the recertification even involving intermittent leave.</a:t>
            </a:r>
          </a:p>
          <a:p>
            <a:r>
              <a:rPr lang="en-US" dirty="0"/>
              <a:t>The employer may obtain recertification on a “reasonable basis”.</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536484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a:t>
            </a:r>
          </a:p>
        </p:txBody>
      </p:sp>
      <p:sp>
        <p:nvSpPr>
          <p:cNvPr id="3" name="Content Placeholder 2"/>
          <p:cNvSpPr>
            <a:spLocks noGrp="1"/>
          </p:cNvSpPr>
          <p:nvPr>
            <p:ph idx="1"/>
          </p:nvPr>
        </p:nvSpPr>
        <p:spPr>
          <a:xfrm>
            <a:off x="1484310" y="1957312"/>
            <a:ext cx="10018713" cy="3124201"/>
          </a:xfrm>
        </p:spPr>
        <p:txBody>
          <a:bodyPr/>
          <a:lstStyle/>
          <a:p>
            <a:r>
              <a:rPr lang="en-US" dirty="0"/>
              <a:t>Wheelchairs, Accommodations and Disruptive Behavior. . . . .</a:t>
            </a:r>
          </a:p>
        </p:txBody>
      </p:sp>
      <p:pic>
        <p:nvPicPr>
          <p:cNvPr id="4" name="Picture 3"/>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19235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723326"/>
            <a:ext cx="10018713" cy="1237396"/>
          </a:xfrm>
        </p:spPr>
        <p:txBody>
          <a:bodyPr/>
          <a:lstStyle/>
          <a:p>
            <a:r>
              <a:rPr lang="en-US" cap="small" dirty="0"/>
              <a:t>Wheelchairs and Seating  - ADA Insight</a:t>
            </a:r>
          </a:p>
        </p:txBody>
      </p:sp>
      <p:sp>
        <p:nvSpPr>
          <p:cNvPr id="3" name="Content Placeholder 2"/>
          <p:cNvSpPr>
            <a:spLocks noGrp="1"/>
          </p:cNvSpPr>
          <p:nvPr>
            <p:ph idx="1"/>
          </p:nvPr>
        </p:nvSpPr>
        <p:spPr>
          <a:xfrm>
            <a:off x="1484310" y="1807184"/>
            <a:ext cx="10018713" cy="3124201"/>
          </a:xfrm>
        </p:spPr>
        <p:txBody>
          <a:bodyPr/>
          <a:lstStyle/>
          <a:p>
            <a:r>
              <a:rPr lang="en-US" dirty="0"/>
              <a:t>Most ADA questions involving wheelchair securement involve:</a:t>
            </a:r>
          </a:p>
          <a:p>
            <a:pPr lvl="1"/>
            <a:r>
              <a:rPr lang="en-US" dirty="0"/>
              <a:t>Must the person agree to a lap belt?</a:t>
            </a:r>
          </a:p>
          <a:p>
            <a:pPr lvl="1"/>
            <a:r>
              <a:rPr lang="en-US" dirty="0"/>
              <a:t>What if they refuse?</a:t>
            </a:r>
          </a:p>
          <a:p>
            <a:pPr lvl="1"/>
            <a:r>
              <a:rPr lang="en-US" dirty="0"/>
              <a:t>May I ask another passenger to change seats to accommodate a disabled passenger?</a:t>
            </a:r>
          </a:p>
          <a:p>
            <a:pPr lvl="1"/>
            <a:r>
              <a:rPr lang="en-US" dirty="0"/>
              <a:t>May I force someone to move to a seat?</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451230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Reasonable Accommodation</a:t>
            </a:r>
            <a:r>
              <a:rPr lang="en-US" dirty="0"/>
              <a:t>?</a:t>
            </a:r>
          </a:p>
        </p:txBody>
      </p:sp>
      <p:sp>
        <p:nvSpPr>
          <p:cNvPr id="3" name="Content Placeholder 2"/>
          <p:cNvSpPr>
            <a:spLocks noGrp="1"/>
          </p:cNvSpPr>
          <p:nvPr>
            <p:ph idx="1"/>
          </p:nvPr>
        </p:nvSpPr>
        <p:spPr>
          <a:xfrm>
            <a:off x="1484310" y="1957313"/>
            <a:ext cx="10018713" cy="3124201"/>
          </a:xfrm>
        </p:spPr>
        <p:txBody>
          <a:bodyPr/>
          <a:lstStyle/>
          <a:p>
            <a:r>
              <a:rPr lang="en-US" dirty="0"/>
              <a:t>You need to have a reasonable accommodation policy in place that addresses not only your riders but your employees.</a:t>
            </a:r>
          </a:p>
        </p:txBody>
      </p:sp>
      <p:grpSp>
        <p:nvGrpSpPr>
          <p:cNvPr id="6" name="Group 5"/>
          <p:cNvGrpSpPr/>
          <p:nvPr/>
        </p:nvGrpSpPr>
        <p:grpSpPr>
          <a:xfrm>
            <a:off x="9403307" y="4790364"/>
            <a:ext cx="2596412" cy="1920754"/>
            <a:chOff x="8818863" y="4238396"/>
            <a:chExt cx="3180856" cy="2472722"/>
          </a:xfrm>
        </p:grpSpPr>
        <p:pic>
          <p:nvPicPr>
            <p:cNvPr id="7" name="Picture 6"/>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8" name="Picture 7"/>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97367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stretch>
            <a:fillRect/>
          </a:stretch>
        </p:blipFill>
        <p:spPr>
          <a:xfrm>
            <a:off x="1774204" y="341194"/>
            <a:ext cx="4862353" cy="5807521"/>
          </a:xfrm>
        </p:spPr>
      </p:pic>
      <p:pic>
        <p:nvPicPr>
          <p:cNvPr id="7" name="Content Placeholder 6"/>
          <p:cNvPicPr>
            <a:picLocks noGrp="1" noChangeAspect="1"/>
          </p:cNvPicPr>
          <p:nvPr>
            <p:ph sz="half" idx="2"/>
          </p:nvPr>
        </p:nvPicPr>
        <p:blipFill>
          <a:blip r:embed="rId3"/>
          <a:stretch>
            <a:fillRect/>
          </a:stretch>
        </p:blipFill>
        <p:spPr>
          <a:xfrm>
            <a:off x="6837530" y="341194"/>
            <a:ext cx="5126579" cy="5821303"/>
          </a:xfrm>
        </p:spPr>
      </p:pic>
    </p:spTree>
    <p:extLst>
      <p:ext uri="{BB962C8B-B14F-4D97-AF65-F5344CB8AC3E}">
        <p14:creationId xmlns:p14="http://schemas.microsoft.com/office/powerpoint/2010/main" val="1772710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68487"/>
            <a:ext cx="10018713" cy="1360226"/>
          </a:xfrm>
        </p:spPr>
        <p:txBody>
          <a:bodyPr/>
          <a:lstStyle/>
          <a:p>
            <a:r>
              <a:rPr lang="en-US" cap="small" dirty="0"/>
              <a:t>Key Operational Issues</a:t>
            </a:r>
          </a:p>
        </p:txBody>
      </p:sp>
      <p:sp>
        <p:nvSpPr>
          <p:cNvPr id="3" name="Content Placeholder 2"/>
          <p:cNvSpPr>
            <a:spLocks noGrp="1"/>
          </p:cNvSpPr>
          <p:nvPr>
            <p:ph idx="1"/>
          </p:nvPr>
        </p:nvSpPr>
        <p:spPr>
          <a:xfrm>
            <a:off x="1484310" y="1817247"/>
            <a:ext cx="10018713" cy="3892066"/>
          </a:xfrm>
        </p:spPr>
        <p:txBody>
          <a:bodyPr>
            <a:normAutofit lnSpcReduction="10000"/>
          </a:bodyPr>
          <a:lstStyle/>
          <a:p>
            <a:r>
              <a:rPr lang="en-US" dirty="0"/>
              <a:t>Bus stops</a:t>
            </a:r>
          </a:p>
          <a:p>
            <a:pPr lvl="1"/>
            <a:r>
              <a:rPr lang="en-US" dirty="0"/>
              <a:t>Where do you locate bus stops?</a:t>
            </a:r>
          </a:p>
          <a:p>
            <a:pPr lvl="1"/>
            <a:r>
              <a:rPr lang="en-US" dirty="0"/>
              <a:t>Must you modify bus shelters?</a:t>
            </a:r>
          </a:p>
          <a:p>
            <a:pPr lvl="1"/>
            <a:r>
              <a:rPr lang="en-US" dirty="0"/>
              <a:t>Do you have sufficient control over a location to make that stop ADA Compliant?</a:t>
            </a:r>
          </a:p>
          <a:p>
            <a:r>
              <a:rPr lang="en-US" dirty="0"/>
              <a:t>Flag stops</a:t>
            </a:r>
          </a:p>
          <a:p>
            <a:pPr lvl="1"/>
            <a:r>
              <a:rPr lang="en-US" dirty="0"/>
              <a:t>Can you prohibit them?</a:t>
            </a:r>
          </a:p>
          <a:p>
            <a:pPr lvl="1"/>
            <a:r>
              <a:rPr lang="en-US" dirty="0"/>
              <a:t>Do you have protection from where such a stop my be? (I.e., you cannot guarantee a flag stop can accommodate an ADA passenger?</a:t>
            </a:r>
          </a:p>
          <a:p>
            <a:pPr lvl="1"/>
            <a:r>
              <a:rPr lang="en-US" dirty="0"/>
              <a:t>Behavioral Policies‘</a:t>
            </a:r>
          </a:p>
          <a:p>
            <a:pPr lvl="1"/>
            <a:endParaRPr lang="en-US" dirty="0"/>
          </a:p>
          <a:p>
            <a:endParaRPr lang="en-US" dirty="0"/>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280530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515408" cy="1752599"/>
          </a:xfrm>
        </p:spPr>
        <p:txBody>
          <a:bodyPr/>
          <a:lstStyle/>
          <a:p>
            <a:r>
              <a:rPr lang="en-US" cap="small" dirty="0"/>
              <a:t>Behavioral Issues and Enforcement Under </a:t>
            </a:r>
            <a:r>
              <a:rPr lang="en-US" dirty="0"/>
              <a:t>ADA</a:t>
            </a:r>
          </a:p>
        </p:txBody>
      </p:sp>
      <p:sp>
        <p:nvSpPr>
          <p:cNvPr id="3" name="Content Placeholder 2"/>
          <p:cNvSpPr>
            <a:spLocks noGrp="1"/>
          </p:cNvSpPr>
          <p:nvPr>
            <p:ph idx="1"/>
          </p:nvPr>
        </p:nvSpPr>
        <p:spPr>
          <a:xfrm>
            <a:off x="1484310" y="2175675"/>
            <a:ext cx="10018713" cy="3124201"/>
          </a:xfrm>
        </p:spPr>
        <p:txBody>
          <a:bodyPr/>
          <a:lstStyle/>
          <a:p>
            <a:r>
              <a:rPr lang="en-US" dirty="0"/>
              <a:t>You must have a written process</a:t>
            </a:r>
          </a:p>
          <a:p>
            <a:r>
              <a:rPr lang="en-US" dirty="0"/>
              <a:t>You must have an appeal process</a:t>
            </a:r>
          </a:p>
          <a:p>
            <a:r>
              <a:rPr lang="en-US" dirty="0"/>
              <a:t>You must be incremental in your enforcement (i.e., 3 day suspension, month suspension, or similar increments)</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299808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Disruptive Behavior</a:t>
            </a:r>
          </a:p>
        </p:txBody>
      </p:sp>
      <p:sp>
        <p:nvSpPr>
          <p:cNvPr id="3" name="Content Placeholder 2"/>
          <p:cNvSpPr>
            <a:spLocks noGrp="1"/>
          </p:cNvSpPr>
          <p:nvPr>
            <p:ph idx="1"/>
          </p:nvPr>
        </p:nvSpPr>
        <p:spPr>
          <a:xfrm>
            <a:off x="1484310" y="2107439"/>
            <a:ext cx="10018713" cy="3124201"/>
          </a:xfrm>
        </p:spPr>
        <p:txBody>
          <a:bodyPr/>
          <a:lstStyle/>
          <a:p>
            <a:r>
              <a:rPr lang="en-US" dirty="0"/>
              <a:t>The Company may suspend individual passengers and/or refuse service to an individual with a disability who engages in violent, seriously disruptive, or illegal conduct, using the same standards for exclusion that would apply to any other person who acted in such an inappropriate way. </a:t>
            </a:r>
          </a:p>
          <a:p>
            <a:endParaRPr lang="en-US" dirty="0"/>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0436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376780"/>
          </a:xfrm>
        </p:spPr>
        <p:txBody>
          <a:bodyPr/>
          <a:lstStyle/>
          <a:p>
            <a:r>
              <a:rPr lang="en-US" cap="small" dirty="0"/>
              <a:t>Social Media</a:t>
            </a:r>
          </a:p>
        </p:txBody>
      </p:sp>
      <p:sp>
        <p:nvSpPr>
          <p:cNvPr id="3" name="Subtitle 2"/>
          <p:cNvSpPr>
            <a:spLocks noGrp="1"/>
          </p:cNvSpPr>
          <p:nvPr>
            <p:ph type="subTitle" idx="1"/>
          </p:nvPr>
        </p:nvSpPr>
        <p:spPr>
          <a:xfrm>
            <a:off x="4515377" y="2631489"/>
            <a:ext cx="6987645" cy="1388534"/>
          </a:xfrm>
        </p:spPr>
        <p:txBody>
          <a:bodyPr/>
          <a:lstStyle/>
          <a:p>
            <a:r>
              <a:rPr lang="en-US" cap="small" dirty="0"/>
              <a:t>Can you control your Employees’ Posts?</a:t>
            </a:r>
          </a:p>
        </p:txBody>
      </p:sp>
      <p:pic>
        <p:nvPicPr>
          <p:cNvPr id="4" name="Picture 3"/>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46432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stretch>
            <a:fillRect/>
          </a:stretch>
        </p:blipFill>
        <p:spPr>
          <a:xfrm>
            <a:off x="1603992" y="145284"/>
            <a:ext cx="5254507" cy="5914321"/>
          </a:xfrm>
        </p:spPr>
      </p:pic>
      <p:pic>
        <p:nvPicPr>
          <p:cNvPr id="7" name="Content Placeholder 6"/>
          <p:cNvPicPr>
            <a:picLocks noGrp="1" noChangeAspect="1"/>
          </p:cNvPicPr>
          <p:nvPr>
            <p:ph sz="half" idx="2"/>
          </p:nvPr>
        </p:nvPicPr>
        <p:blipFill>
          <a:blip r:embed="rId3"/>
          <a:stretch>
            <a:fillRect/>
          </a:stretch>
        </p:blipFill>
        <p:spPr>
          <a:xfrm>
            <a:off x="6999951" y="145284"/>
            <a:ext cx="4993527" cy="5914321"/>
          </a:xfrm>
        </p:spPr>
      </p:pic>
    </p:spTree>
    <p:extLst>
      <p:ext uri="{BB962C8B-B14F-4D97-AF65-F5344CB8AC3E}">
        <p14:creationId xmlns:p14="http://schemas.microsoft.com/office/powerpoint/2010/main" val="2696764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04965"/>
            <a:ext cx="10018713" cy="1243009"/>
          </a:xfrm>
        </p:spPr>
        <p:txBody>
          <a:bodyPr/>
          <a:lstStyle/>
          <a:p>
            <a:r>
              <a:rPr lang="en-US" dirty="0"/>
              <a:t>ADA </a:t>
            </a:r>
            <a:r>
              <a:rPr lang="en-US" cap="small" dirty="0"/>
              <a:t>and Substance Abuse</a:t>
            </a:r>
          </a:p>
        </p:txBody>
      </p:sp>
      <p:sp>
        <p:nvSpPr>
          <p:cNvPr id="3" name="Content Placeholder 2"/>
          <p:cNvSpPr>
            <a:spLocks noGrp="1"/>
          </p:cNvSpPr>
          <p:nvPr>
            <p:ph idx="1"/>
          </p:nvPr>
        </p:nvSpPr>
        <p:spPr>
          <a:xfrm>
            <a:off x="1484310" y="1575172"/>
            <a:ext cx="10018713" cy="3124201"/>
          </a:xfrm>
        </p:spPr>
        <p:txBody>
          <a:bodyPr>
            <a:normAutofit lnSpcReduction="10000"/>
          </a:bodyPr>
          <a:lstStyle/>
          <a:p>
            <a:r>
              <a:rPr lang="en-US" dirty="0"/>
              <a:t>The ADA does not protect persons involved in “illegal” drug activity.</a:t>
            </a:r>
          </a:p>
          <a:p>
            <a:r>
              <a:rPr lang="en-US" dirty="0"/>
              <a:t>The ADA does look at drug/alcohol abuse as a potential “impairment”.</a:t>
            </a:r>
          </a:p>
          <a:p>
            <a:r>
              <a:rPr lang="en-US" dirty="0"/>
              <a:t>A positive drug test </a:t>
            </a:r>
            <a:r>
              <a:rPr lang="en-US" u="sng" dirty="0"/>
              <a:t>prior </a:t>
            </a:r>
            <a:r>
              <a:rPr lang="en-US" dirty="0"/>
              <a:t> to disclosure is grounds for termination/discipline.</a:t>
            </a:r>
          </a:p>
          <a:p>
            <a:r>
              <a:rPr lang="en-US" dirty="0"/>
              <a:t>If an employee is being questioned by an MRO regarding prescriptions drugs- an employer may not participate and must abide by the MRO’s decision.  </a:t>
            </a:r>
            <a:r>
              <a:rPr lang="en-US" u="sng" dirty="0"/>
              <a:t>See</a:t>
            </a:r>
            <a:r>
              <a:rPr lang="en-US" dirty="0"/>
              <a:t>, </a:t>
            </a:r>
            <a:r>
              <a:rPr lang="en-US" u="sng" dirty="0"/>
              <a:t>Benchmark.</a:t>
            </a:r>
          </a:p>
          <a:p>
            <a:r>
              <a:rPr lang="en-US" dirty="0"/>
              <a:t>Does Medical Marijuana pass muster with DOT?</a:t>
            </a:r>
            <a:endParaRPr lang="en-US" u="sng" dirty="0"/>
          </a:p>
        </p:txBody>
      </p:sp>
      <p:grpSp>
        <p:nvGrpSpPr>
          <p:cNvPr id="6" name="Group 5"/>
          <p:cNvGrpSpPr/>
          <p:nvPr/>
        </p:nvGrpSpPr>
        <p:grpSpPr>
          <a:xfrm>
            <a:off x="9403307" y="4790364"/>
            <a:ext cx="2596412" cy="1920754"/>
            <a:chOff x="8818863" y="4238396"/>
            <a:chExt cx="3180856" cy="2472722"/>
          </a:xfrm>
        </p:grpSpPr>
        <p:pic>
          <p:nvPicPr>
            <p:cNvPr id="7" name="Picture 6"/>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8" name="Picture 7"/>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2790930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Contact Information</a:t>
            </a:r>
          </a:p>
        </p:txBody>
      </p:sp>
      <p:sp>
        <p:nvSpPr>
          <p:cNvPr id="5" name="Content Placeholder 2"/>
          <p:cNvSpPr txBox="1">
            <a:spLocks/>
          </p:cNvSpPr>
          <p:nvPr/>
        </p:nvSpPr>
        <p:spPr>
          <a:xfrm>
            <a:off x="1484311" y="1807186"/>
            <a:ext cx="4895055"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r>
              <a:rPr lang="en-US"/>
              <a:t>Jill E. Nagy, Esquire</a:t>
            </a:r>
          </a:p>
          <a:p>
            <a:r>
              <a:rPr lang="en-US"/>
              <a:t>200 Spring Ridge Drive, Suite 202</a:t>
            </a:r>
          </a:p>
          <a:p>
            <a:pPr marL="0" indent="0">
              <a:buFont typeface="Arial"/>
              <a:buNone/>
            </a:pPr>
            <a:r>
              <a:rPr lang="en-US"/>
              <a:t>       Wyomissing, PA 19610</a:t>
            </a:r>
          </a:p>
          <a:p>
            <a:r>
              <a:rPr lang="en-US"/>
              <a:t>(610) 939-9866</a:t>
            </a:r>
          </a:p>
          <a:p>
            <a:r>
              <a:rPr lang="en-US"/>
              <a:t>E-mail: </a:t>
            </a:r>
            <a:r>
              <a:rPr lang="en-US">
                <a:hlinkClick r:id="rId2"/>
              </a:rPr>
              <a:t>jnagy@summersnagy.com</a:t>
            </a:r>
            <a:r>
              <a:rPr lang="en-US"/>
              <a:t> </a:t>
            </a:r>
            <a:endParaRPr lang="en-US" dirty="0"/>
          </a:p>
        </p:txBody>
      </p:sp>
      <p:sp>
        <p:nvSpPr>
          <p:cNvPr id="6" name="Content Placeholder 3"/>
          <p:cNvSpPr txBox="1">
            <a:spLocks/>
          </p:cNvSpPr>
          <p:nvPr/>
        </p:nvSpPr>
        <p:spPr>
          <a:xfrm>
            <a:off x="6607966" y="1807187"/>
            <a:ext cx="4895056" cy="31242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r>
              <a:rPr lang="en-US"/>
              <a:t>Sean E. Summers, Esquire</a:t>
            </a:r>
          </a:p>
          <a:p>
            <a:r>
              <a:rPr lang="en-US"/>
              <a:t>35 South Duke Street</a:t>
            </a:r>
          </a:p>
          <a:p>
            <a:pPr marL="0" indent="0">
              <a:buFont typeface="Arial"/>
              <a:buNone/>
            </a:pPr>
            <a:r>
              <a:rPr lang="en-US"/>
              <a:t>       York, PA 17401</a:t>
            </a:r>
          </a:p>
          <a:p>
            <a:r>
              <a:rPr lang="en-US"/>
              <a:t>(717) 812-8100</a:t>
            </a:r>
          </a:p>
          <a:p>
            <a:r>
              <a:rPr lang="en-US"/>
              <a:t>E-mail: </a:t>
            </a:r>
            <a:r>
              <a:rPr lang="en-US">
                <a:hlinkClick r:id="rId3"/>
              </a:rPr>
              <a:t>ssummers@summersnagy.com</a:t>
            </a:r>
            <a:r>
              <a:rPr lang="en-US"/>
              <a:t> </a:t>
            </a:r>
            <a:endParaRPr lang="en-US" dirty="0"/>
          </a:p>
        </p:txBody>
      </p:sp>
      <p:grpSp>
        <p:nvGrpSpPr>
          <p:cNvPr id="9" name="Group 8"/>
          <p:cNvGrpSpPr/>
          <p:nvPr/>
        </p:nvGrpSpPr>
        <p:grpSpPr>
          <a:xfrm>
            <a:off x="9403307" y="4790364"/>
            <a:ext cx="2596412" cy="1920754"/>
            <a:chOff x="8818863" y="4238396"/>
            <a:chExt cx="3180856" cy="2472722"/>
          </a:xfrm>
        </p:grpSpPr>
        <p:pic>
          <p:nvPicPr>
            <p:cNvPr id="10" name="Picture 9"/>
            <p:cNvPicPr>
              <a:picLocks noChangeAspect="1"/>
            </p:cNvPicPr>
            <p:nvPr/>
          </p:nvPicPr>
          <p:blipFill>
            <a:blip r:embed="rId4"/>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11" name="Picture 10"/>
            <p:cNvPicPr>
              <a:picLocks noChangeAspect="1"/>
            </p:cNvPicPr>
            <p:nvPr/>
          </p:nvPicPr>
          <p:blipFill>
            <a:blip r:embed="rId5"/>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1623298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00265"/>
            <a:ext cx="10018713" cy="1237216"/>
          </a:xfrm>
        </p:spPr>
        <p:txBody>
          <a:bodyPr/>
          <a:lstStyle/>
          <a:p>
            <a:r>
              <a:rPr lang="en-US" cap="small" dirty="0"/>
              <a:t>Chipotle Changes Everything</a:t>
            </a:r>
          </a:p>
        </p:txBody>
      </p:sp>
      <p:sp>
        <p:nvSpPr>
          <p:cNvPr id="3" name="Content Placeholder 2"/>
          <p:cNvSpPr>
            <a:spLocks noGrp="1"/>
          </p:cNvSpPr>
          <p:nvPr>
            <p:ph idx="1"/>
          </p:nvPr>
        </p:nvSpPr>
        <p:spPr>
          <a:xfrm>
            <a:off x="1484310" y="1274919"/>
            <a:ext cx="10018713" cy="3124201"/>
          </a:xfrm>
        </p:spPr>
        <p:txBody>
          <a:bodyPr>
            <a:normAutofit lnSpcReduction="10000"/>
          </a:bodyPr>
          <a:lstStyle/>
          <a:p>
            <a:r>
              <a:rPr lang="en-US" dirty="0"/>
              <a:t>Federal court has ruled that regulating employee’s messages on Facebook violates NLRB standards</a:t>
            </a:r>
          </a:p>
          <a:p>
            <a:r>
              <a:rPr lang="en-US" dirty="0"/>
              <a:t>Claims that it is unlawful to direct employees to delete tweets, to forbid circulating a petition regarding additional breaks and circulated a handbook with unlawful work rules</a:t>
            </a:r>
          </a:p>
          <a:p>
            <a:r>
              <a:rPr lang="en-US" dirty="0"/>
              <a:t>Employers shall not have rules that “chill” an employee of their “Section 7” rights.  You may only take action to curtail Section 7 Activities if the activities are with malice- false and misleading activities are not enough.</a:t>
            </a:r>
          </a:p>
        </p:txBody>
      </p:sp>
      <p:grpSp>
        <p:nvGrpSpPr>
          <p:cNvPr id="6" name="Group 5"/>
          <p:cNvGrpSpPr/>
          <p:nvPr/>
        </p:nvGrpSpPr>
        <p:grpSpPr>
          <a:xfrm>
            <a:off x="9403307" y="4790364"/>
            <a:ext cx="2596412" cy="1920754"/>
            <a:chOff x="8818863" y="4238396"/>
            <a:chExt cx="3180856" cy="2472722"/>
          </a:xfrm>
        </p:grpSpPr>
        <p:pic>
          <p:nvPicPr>
            <p:cNvPr id="4" name="Picture 3"/>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83803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54839"/>
            <a:ext cx="10018713" cy="1210100"/>
          </a:xfrm>
        </p:spPr>
        <p:txBody>
          <a:bodyPr/>
          <a:lstStyle/>
          <a:p>
            <a:r>
              <a:rPr lang="en-US" cap="small" dirty="0"/>
              <a:t>What tweets were at issue</a:t>
            </a:r>
            <a:r>
              <a:rPr lang="en-US" dirty="0"/>
              <a:t>?</a:t>
            </a:r>
          </a:p>
        </p:txBody>
      </p:sp>
      <p:sp>
        <p:nvSpPr>
          <p:cNvPr id="3" name="Content Placeholder 2"/>
          <p:cNvSpPr>
            <a:spLocks noGrp="1"/>
          </p:cNvSpPr>
          <p:nvPr>
            <p:ph idx="1"/>
          </p:nvPr>
        </p:nvSpPr>
        <p:spPr>
          <a:xfrm>
            <a:off x="1484310" y="1588825"/>
            <a:ext cx="10018713" cy="3124201"/>
          </a:xfrm>
        </p:spPr>
        <p:txBody>
          <a:bodyPr>
            <a:normAutofit fontScale="92500"/>
          </a:bodyPr>
          <a:lstStyle/>
          <a:p>
            <a:r>
              <a:rPr lang="en-US" dirty="0"/>
              <a:t>Reponses to customers applauding the restaurant</a:t>
            </a:r>
          </a:p>
          <a:p>
            <a:r>
              <a:rPr lang="en-US" dirty="0"/>
              <a:t>Complaining about co-workers who received work praise</a:t>
            </a:r>
          </a:p>
          <a:p>
            <a:r>
              <a:rPr lang="en-US" dirty="0"/>
              <a:t>Compared Chipotle to competitors noting their “free guacamole”</a:t>
            </a:r>
          </a:p>
          <a:p>
            <a:r>
              <a:rPr lang="en-US" dirty="0"/>
              <a:t>A quality control employee was charged with monitoring social media accounts and after seeing the tweets asked the employee to remove them in accordance with the company’s social media policy.</a:t>
            </a:r>
          </a:p>
          <a:p>
            <a:r>
              <a:rPr lang="en-US" dirty="0"/>
              <a:t>No discipline was imposed.  The employee was just asked to remove the tweets.</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02668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45902"/>
            <a:ext cx="10018713" cy="1237396"/>
          </a:xfrm>
        </p:spPr>
        <p:txBody>
          <a:bodyPr/>
          <a:lstStyle/>
          <a:p>
            <a:r>
              <a:rPr lang="en-US" cap="small" dirty="0"/>
              <a:t>Section 7</a:t>
            </a:r>
            <a:r>
              <a:rPr lang="en-US" dirty="0"/>
              <a:t> </a:t>
            </a:r>
          </a:p>
        </p:txBody>
      </p:sp>
      <p:sp>
        <p:nvSpPr>
          <p:cNvPr id="3" name="Content Placeholder 2"/>
          <p:cNvSpPr>
            <a:spLocks noGrp="1"/>
          </p:cNvSpPr>
          <p:nvPr>
            <p:ph idx="1"/>
          </p:nvPr>
        </p:nvSpPr>
        <p:spPr>
          <a:xfrm>
            <a:off x="1484310" y="1820833"/>
            <a:ext cx="10018713" cy="3124201"/>
          </a:xfrm>
        </p:spPr>
        <p:txBody>
          <a:bodyPr>
            <a:normAutofit fontScale="85000" lnSpcReduction="20000"/>
          </a:bodyPr>
          <a:lstStyle/>
          <a:p>
            <a:r>
              <a:rPr lang="en-US" sz="2900" dirty="0"/>
              <a:t>“protects an employee’s right to engage in concerted activities for the purpose of mutual aid or protection”.</a:t>
            </a:r>
          </a:p>
          <a:p>
            <a:r>
              <a:rPr lang="en-US" sz="2900" dirty="0"/>
              <a:t>A two prong analysis:</a:t>
            </a:r>
          </a:p>
          <a:p>
            <a:pPr lvl="1"/>
            <a:r>
              <a:rPr lang="en-US" sz="2300" dirty="0"/>
              <a:t>Was the activity “concerted”?</a:t>
            </a:r>
          </a:p>
          <a:p>
            <a:pPr lvl="1"/>
            <a:r>
              <a:rPr lang="en-US" sz="2300" dirty="0"/>
              <a:t>Was the activity for mutual aid or protection?</a:t>
            </a:r>
          </a:p>
          <a:p>
            <a:pPr lvl="1"/>
            <a:r>
              <a:rPr lang="en-US" sz="2300" dirty="0"/>
              <a:t>Since they involved working on snow days and wages they were considered common to more than just the Plaintiff so they were considered “concerted”</a:t>
            </a:r>
          </a:p>
          <a:p>
            <a:pPr lvl="1"/>
            <a:r>
              <a:rPr lang="en-US" sz="2300" dirty="0"/>
              <a:t>Wages and working conditions fall within the second prong</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167338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09430"/>
            <a:ext cx="10018713" cy="1251044"/>
          </a:xfrm>
        </p:spPr>
        <p:txBody>
          <a:bodyPr/>
          <a:lstStyle/>
          <a:p>
            <a:r>
              <a:rPr lang="en-US" cap="small" dirty="0"/>
              <a:t>How does this impact you</a:t>
            </a:r>
            <a:r>
              <a:rPr lang="en-US" dirty="0"/>
              <a:t>?	</a:t>
            </a:r>
          </a:p>
        </p:txBody>
      </p:sp>
      <p:sp>
        <p:nvSpPr>
          <p:cNvPr id="3" name="Content Placeholder 2"/>
          <p:cNvSpPr>
            <a:spLocks noGrp="1"/>
          </p:cNvSpPr>
          <p:nvPr>
            <p:ph idx="1"/>
          </p:nvPr>
        </p:nvSpPr>
        <p:spPr>
          <a:xfrm>
            <a:off x="1484310" y="1670705"/>
            <a:ext cx="10018713" cy="3124201"/>
          </a:xfrm>
        </p:spPr>
        <p:txBody>
          <a:bodyPr/>
          <a:lstStyle/>
          <a:p>
            <a:r>
              <a:rPr lang="en-US" dirty="0"/>
              <a:t>While most PPTA members are not private entities, in the case of interpretation often NLRB cases are used when public statutes are silent.</a:t>
            </a:r>
          </a:p>
          <a:p>
            <a:r>
              <a:rPr lang="en-US" dirty="0"/>
              <a:t>What does your social media policy say with regard to employees’ posts?</a:t>
            </a:r>
          </a:p>
          <a:p>
            <a:r>
              <a:rPr lang="en-US" dirty="0"/>
              <a:t>Can you regulate posts?</a:t>
            </a:r>
          </a:p>
          <a:p>
            <a:r>
              <a:rPr lang="en-US" dirty="0"/>
              <a:t>When did you last update your social media policy?</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1880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 CURBING ABUSE</a:t>
            </a:r>
          </a:p>
        </p:txBody>
      </p:sp>
      <p:sp>
        <p:nvSpPr>
          <p:cNvPr id="3" name="Content Placeholder 2"/>
          <p:cNvSpPr>
            <a:spLocks noGrp="1"/>
          </p:cNvSpPr>
          <p:nvPr>
            <p:ph idx="1"/>
          </p:nvPr>
        </p:nvSpPr>
        <p:spPr>
          <a:xfrm>
            <a:off x="1484310" y="1889066"/>
            <a:ext cx="10018713" cy="3124201"/>
          </a:xfrm>
        </p:spPr>
        <p:txBody>
          <a:bodyPr/>
          <a:lstStyle/>
          <a:p>
            <a:r>
              <a:rPr lang="en-US" dirty="0"/>
              <a:t>Focus on Intermittent Leave, Policies and Recertification and defining “serious health condition”</a:t>
            </a:r>
          </a:p>
        </p:txBody>
      </p:sp>
      <p:pic>
        <p:nvPicPr>
          <p:cNvPr id="4" name="Picture 3"/>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24316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59556"/>
            <a:ext cx="10018713" cy="1251044"/>
          </a:xfrm>
        </p:spPr>
        <p:txBody>
          <a:bodyPr/>
          <a:lstStyle/>
          <a:p>
            <a:r>
              <a:rPr lang="en-US" cap="small" dirty="0"/>
              <a:t>What is a serious health condition</a:t>
            </a:r>
            <a:r>
              <a:rPr lang="en-US" dirty="0"/>
              <a:t>?</a:t>
            </a:r>
          </a:p>
        </p:txBody>
      </p:sp>
      <p:sp>
        <p:nvSpPr>
          <p:cNvPr id="3" name="Content Placeholder 2"/>
          <p:cNvSpPr>
            <a:spLocks noGrp="1"/>
          </p:cNvSpPr>
          <p:nvPr>
            <p:ph idx="1"/>
          </p:nvPr>
        </p:nvSpPr>
        <p:spPr>
          <a:xfrm>
            <a:off x="1484310" y="1861778"/>
            <a:ext cx="10018713" cy="3124201"/>
          </a:xfrm>
        </p:spPr>
        <p:txBody>
          <a:bodyPr>
            <a:normAutofit fontScale="92500" lnSpcReduction="10000"/>
          </a:bodyPr>
          <a:lstStyle/>
          <a:p>
            <a:r>
              <a:rPr lang="en-US" dirty="0"/>
              <a:t>Serious health condition means an illness, injury, impairment or physical or mental condition that involves inpatient care as defined in </a:t>
            </a:r>
            <a:r>
              <a:rPr lang="en-US" u="sng" dirty="0">
                <a:hlinkClick r:id="rId2"/>
              </a:rPr>
              <a:t>§ 825.114</a:t>
            </a:r>
            <a:r>
              <a:rPr lang="en-US" dirty="0"/>
              <a:t> or continuing treatment by a health care provider as defined in </a:t>
            </a:r>
            <a:r>
              <a:rPr lang="en-US" u="sng" dirty="0">
                <a:hlinkClick r:id="rId3"/>
              </a:rPr>
              <a:t>§ 825.115</a:t>
            </a:r>
            <a:r>
              <a:rPr lang="en-US" dirty="0"/>
              <a:t>. Conditions for which cosmetic treatments are administered (such as most treatments for acne or plastic surgery) are not serious health conditions unless inpatient hospital care is required or unless complications develop. Restorative dental or plastic surgery after an injury or removal of cancerous growths are serious health conditions provided all the other conditions of this regulation are met. Mental illness or allergies may be serious health conditions, but only if all the conditions of </a:t>
            </a:r>
            <a:r>
              <a:rPr lang="en-US" u="sng" dirty="0">
                <a:hlinkClick r:id="rId4"/>
              </a:rPr>
              <a:t>§ 825.113</a:t>
            </a:r>
            <a:r>
              <a:rPr lang="en-US" dirty="0"/>
              <a:t> are met.</a:t>
            </a:r>
          </a:p>
          <a:p>
            <a:endParaRPr lang="en-US" dirty="0"/>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5"/>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6"/>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132086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68739"/>
            <a:ext cx="10018713" cy="1346578"/>
          </a:xfrm>
        </p:spPr>
        <p:txBody>
          <a:bodyPr/>
          <a:lstStyle/>
          <a:p>
            <a:r>
              <a:rPr lang="en-US" cap="small" dirty="0"/>
              <a:t>Serious Health Condition Revealed</a:t>
            </a:r>
          </a:p>
        </p:txBody>
      </p:sp>
      <p:sp>
        <p:nvSpPr>
          <p:cNvPr id="3" name="Content Placeholder 2"/>
          <p:cNvSpPr>
            <a:spLocks noGrp="1"/>
          </p:cNvSpPr>
          <p:nvPr>
            <p:ph idx="1"/>
          </p:nvPr>
        </p:nvSpPr>
        <p:spPr>
          <a:xfrm>
            <a:off x="1484310" y="1779889"/>
            <a:ext cx="10018713" cy="3124201"/>
          </a:xfrm>
        </p:spPr>
        <p:txBody>
          <a:bodyPr/>
          <a:lstStyle/>
          <a:p>
            <a:r>
              <a:rPr lang="en-US" dirty="0"/>
              <a:t>Inpatient Scenarios</a:t>
            </a:r>
          </a:p>
          <a:p>
            <a:r>
              <a:rPr lang="en-US" dirty="0"/>
              <a:t>Chronic Conditions</a:t>
            </a:r>
          </a:p>
          <a:p>
            <a:r>
              <a:rPr lang="en-US" dirty="0"/>
              <a:t>Extends over a Period of Time</a:t>
            </a:r>
          </a:p>
          <a:p>
            <a:r>
              <a:rPr lang="en-US" dirty="0"/>
              <a:t>For family members- the definition is elevated such that they must show they cannot participate in general daily activities such as work or school</a:t>
            </a:r>
          </a:p>
        </p:txBody>
      </p:sp>
      <p:grpSp>
        <p:nvGrpSpPr>
          <p:cNvPr id="4" name="Group 3"/>
          <p:cNvGrpSpPr/>
          <p:nvPr/>
        </p:nvGrpSpPr>
        <p:grpSpPr>
          <a:xfrm>
            <a:off x="9403307" y="4790364"/>
            <a:ext cx="2596412" cy="1920754"/>
            <a:chOff x="8818863" y="4238396"/>
            <a:chExt cx="3180856" cy="2472722"/>
          </a:xfrm>
        </p:grpSpPr>
        <p:pic>
          <p:nvPicPr>
            <p:cNvPr id="5" name="Picture 4"/>
            <p:cNvPicPr>
              <a:picLocks noChangeAspect="1"/>
            </p:cNvPicPr>
            <p:nvPr/>
          </p:nvPicPr>
          <p:blipFill>
            <a:blip r:embed="rId2"/>
            <a:stretch>
              <a:fillRect/>
            </a:stretch>
          </p:blipFill>
          <p:spPr>
            <a:xfrm>
              <a:off x="8818863" y="5588463"/>
              <a:ext cx="3180856" cy="112265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8818863" y="4238396"/>
              <a:ext cx="3161742" cy="1130672"/>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2247130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1613</TotalTime>
  <Words>1082</Words>
  <Application>Microsoft Office PowerPoint</Application>
  <PresentationFormat>Widescreen</PresentationFormat>
  <Paragraphs>89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Parallax</vt:lpstr>
      <vt:lpstr>2016 Legal Update</vt:lpstr>
      <vt:lpstr>Social Media</vt:lpstr>
      <vt:lpstr>Chipotle Changes Everything</vt:lpstr>
      <vt:lpstr>What tweets were at issue?</vt:lpstr>
      <vt:lpstr>Section 7 </vt:lpstr>
      <vt:lpstr>How does this impact you? </vt:lpstr>
      <vt:lpstr>FMLA – CURBING ABUSE</vt:lpstr>
      <vt:lpstr>What is a serious health condition?</vt:lpstr>
      <vt:lpstr>Serious Health Condition Revealed</vt:lpstr>
      <vt:lpstr>Recertification – how easy is it?</vt:lpstr>
      <vt:lpstr>Is this policy OK?</vt:lpstr>
      <vt:lpstr>Recertification for Intermittent Leave?</vt:lpstr>
      <vt:lpstr>ADA </vt:lpstr>
      <vt:lpstr>Wheelchairs and Seating  - ADA Insight</vt:lpstr>
      <vt:lpstr>Reasonable Accommodation?</vt:lpstr>
      <vt:lpstr>PowerPoint Presentation</vt:lpstr>
      <vt:lpstr>Key Operational Issues</vt:lpstr>
      <vt:lpstr>Behavioral Issues and Enforcement Under ADA</vt:lpstr>
      <vt:lpstr>Disruptive Behavior</vt:lpstr>
      <vt:lpstr>PowerPoint Presentation</vt:lpstr>
      <vt:lpstr>ADA and Substance Abuse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Legal Update</dc:title>
  <dc:creator>jillnagy</dc:creator>
  <cp:lastModifiedBy>Jill Nagy</cp:lastModifiedBy>
  <cp:revision>25</cp:revision>
  <cp:lastPrinted>2016-04-18T16:07:31Z</cp:lastPrinted>
  <dcterms:created xsi:type="dcterms:W3CDTF">2016-04-11T20:51:36Z</dcterms:created>
  <dcterms:modified xsi:type="dcterms:W3CDTF">2016-04-18T16:14:01Z</dcterms:modified>
</cp:coreProperties>
</file>