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5" r:id="rId2"/>
    <p:sldId id="377" r:id="rId3"/>
    <p:sldId id="362" r:id="rId4"/>
    <p:sldId id="366" r:id="rId5"/>
    <p:sldId id="376" r:id="rId6"/>
    <p:sldId id="378" r:id="rId7"/>
    <p:sldId id="385" r:id="rId8"/>
    <p:sldId id="379" r:id="rId9"/>
    <p:sldId id="381" r:id="rId10"/>
    <p:sldId id="388" r:id="rId11"/>
    <p:sldId id="382" r:id="rId12"/>
    <p:sldId id="389" r:id="rId13"/>
    <p:sldId id="383" r:id="rId14"/>
    <p:sldId id="384" r:id="rId15"/>
    <p:sldId id="386" r:id="rId16"/>
    <p:sldId id="387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collins" initials="lcollins" lastIdx="10" clrIdx="0"/>
  <p:cmAuthor id="1" name="Wade White" initials="WW" lastIdx="2" clrIdx="1">
    <p:extLst/>
  </p:cmAuthor>
  <p:cmAuthor id="2" name="Todd A. Brauer" initials="TAB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4B8E"/>
    <a:srgbClr val="00A84E"/>
    <a:srgbClr val="4D485B"/>
    <a:srgbClr val="F3B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0" autoAdjust="0"/>
    <p:restoredTop sz="87237" autoAdjust="0"/>
  </p:normalViewPr>
  <p:slideViewPr>
    <p:cSldViewPr>
      <p:cViewPr varScale="1">
        <p:scale>
          <a:sx n="106" d="100"/>
          <a:sy n="106" d="100"/>
        </p:scale>
        <p:origin x="19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300"/>
            </a:lvl1pPr>
          </a:lstStyle>
          <a:p>
            <a:fld id="{DCA76419-5044-44A2-9128-5083EE164316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300"/>
            </a:lvl1pPr>
          </a:lstStyle>
          <a:p>
            <a:fld id="{FB76E754-F177-45AB-B11D-4CF4316D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23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/>
          <a:lstStyle>
            <a:lvl1pPr algn="r">
              <a:defRPr sz="1300"/>
            </a:lvl1pPr>
          </a:lstStyle>
          <a:p>
            <a:fld id="{3522BDBA-C34C-49FD-8B05-43080E091BA5}" type="datetimeFigureOut">
              <a:rPr lang="en-US" smtClean="0"/>
              <a:pPr/>
              <a:t>4/15/2016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9" rIns="93278" bIns="466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8" tIns="46639" rIns="93278" bIns="466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8" tIns="46639" rIns="93278" bIns="46639" rtlCol="0" anchor="b"/>
          <a:lstStyle>
            <a:lvl1pPr algn="r">
              <a:defRPr sz="1300"/>
            </a:lvl1pPr>
          </a:lstStyle>
          <a:p>
            <a:fld id="{22D60320-816E-483B-A074-31273D2DD8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5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008PennDOTColor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5961448"/>
            <a:ext cx="2933701" cy="75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6997" y="6301803"/>
            <a:ext cx="2667000" cy="546671"/>
          </a:xfrm>
        </p:spPr>
        <p:txBody>
          <a:bodyPr>
            <a:noAutofit/>
          </a:bodyPr>
          <a:lstStyle>
            <a:lvl1pPr algn="ctr">
              <a:defRPr sz="1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ransition spd="slow" advClick="0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9144000" cy="1386840"/>
            <a:chOff x="0" y="0"/>
            <a:chExt cx="9144000" cy="138684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4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00A8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0668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8768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31C6D5-0011-4547-8B9C-161094AFE8A9}" type="slidenum">
              <a:rPr lang="en-US" sz="1400" b="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0"/>
            <a:ext cx="9144000" cy="1386840"/>
            <a:chOff x="0" y="0"/>
            <a:chExt cx="9144000" cy="138684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4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00A8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0"/>
            <a:ext cx="8915400" cy="106984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" y="1444752"/>
            <a:ext cx="4343400" cy="487375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752"/>
            <a:ext cx="4343400" cy="487375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8610600" y="6477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31C6D5-0011-4547-8B9C-161094AFE8A9}" type="slidenum">
              <a:rPr lang="en-US" sz="1400" b="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 userDrawn="1"/>
        </p:nvGrpSpPr>
        <p:grpSpPr>
          <a:xfrm>
            <a:off x="0" y="0"/>
            <a:ext cx="9144000" cy="1386840"/>
            <a:chOff x="0" y="0"/>
            <a:chExt cx="9144000" cy="138684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004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1066800"/>
              <a:ext cx="9144000" cy="320040"/>
            </a:xfrm>
            <a:prstGeom prst="rect">
              <a:avLst/>
            </a:prstGeom>
            <a:solidFill>
              <a:srgbClr val="00A8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0"/>
            <a:ext cx="8915400" cy="106984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152" y="1444752"/>
            <a:ext cx="3200400" cy="4873752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4752"/>
            <a:ext cx="5486400" cy="487375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8610600" y="6477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31C6D5-0011-4547-8B9C-161094AFE8A9}" type="slidenum">
              <a:rPr lang="en-US" sz="1400" b="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" y="0"/>
            <a:ext cx="8915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" y="987552"/>
            <a:ext cx="8915400" cy="464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</p:sldLayoutIdLst>
  <p:transition spd="slow" advClick="0" advTm="30000">
    <p:dissolv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D485B"/>
          </a:solidFill>
          <a:latin typeface="Kabel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node/900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it.dot.gov/node/90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PPTA - April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6658" y="3962400"/>
            <a:ext cx="9150658" cy="5334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962400"/>
            <a:ext cx="2133600" cy="533400"/>
          </a:xfrm>
          <a:prstGeom prst="rect">
            <a:avLst/>
          </a:prstGeom>
          <a:solidFill>
            <a:srgbClr val="00A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02904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baseline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cap="small" dirty="0">
                <a:latin typeface="Arial" pitchFamily="34" charset="0"/>
                <a:cs typeface="Arial" pitchFamily="34" charset="0"/>
              </a:rPr>
              <a:t>Act 44 </a:t>
            </a:r>
            <a:r>
              <a:rPr lang="en-US" sz="2000" cap="small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2000" cap="small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029045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Reporting QC Plan Elements, Themes and Opportunities</a:t>
            </a:r>
            <a:endParaRPr lang="en-US" sz="2000" cap="small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Threshold Tests</a:t>
            </a:r>
            <a:br>
              <a:rPr lang="en-US" dirty="0" smtClean="0"/>
            </a:br>
            <a:r>
              <a:rPr lang="en-US" dirty="0" smtClean="0"/>
              <a:t>Tailor Ranges to Your </a:t>
            </a:r>
            <a:r>
              <a:rPr lang="en-US" u="sng" dirty="0" smtClean="0"/>
              <a:t>Verified</a:t>
            </a:r>
            <a:r>
              <a:rPr lang="en-US" dirty="0" smtClean="0"/>
              <a:t> Experience </a:t>
            </a:r>
            <a:r>
              <a:rPr lang="en-US" sz="1800" dirty="0" smtClean="0"/>
              <a:t>(continued)</a:t>
            </a:r>
            <a:endParaRPr lang="en-US" sz="1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020341"/>
              </p:ext>
            </p:extLst>
          </p:nvPr>
        </p:nvGraphicFramePr>
        <p:xfrm>
          <a:off x="76200" y="1676400"/>
          <a:ext cx="8915401" cy="3824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8316"/>
                <a:gridCol w="981512"/>
                <a:gridCol w="817927"/>
                <a:gridCol w="1717646"/>
              </a:tblGrid>
              <a:tr h="3535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Threshold Range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 (FR/DR)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Verification Frequency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Automatic Passenger Counters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APC Boardings / Farebox Boardings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95%-105%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APC Alightings / APC Boardings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95%-105%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Video Observed Total Ridership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Observed Senior Ridership / Farebox Reported Senior Ridership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95%-105%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 </a:t>
                      </a:r>
                      <a:r>
                        <a:rPr lang="en-US" sz="1600" dirty="0">
                          <a:effectLst/>
                        </a:rPr>
                        <a:t>times </a:t>
                      </a:r>
                      <a:r>
                        <a:rPr lang="en-US" sz="1600" dirty="0" smtClean="0">
                          <a:effectLst/>
                        </a:rPr>
                        <a:t>/Month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84098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Observed Non-Senior Ridership / Farebox Non-Senior Ridership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95%-105%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 </a:t>
                      </a:r>
                      <a:r>
                        <a:rPr lang="en-US" sz="1600" dirty="0">
                          <a:effectLst/>
                        </a:rPr>
                        <a:t>times </a:t>
                      </a:r>
                      <a:r>
                        <a:rPr lang="en-US" sz="1600" dirty="0" smtClean="0">
                          <a:effectLst/>
                        </a:rPr>
                        <a:t>/Month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Ride Check Observed Total Ridership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Observed Senior Ridership / Farebox Reported Senior Ridership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95%-105%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 times /year /Driver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Observed Non-Senior Ridership / Farebox Reported Senior Ridership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95%-105%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X times /year /Driver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Threshold Tests</a:t>
            </a:r>
            <a:br>
              <a:rPr lang="en-US" dirty="0" smtClean="0"/>
            </a:br>
            <a:r>
              <a:rPr lang="en-US" dirty="0" smtClean="0"/>
              <a:t>Tailor Ranges to Your </a:t>
            </a:r>
            <a:r>
              <a:rPr lang="en-US" u="sng" dirty="0" smtClean="0"/>
              <a:t>Verified</a:t>
            </a:r>
            <a:r>
              <a:rPr lang="en-US" dirty="0" smtClean="0"/>
              <a:t> </a:t>
            </a:r>
            <a:r>
              <a:rPr lang="en-US" dirty="0"/>
              <a:t>Experience </a:t>
            </a:r>
            <a:r>
              <a:rPr lang="en-US" sz="1800" dirty="0"/>
              <a:t>(continued)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3590"/>
              </p:ext>
            </p:extLst>
          </p:nvPr>
        </p:nvGraphicFramePr>
        <p:xfrm>
          <a:off x="152401" y="1600200"/>
          <a:ext cx="8839200" cy="405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218"/>
                <a:gridCol w="1198470"/>
                <a:gridCol w="997450"/>
                <a:gridCol w="1924062"/>
              </a:tblGrid>
              <a:tr h="359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Threshold Range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 (FR/DR)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Verification Frequency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Fleet Odometer Readings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Reported Total (Actual) Vehicle Miles / Odometer Mileage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FR/DR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Revenue Vehicle Miles / Odometer Mileage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80%- 95%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FR/DR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Non-Revenue Vehicle Miles/ Odometer Mileage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5% - 20%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FR/DR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Scheduled Total Hours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Scheduled Revenue Vehicle Hours/ Reported RVH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98%-102%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 End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Non-Revenue Hours / Total Vehicle Hours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5%-</a:t>
                      </a:r>
                      <a:r>
                        <a:rPr lang="en-US" sz="1600" dirty="0">
                          <a:effectLst/>
                        </a:rPr>
                        <a:t>20%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FR/DR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System-wide Driver Payroll Comparisons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Driver Payroll Hours / Total Vehicle Hours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 -130%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FR/DR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 End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Scheduled Total Miles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Scheduled Revenue Vehicle Miles/ Reported RVM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98%-102%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 &amp; 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Scheduled Non-Revenue Miles / Reported Non-Revenue Miles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100%-105%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Monthly &amp; Year End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Threshold Tests</a:t>
            </a:r>
            <a:br>
              <a:rPr lang="en-US" dirty="0" smtClean="0"/>
            </a:br>
            <a:r>
              <a:rPr lang="en-US" dirty="0" smtClean="0"/>
              <a:t>Tailor Ranges to Your </a:t>
            </a:r>
            <a:r>
              <a:rPr lang="en-US" u="sng" dirty="0" smtClean="0"/>
              <a:t>Verified</a:t>
            </a:r>
            <a:r>
              <a:rPr lang="en-US" dirty="0" smtClean="0"/>
              <a:t> </a:t>
            </a:r>
            <a:r>
              <a:rPr lang="en-US" dirty="0"/>
              <a:t>Experience </a:t>
            </a:r>
            <a:r>
              <a:rPr lang="en-US" sz="1800" dirty="0"/>
              <a:t>(continued)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94864"/>
              </p:ext>
            </p:extLst>
          </p:nvPr>
        </p:nvGraphicFramePr>
        <p:xfrm>
          <a:off x="190500" y="1600200"/>
          <a:ext cx="8801099" cy="3050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5959"/>
                <a:gridCol w="1367161"/>
                <a:gridCol w="939924"/>
                <a:gridCol w="1538055"/>
              </a:tblGrid>
              <a:tr h="359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Threshold Range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 (FR/DR)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Verification Frequency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System-wide Operating Speed Comparisons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Revenue Speed (RVM / RVH)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11 - 16 mph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Revenue Speed (RVM / RVH)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10 - 18 mph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Non-Revenue Speed </a:t>
                      </a:r>
                      <a:r>
                        <a:rPr lang="en-US" sz="1600" dirty="0" smtClean="0">
                          <a:effectLst/>
                        </a:rPr>
                        <a:t>(Deadhead </a:t>
                      </a:r>
                      <a:r>
                        <a:rPr lang="en-US" sz="1600" dirty="0">
                          <a:effectLst/>
                        </a:rPr>
                        <a:t>miles / </a:t>
                      </a:r>
                      <a:r>
                        <a:rPr lang="en-US" sz="1600" dirty="0" smtClean="0">
                          <a:effectLst/>
                        </a:rPr>
                        <a:t>Deadhead </a:t>
                      </a:r>
                      <a:r>
                        <a:rPr lang="en-US" sz="1600" dirty="0">
                          <a:effectLst/>
                        </a:rPr>
                        <a:t>hours)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&gt;</a:t>
                      </a:r>
                      <a:r>
                        <a:rPr lang="en-US" sz="1600">
                          <a:effectLst/>
                        </a:rPr>
                        <a:t> Revenue SPD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FR/DR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Year End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Revenue Comparisons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Boarding Fares Collected / Expected Revenues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95% - 105%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Fare Revenue </a:t>
                      </a:r>
                      <a:r>
                        <a:rPr lang="en-US" sz="1600" dirty="0" smtClean="0">
                          <a:effectLst/>
                        </a:rPr>
                        <a:t>/ Passenger </a:t>
                      </a:r>
                      <a:r>
                        <a:rPr lang="en-US" sz="1600" dirty="0">
                          <a:effectLst/>
                        </a:rPr>
                        <a:t>/ Full Fare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65% – 85%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8516">
                <a:tc>
                  <a:txBody>
                    <a:bodyPr/>
                    <a:lstStyle/>
                    <a:p>
                      <a:pPr marL="0" marR="0" indent="1397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Unlimited Ride Pass Ridership /Unlimited-Ride Pass Sales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15-30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Monthly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3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More Common</a:t>
            </a:r>
          </a:p>
          <a:p>
            <a:pPr lvl="1"/>
            <a:r>
              <a:rPr lang="en-US" dirty="0"/>
              <a:t>Poor </a:t>
            </a:r>
            <a:r>
              <a:rPr lang="en-US" dirty="0" smtClean="0"/>
              <a:t>documentation </a:t>
            </a:r>
            <a:r>
              <a:rPr lang="en-US" dirty="0"/>
              <a:t>of </a:t>
            </a:r>
            <a:r>
              <a:rPr lang="en-US" dirty="0" smtClean="0"/>
              <a:t>current practices</a:t>
            </a:r>
          </a:p>
          <a:p>
            <a:pPr lvl="2"/>
            <a:r>
              <a:rPr lang="en-US" dirty="0" smtClean="0"/>
              <a:t>“Its </a:t>
            </a:r>
            <a:r>
              <a:rPr lang="en-US" dirty="0"/>
              <a:t>always been done that way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“I don’t know where that came from”</a:t>
            </a:r>
            <a:endParaRPr lang="en-US" dirty="0"/>
          </a:p>
          <a:p>
            <a:pPr lvl="1"/>
            <a:r>
              <a:rPr lang="en-US" dirty="0"/>
              <a:t>Skipping </a:t>
            </a:r>
            <a:r>
              <a:rPr lang="en-US" dirty="0" smtClean="0"/>
              <a:t>simple secondary checks (i.e., previous 5 slides)</a:t>
            </a:r>
          </a:p>
          <a:p>
            <a:pPr lvl="1"/>
            <a:r>
              <a:rPr lang="en-US" dirty="0" smtClean="0"/>
              <a:t>Inadequate tracking and logging of service exceptions</a:t>
            </a:r>
            <a:endParaRPr lang="en-US" dirty="0"/>
          </a:p>
          <a:p>
            <a:pPr lvl="1"/>
            <a:r>
              <a:rPr lang="en-US" dirty="0" smtClean="0"/>
              <a:t>Reporting ADA live vs. revenue service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Allocation of shared-ride miles/hours between ADA and all other</a:t>
            </a:r>
            <a:endParaRPr lang="en-US" dirty="0" smtClean="0"/>
          </a:p>
          <a:p>
            <a:pPr lvl="1"/>
            <a:r>
              <a:rPr lang="en-US" dirty="0" smtClean="0"/>
              <a:t>Not tracking or comparing transfers issued vs. collected daily</a:t>
            </a:r>
          </a:p>
          <a:p>
            <a:pPr lvl="1"/>
            <a:r>
              <a:rPr lang="en-US" dirty="0" smtClean="0"/>
              <a:t>Complex and/or ambiguous fare policies</a:t>
            </a:r>
          </a:p>
          <a:p>
            <a:pPr lvl="1"/>
            <a:r>
              <a:rPr lang="en-US" dirty="0" smtClean="0"/>
              <a:t>Differences between NTD and dotGrants on key variables</a:t>
            </a:r>
          </a:p>
          <a:p>
            <a:r>
              <a:rPr lang="en-US" dirty="0" smtClean="0"/>
              <a:t>Less Common</a:t>
            </a:r>
          </a:p>
          <a:p>
            <a:pPr lvl="1"/>
            <a:r>
              <a:rPr lang="en-US" dirty="0"/>
              <a:t>Erroneous dotGrants </a:t>
            </a:r>
            <a:r>
              <a:rPr lang="en-US" dirty="0" smtClean="0"/>
              <a:t>data entry</a:t>
            </a:r>
            <a:endParaRPr lang="en-US" dirty="0"/>
          </a:p>
          <a:p>
            <a:pPr lvl="1"/>
            <a:r>
              <a:rPr lang="en-US" dirty="0" smtClean="0"/>
              <a:t>Counting continue on / interlined passengers</a:t>
            </a:r>
          </a:p>
          <a:p>
            <a:pPr lvl="1"/>
            <a:r>
              <a:rPr lang="en-US" dirty="0" smtClean="0"/>
              <a:t>Not fully testing, maintaining &amp; calibrating new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QC Plan Template</a:t>
            </a:r>
          </a:p>
          <a:p>
            <a:pPr lvl="1"/>
            <a:r>
              <a:rPr lang="en-US" dirty="0" smtClean="0"/>
              <a:t>In testing </a:t>
            </a:r>
          </a:p>
          <a:p>
            <a:pPr lvl="1"/>
            <a:r>
              <a:rPr lang="en-US" dirty="0" smtClean="0"/>
              <a:t>Available by 7/1/16</a:t>
            </a:r>
          </a:p>
          <a:p>
            <a:r>
              <a:rPr lang="en-US" dirty="0" smtClean="0"/>
              <a:t>Be Adaptable to Local Experience / Capabilities but Diligent in QC Responsibilities</a:t>
            </a:r>
          </a:p>
          <a:p>
            <a:r>
              <a:rPr lang="en-US" dirty="0" smtClean="0"/>
              <a:t>Make </a:t>
            </a:r>
            <a:r>
              <a:rPr lang="en-US" u="sng" dirty="0" smtClean="0"/>
              <a:t>Your</a:t>
            </a:r>
            <a:r>
              <a:rPr lang="en-US" dirty="0" smtClean="0"/>
              <a:t> QC Plan Something that Works if:</a:t>
            </a:r>
          </a:p>
          <a:p>
            <a:pPr lvl="1"/>
            <a:r>
              <a:rPr lang="en-US" dirty="0" smtClean="0"/>
              <a:t>You’re out of the office</a:t>
            </a:r>
          </a:p>
          <a:p>
            <a:pPr lvl="1"/>
            <a:r>
              <a:rPr lang="en-US" dirty="0" smtClean="0"/>
              <a:t>“Many of our staff have retired”</a:t>
            </a:r>
          </a:p>
          <a:p>
            <a:r>
              <a:rPr lang="en-US" dirty="0" smtClean="0"/>
              <a:t>Keep Copies of:</a:t>
            </a:r>
          </a:p>
          <a:p>
            <a:pPr lvl="1"/>
            <a:r>
              <a:rPr lang="en-US" dirty="0" smtClean="0"/>
              <a:t>Verifications completed</a:t>
            </a:r>
          </a:p>
          <a:p>
            <a:pPr lvl="1"/>
            <a:r>
              <a:rPr lang="en-US" dirty="0" smtClean="0"/>
              <a:t>Remedial actions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Epilogue- NTD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NTD Definitions (</a:t>
            </a:r>
            <a:r>
              <a:rPr lang="en-US" dirty="0" smtClean="0">
                <a:hlinkClick r:id="rId2"/>
              </a:rPr>
              <a:t>2015 Policy Manual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Unlinked Passenger Trips (UPT)</a:t>
            </a:r>
          </a:p>
          <a:p>
            <a:pPr lvl="2"/>
            <a:r>
              <a:rPr lang="en-US" b="1" dirty="0"/>
              <a:t>Fixed-Route- </a:t>
            </a:r>
            <a:r>
              <a:rPr lang="en-US" dirty="0"/>
              <a:t>Transit agencies must count passengers each time they board vehicles, no matter how many vehicles they use to travel from their origin to their destination.  If a transit vehicle changes routes while passengers are onboard (interlining), transit agencies should not recount the passengers</a:t>
            </a:r>
            <a:r>
              <a:rPr lang="en-US" dirty="0" smtClean="0"/>
              <a:t>.</a:t>
            </a:r>
          </a:p>
          <a:p>
            <a:pPr lvl="2"/>
            <a:r>
              <a:rPr lang="en-US" b="1" dirty="0"/>
              <a:t>ADA- </a:t>
            </a:r>
            <a:r>
              <a:rPr lang="en-US" dirty="0"/>
              <a:t>For demand response (DR) and demand response-taxi (DT) modes, transit agencies must include personal care attendants and companions </a:t>
            </a:r>
            <a:r>
              <a:rPr lang="en-US" dirty="0" smtClean="0"/>
              <a:t>in </a:t>
            </a:r>
            <a:r>
              <a:rPr lang="en-US" dirty="0"/>
              <a:t>UPT counts as long as they are not employees of the transit agency. This includes attendants and companions that ride fare free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Epilogue- NTD Guidance</a:t>
            </a:r>
            <a:r>
              <a:rPr lang="en-US" sz="1600" dirty="0" smtClean="0"/>
              <a:t> (continued)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NTD Definitions (</a:t>
            </a:r>
            <a:r>
              <a:rPr lang="en-US" dirty="0" smtClean="0">
                <a:hlinkClick r:id="rId2"/>
              </a:rPr>
              <a:t>2015 Policy Manual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Revenue Service (Miles &amp; Hours)</a:t>
            </a:r>
          </a:p>
          <a:p>
            <a:pPr lvl="2"/>
            <a:r>
              <a:rPr lang="en-US" b="1" dirty="0"/>
              <a:t>Fixed-Route- </a:t>
            </a:r>
            <a:r>
              <a:rPr lang="en-US" dirty="0" smtClean="0"/>
              <a:t>Includes running time, fueling in-route and layover time regardless if passengers can board the vehicle or not (i.e., extended layovers).  Excludes deadhead, driver training, maintenance, testing, charter &amp; school bus (pp 75-82).</a:t>
            </a:r>
          </a:p>
          <a:p>
            <a:pPr lvl="2"/>
            <a:r>
              <a:rPr lang="en-US" b="1" dirty="0"/>
              <a:t>ADA- </a:t>
            </a:r>
            <a:r>
              <a:rPr lang="en-US" dirty="0"/>
              <a:t>For demand response (DR) </a:t>
            </a:r>
            <a:r>
              <a:rPr lang="en-US" dirty="0" smtClean="0"/>
              <a:t>modes, mixed messages.</a:t>
            </a:r>
          </a:p>
          <a:p>
            <a:pPr lvl="3"/>
            <a:r>
              <a:rPr lang="en-US" dirty="0" smtClean="0"/>
              <a:t>In narrative, from first passenger pickup to last passenger drop off unless returning to garage (p 76).  </a:t>
            </a:r>
          </a:p>
          <a:p>
            <a:pPr lvl="3"/>
            <a:r>
              <a:rPr lang="en-US" dirty="0" smtClean="0"/>
              <a:t>In example, excludes driver lunch break in the middle of shift from revenue service (p 80). </a:t>
            </a:r>
          </a:p>
          <a:p>
            <a:pPr lvl="3"/>
            <a:r>
              <a:rPr lang="en-US" dirty="0" smtClean="0"/>
              <a:t>Demand </a:t>
            </a:r>
            <a:r>
              <a:rPr lang="en-US" dirty="0"/>
              <a:t>response-taxi (DT) </a:t>
            </a:r>
            <a:r>
              <a:rPr lang="en-US" dirty="0" smtClean="0"/>
              <a:t>does not report deadhead.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of Act 44 Data Review</a:t>
            </a:r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Lessons Learned So Far</a:t>
            </a:r>
          </a:p>
          <a:p>
            <a:r>
              <a:rPr lang="en-US" dirty="0" smtClean="0"/>
              <a:t>Elements of the QC Template</a:t>
            </a:r>
          </a:p>
          <a:p>
            <a:r>
              <a:rPr lang="en-US" dirty="0" smtClean="0"/>
              <a:t>Common Data Issues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680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PennDOT’s Act </a:t>
            </a:r>
            <a:r>
              <a:rPr lang="en-US" dirty="0"/>
              <a:t>44 Data Review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and </a:t>
            </a:r>
            <a:r>
              <a:rPr lang="en-US" dirty="0" smtClean="0"/>
              <a:t>Confirm</a:t>
            </a:r>
            <a:endParaRPr lang="en-US" dirty="0"/>
          </a:p>
          <a:p>
            <a:pPr lvl="1"/>
            <a:r>
              <a:rPr lang="en-US" dirty="0"/>
              <a:t>Accuracy of data used in Act 44 operating subsidy formula</a:t>
            </a:r>
          </a:p>
          <a:p>
            <a:pPr lvl="2"/>
            <a:r>
              <a:rPr lang="en-US" dirty="0"/>
              <a:t>Revenue vehicle miles (RVM)</a:t>
            </a:r>
          </a:p>
          <a:p>
            <a:pPr lvl="2"/>
            <a:r>
              <a:rPr lang="en-US" dirty="0"/>
              <a:t>Revenue vehicle hours (RVH)</a:t>
            </a:r>
          </a:p>
          <a:p>
            <a:pPr lvl="2"/>
            <a:r>
              <a:rPr lang="en-US" dirty="0"/>
              <a:t>Total passengers</a:t>
            </a:r>
          </a:p>
          <a:p>
            <a:pPr lvl="2"/>
            <a:r>
              <a:rPr lang="en-US" dirty="0"/>
              <a:t>Senior passengers</a:t>
            </a:r>
          </a:p>
          <a:p>
            <a:pPr lvl="1"/>
            <a:r>
              <a:rPr lang="en-US" dirty="0"/>
              <a:t>Data reported to dotGrants matches field observations</a:t>
            </a:r>
          </a:p>
          <a:p>
            <a:r>
              <a:rPr lang="en-US" dirty="0"/>
              <a:t>Evaluate </a:t>
            </a:r>
            <a:r>
              <a:rPr lang="en-US" dirty="0" smtClean="0"/>
              <a:t>Adequacy </a:t>
            </a:r>
            <a:endParaRPr lang="en-US" dirty="0"/>
          </a:p>
          <a:p>
            <a:pPr lvl="1"/>
            <a:r>
              <a:rPr lang="en-US" dirty="0"/>
              <a:t>Act 44 data quality control (QC) plan</a:t>
            </a:r>
          </a:p>
          <a:p>
            <a:pPr lvl="1"/>
            <a:r>
              <a:rPr lang="en-US" dirty="0"/>
              <a:t>ADA reporting protocols</a:t>
            </a:r>
          </a:p>
          <a:p>
            <a:r>
              <a:rPr lang="en-US" dirty="0"/>
              <a:t>Suggest </a:t>
            </a:r>
            <a:r>
              <a:rPr lang="en-US" dirty="0" smtClean="0"/>
              <a:t>Refinements </a:t>
            </a:r>
            <a:r>
              <a:rPr lang="en-US" dirty="0"/>
              <a:t>as </a:t>
            </a:r>
            <a:r>
              <a:rPr lang="en-US" dirty="0" smtClean="0"/>
              <a:t>Warranted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PennDOT’s Act </a:t>
            </a:r>
            <a:r>
              <a:rPr lang="en-US" dirty="0"/>
              <a:t>44 Data Review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 44 </a:t>
            </a:r>
            <a:r>
              <a:rPr lang="en-US" dirty="0" smtClean="0"/>
              <a:t>Data Reporting</a:t>
            </a:r>
            <a:endParaRPr lang="en-US" dirty="0"/>
          </a:p>
          <a:p>
            <a:pPr lvl="1"/>
            <a:r>
              <a:rPr lang="en-US" dirty="0"/>
              <a:t>Review current data collection and compilation practices as described by </a:t>
            </a:r>
            <a:r>
              <a:rPr lang="en-US" dirty="0" smtClean="0"/>
              <a:t>agency management </a:t>
            </a:r>
            <a:r>
              <a:rPr lang="en-US" dirty="0"/>
              <a:t>and staff</a:t>
            </a:r>
          </a:p>
          <a:p>
            <a:pPr lvl="1"/>
            <a:r>
              <a:rPr lang="en-US" dirty="0"/>
              <a:t>Confirm application of current procedures</a:t>
            </a:r>
          </a:p>
          <a:p>
            <a:pPr lvl="1"/>
            <a:r>
              <a:rPr lang="en-US" dirty="0"/>
              <a:t>Evaluate adequacy of current procedures</a:t>
            </a:r>
          </a:p>
          <a:p>
            <a:pPr lvl="1"/>
            <a:r>
              <a:rPr lang="en-US" dirty="0"/>
              <a:t>Evaluate accuracy of current procedures</a:t>
            </a:r>
          </a:p>
          <a:p>
            <a:r>
              <a:rPr lang="en-US" dirty="0"/>
              <a:t>Management O</a:t>
            </a:r>
            <a:r>
              <a:rPr lang="en-US" dirty="0" smtClean="0"/>
              <a:t>versight </a:t>
            </a:r>
            <a:r>
              <a:rPr lang="en-US" dirty="0"/>
              <a:t>and </a:t>
            </a:r>
            <a:r>
              <a:rPr lang="en-US" dirty="0" smtClean="0"/>
              <a:t>Quality Control </a:t>
            </a:r>
            <a:r>
              <a:rPr lang="en-US" dirty="0"/>
              <a:t>(QC)</a:t>
            </a:r>
          </a:p>
          <a:p>
            <a:pPr lvl="1"/>
            <a:r>
              <a:rPr lang="en-US" dirty="0"/>
              <a:t>Evaluate adequacy of current procedures</a:t>
            </a:r>
          </a:p>
          <a:p>
            <a:pPr lvl="1"/>
            <a:r>
              <a:rPr lang="en-US" dirty="0"/>
              <a:t>Confirm application of current procedures</a:t>
            </a:r>
          </a:p>
          <a:p>
            <a:r>
              <a:rPr lang="en-US" dirty="0"/>
              <a:t>Report </a:t>
            </a:r>
            <a:r>
              <a:rPr lang="en-US" dirty="0" smtClean="0"/>
              <a:t>Results </a:t>
            </a:r>
            <a:r>
              <a:rPr lang="en-US" dirty="0"/>
              <a:t>to PennDOT and </a:t>
            </a:r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Lessons Learned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QC Practices Often Defined, Not Always Followed</a:t>
            </a:r>
          </a:p>
          <a:p>
            <a:pPr lvl="1"/>
            <a:r>
              <a:rPr lang="en-US" dirty="0" smtClean="0"/>
              <a:t>Some great practices out there but not fully documented</a:t>
            </a:r>
          </a:p>
          <a:p>
            <a:pPr lvl="1"/>
            <a:r>
              <a:rPr lang="en-US" dirty="0" smtClean="0"/>
              <a:t>Some documented practices are not routinely followed</a:t>
            </a:r>
          </a:p>
          <a:p>
            <a:r>
              <a:rPr lang="en-US" dirty="0" smtClean="0"/>
              <a:t>Interpretation of </a:t>
            </a:r>
            <a:r>
              <a:rPr lang="en-US" dirty="0" smtClean="0"/>
              <a:t>Data Definitions </a:t>
            </a:r>
            <a:r>
              <a:rPr lang="en-US" dirty="0" smtClean="0"/>
              <a:t>Varies Among Agencies</a:t>
            </a:r>
          </a:p>
          <a:p>
            <a:r>
              <a:rPr lang="en-US" dirty="0" smtClean="0"/>
              <a:t>Reasonableness Checks Sometimes Lacking</a:t>
            </a:r>
          </a:p>
          <a:p>
            <a:r>
              <a:rPr lang="en-US" dirty="0" smtClean="0"/>
              <a:t>Internal Documentation of Findings &amp; Corrective Actions Often Lacking</a:t>
            </a:r>
          </a:p>
          <a:p>
            <a:r>
              <a:rPr lang="en-US" dirty="0" smtClean="0"/>
              <a:t>“Red Flags” and Adjusting Process to Findings Often Lacking</a:t>
            </a:r>
          </a:p>
          <a:p>
            <a:r>
              <a:rPr lang="en-US" dirty="0" smtClean="0"/>
              <a:t>Feedback to Internal Data Sources Sometimes Lacking</a:t>
            </a:r>
          </a:p>
          <a:p>
            <a:pPr lvl="1"/>
            <a:r>
              <a:rPr lang="en-US" dirty="0" smtClean="0"/>
              <a:t>Drivers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Contractors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Model QC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Assignments, Roles &amp; Responsibilities</a:t>
            </a:r>
          </a:p>
          <a:p>
            <a:r>
              <a:rPr lang="en-US" dirty="0" smtClean="0"/>
              <a:t>Initial Data Development &amp; Summaries</a:t>
            </a:r>
          </a:p>
          <a:p>
            <a:r>
              <a:rPr lang="en-US" dirty="0" smtClean="0"/>
              <a:t>Secondary Data Verification</a:t>
            </a:r>
          </a:p>
          <a:p>
            <a:r>
              <a:rPr lang="en-US" dirty="0" smtClean="0"/>
              <a:t>Further Investigation</a:t>
            </a:r>
          </a:p>
          <a:p>
            <a:pPr lvl="1"/>
            <a:r>
              <a:rPr lang="en-US" dirty="0" smtClean="0"/>
              <a:t>Red flags &amp; threshold tests</a:t>
            </a:r>
          </a:p>
          <a:p>
            <a:pPr lvl="1"/>
            <a:r>
              <a:rPr lang="en-US" dirty="0" smtClean="0"/>
              <a:t>Data revisions</a:t>
            </a:r>
          </a:p>
          <a:p>
            <a:r>
              <a:rPr lang="en-US" dirty="0" smtClean="0"/>
              <a:t>QC Program Adherence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Development and QC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42" y="2258427"/>
            <a:ext cx="5944115" cy="3255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5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Staff Assignment &amp; Responsibilities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227918"/>
              </p:ext>
            </p:extLst>
          </p:nvPr>
        </p:nvGraphicFramePr>
        <p:xfrm>
          <a:off x="76201" y="1828800"/>
          <a:ext cx="8915398" cy="365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406"/>
                <a:gridCol w="1439707"/>
                <a:gridCol w="1513180"/>
                <a:gridCol w="1308571"/>
                <a:gridCol w="1495535"/>
                <a:gridCol w="1142999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 44 Data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Original Data Entry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Summaries / Initial Review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Verification 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Revisions / Follow up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dotGrants Certification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Fixed-Route Statistics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Passengers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Vehicle Operator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Finance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Operations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GM/ED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Senior Passengers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Vehicle Operator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Finance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Operations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GM/ED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Revenue Vehicle Miles (RVM)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Scheduling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Operations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Maintenance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GM/ED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Revenue Vehicle </a:t>
                      </a:r>
                      <a:r>
                        <a:rPr lang="en-US" sz="1400" dirty="0" smtClean="0">
                          <a:effectLst/>
                        </a:rPr>
                        <a:t>Hours (RVH)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Scheduling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Operations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Finance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Operations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GM/ED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ADA </a:t>
                      </a:r>
                      <a:r>
                        <a:rPr lang="en-US" sz="1400" dirty="0" smtClean="0">
                          <a:effectLst/>
                        </a:rPr>
                        <a:t>&amp; Paratransit Statistics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Passengers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Vehicle Operator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Shared-Ride Services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Finance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Shared-Ride Services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GM/ED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Revenue Vehicle Miles (RVM)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Ecolane Calculation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Shared-Ride Services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Maintenance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Shared-Ride Services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GM/ED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Revenue Vehicle </a:t>
                      </a:r>
                      <a:r>
                        <a:rPr lang="en-US" sz="1400" dirty="0" smtClean="0">
                          <a:effectLst/>
                        </a:rPr>
                        <a:t>Hours (RVH)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Ecolane Calculation</a:t>
                      </a:r>
                      <a:endParaRPr lang="en-US" sz="14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Shared-Ride Services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Finance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Shared-Ride Services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GM/ED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2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Threshold Tests</a:t>
            </a:r>
            <a:br>
              <a:rPr lang="en-US" dirty="0" smtClean="0"/>
            </a:br>
            <a:r>
              <a:rPr lang="en-US" dirty="0" smtClean="0"/>
              <a:t>Tailor Ranges to Your </a:t>
            </a:r>
            <a:r>
              <a:rPr lang="en-US" u="sng" dirty="0" smtClean="0"/>
              <a:t>Verified</a:t>
            </a:r>
            <a:r>
              <a:rPr lang="en-US" dirty="0" smtClean="0"/>
              <a:t> Experience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09481"/>
              </p:ext>
            </p:extLst>
          </p:nvPr>
        </p:nvGraphicFramePr>
        <p:xfrm>
          <a:off x="152400" y="1676400"/>
          <a:ext cx="8839201" cy="2528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9218"/>
                <a:gridCol w="1198471"/>
                <a:gridCol w="1168911"/>
                <a:gridCol w="1752601"/>
              </a:tblGrid>
              <a:tr h="3535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Threshold Range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 (FR/DR)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Verification Frequency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System-wide Total Ridership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210491">
                <a:tc>
                  <a:txBody>
                    <a:bodyPr/>
                    <a:lstStyle/>
                    <a:p>
                      <a:pPr marL="0" marR="0" indent="1397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Senior Ridership / Total Ridership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10%-20%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Cash Paying Ridership / Total Ridership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15%-90%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Non-Senior Ridership / Total Ridership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70%-93%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Monthly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ADA Ridership / Total Fixed-Route </a:t>
                      </a:r>
                      <a:r>
                        <a:rPr lang="en-US" sz="1600" dirty="0" smtClean="0">
                          <a:effectLst/>
                        </a:rPr>
                        <a:t>Ridership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 -20%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System-wide Transfers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Cash Transfers Sold / Cash Transfers Collected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60%-95%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Daily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  <a:tr h="195502">
                <a:tc>
                  <a:txBody>
                    <a:bodyPr/>
                    <a:lstStyle/>
                    <a:p>
                      <a:pPr marL="0" marR="0" indent="1397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Cash Transfers Collected / Cash Riders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30%-60% 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</a:t>
                      </a:r>
                      <a:endParaRPr lang="en-US" sz="16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Daily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2" marR="4468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9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0">
        <p:cut/>
      </p:transition>
    </mc:Choice>
    <mc:Fallback xmlns="">
      <p:transition advClick="0" advTm="3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23783</TotalTime>
  <Words>1209</Words>
  <Application>Microsoft Office PowerPoint</Application>
  <PresentationFormat>On-screen Show (4:3)</PresentationFormat>
  <Paragraphs>309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Kabel Bk BT</vt:lpstr>
      <vt:lpstr>Times New Roman</vt:lpstr>
      <vt:lpstr>Tw Cen MT</vt:lpstr>
      <vt:lpstr>Wingdings</vt:lpstr>
      <vt:lpstr>Office Theme</vt:lpstr>
      <vt:lpstr>PPTA - April 2016</vt:lpstr>
      <vt:lpstr>Agenda</vt:lpstr>
      <vt:lpstr>PennDOT’s Act 44 Data Review Goals</vt:lpstr>
      <vt:lpstr>PennDOT’s Act 44 Data Review Approach</vt:lpstr>
      <vt:lpstr>Some of the Lessons Learned So Far…</vt:lpstr>
      <vt:lpstr>Elements of the Model QC Plan</vt:lpstr>
      <vt:lpstr>Data Development and QC Flow</vt:lpstr>
      <vt:lpstr>Example of Staff Assignment &amp; Responsibilities</vt:lpstr>
      <vt:lpstr>Basic Threshold Tests Tailor Ranges to Your Verified Experience</vt:lpstr>
      <vt:lpstr>Basic Threshold Tests Tailor Ranges to Your Verified Experience (continued)</vt:lpstr>
      <vt:lpstr>Basic Threshold Tests Tailor Ranges to Your Verified Experience (continued)</vt:lpstr>
      <vt:lpstr>Basic Threshold Tests Tailor Ranges to Your Verified Experience (continued)</vt:lpstr>
      <vt:lpstr>Common Data Issues</vt:lpstr>
      <vt:lpstr>Conclusion</vt:lpstr>
      <vt:lpstr>Epilogue- NTD Guidance</vt:lpstr>
      <vt:lpstr>Epilogue- NTD Guidance (continued)</vt:lpstr>
    </vt:vector>
  </TitlesOfParts>
  <Company>PennDOT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Act 44 Reviews</dc:subject>
  <dc:creator>wwhite@wgianalytics.com</dc:creator>
  <cp:lastModifiedBy>Wade White</cp:lastModifiedBy>
  <cp:revision>632</cp:revision>
  <cp:lastPrinted>2014-09-22T19:06:34Z</cp:lastPrinted>
  <dcterms:created xsi:type="dcterms:W3CDTF">2009-05-21T19:12:43Z</dcterms:created>
  <dcterms:modified xsi:type="dcterms:W3CDTF">2016-04-15T12:31:51Z</dcterms:modified>
</cp:coreProperties>
</file>