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8" r:id="rId4"/>
    <p:sldId id="258" r:id="rId5"/>
    <p:sldId id="271" r:id="rId6"/>
    <p:sldId id="257" r:id="rId7"/>
    <p:sldId id="259" r:id="rId8"/>
    <p:sldId id="260" r:id="rId9"/>
    <p:sldId id="264" r:id="rId10"/>
    <p:sldId id="261" r:id="rId11"/>
    <p:sldId id="269" r:id="rId12"/>
    <p:sldId id="270" r:id="rId13"/>
    <p:sldId id="272" r:id="rId14"/>
    <p:sldId id="273" r:id="rId15"/>
    <p:sldId id="284" r:id="rId16"/>
    <p:sldId id="274" r:id="rId17"/>
    <p:sldId id="283" r:id="rId18"/>
    <p:sldId id="275" r:id="rId19"/>
    <p:sldId id="280" r:id="rId20"/>
    <p:sldId id="276" r:id="rId21"/>
    <p:sldId id="281" r:id="rId22"/>
    <p:sldId id="277" r:id="rId23"/>
    <p:sldId id="285" r:id="rId24"/>
    <p:sldId id="286" r:id="rId25"/>
    <p:sldId id="287" r:id="rId26"/>
    <p:sldId id="278" r:id="rId27"/>
    <p:sldId id="282" r:id="rId28"/>
    <p:sldId id="279" r:id="rId29"/>
    <p:sldId id="26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021"/>
    <a:srgbClr val="E71923"/>
    <a:srgbClr val="005AAA"/>
    <a:srgbClr val="74B23D"/>
    <a:srgbClr val="372F30"/>
    <a:srgbClr val="71A43B"/>
    <a:srgbClr val="1E1E1E"/>
    <a:srgbClr val="0D3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59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9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21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6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13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701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73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80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69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60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94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13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0841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20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0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2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9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7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40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14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95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365" y="5725313"/>
            <a:ext cx="2269435" cy="106797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232456" y="6216719"/>
            <a:ext cx="710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orbel" panose="020B0503020204020204" pitchFamily="34" charset="0"/>
              </a:rPr>
              <a:t>Enhance Your Rider’s Experience</a:t>
            </a:r>
            <a:endParaRPr lang="en-US" sz="28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5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232456" y="6216719"/>
            <a:ext cx="710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orbel" panose="020B0503020204020204" pitchFamily="34" charset="0"/>
              </a:rPr>
              <a:t>Enhance Your Rider’s Experience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25" y="5812507"/>
            <a:ext cx="2221675" cy="104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st@availtec.com" TargetMode="External"/><Relationship Id="rId4" Type="http://schemas.openxmlformats.org/officeDocument/2006/relationships/hyperlink" Target="mailto:cah@availtec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17" y="2793208"/>
            <a:ext cx="8887861" cy="2576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1917" y="2772850"/>
            <a:ext cx="8887861" cy="2596818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3546473" y="1614042"/>
            <a:ext cx="750910" cy="581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24303" y="567559"/>
            <a:ext cx="9743090" cy="2400747"/>
          </a:xfrm>
        </p:spPr>
        <p:txBody>
          <a:bodyPr anchor="ctr" anchorCtr="0">
            <a:normAutofit/>
          </a:bodyPr>
          <a:lstStyle/>
          <a:p>
            <a:r>
              <a:rPr lang="en-US" sz="4800" b="1" dirty="0">
                <a:solidFill>
                  <a:srgbClr val="FFC000"/>
                </a:solidFill>
              </a:rPr>
              <a:t>Latest Innovations in ITS Technology for Transit</a:t>
            </a:r>
          </a:p>
        </p:txBody>
      </p:sp>
      <p:pic>
        <p:nvPicPr>
          <p:cNvPr id="2050" name="Picture 2" descr="http://www.ppta.net/pages/springconf2016/log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51" y="2939051"/>
            <a:ext cx="2511424" cy="228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mmvta.com/wp-content/uploads/2013/05/Logo2-PP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01" y="2988664"/>
            <a:ext cx="5276090" cy="222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9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buzzing in APTA…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rgbClr val="0070C0"/>
                </a:solidFill>
              </a:rPr>
              <a:t>“All about Mobile Payment Solutions…”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74B23D"/>
                </a:solidFill>
              </a:rPr>
              <a:t>“First and Last Mile…What do Customers Want?”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rgbClr val="E71923"/>
                </a:solidFill>
              </a:rPr>
              <a:t>“ITS and Vehicle-based Real-Time Solutions”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FFC000"/>
                </a:solidFill>
              </a:rPr>
              <a:t>“Connected Vehicle Technologies and Open Data Usage…”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rgbClr val="7030A0"/>
                </a:solidFill>
              </a:rPr>
              <a:t>“Security and Cybersecurity…Keeping Pace with Innovation”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4"/>
          <a:stretch/>
        </p:blipFill>
        <p:spPr>
          <a:xfrm>
            <a:off x="838200" y="1602692"/>
            <a:ext cx="6257826" cy="12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out to bid related to ITS…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CDTA, Albany NY – </a:t>
            </a:r>
            <a:r>
              <a:rPr lang="en-US" dirty="0" smtClean="0">
                <a:solidFill>
                  <a:srgbClr val="0070C0"/>
                </a:solidFill>
              </a:rPr>
              <a:t>Intelligent Transportation Management System</a:t>
            </a:r>
          </a:p>
          <a:p>
            <a:r>
              <a:rPr lang="en-US" dirty="0" smtClean="0"/>
              <a:t>SMTD, Springfield IL – </a:t>
            </a:r>
            <a:r>
              <a:rPr lang="en-US" dirty="0" smtClean="0">
                <a:solidFill>
                  <a:srgbClr val="92D050"/>
                </a:solidFill>
              </a:rPr>
              <a:t>Intelligent Transportation Systems</a:t>
            </a:r>
          </a:p>
          <a:p>
            <a:r>
              <a:rPr lang="en-US" dirty="0" smtClean="0"/>
              <a:t>SRTA, New Bedford MA – </a:t>
            </a:r>
            <a:r>
              <a:rPr lang="en-US" dirty="0" smtClean="0">
                <a:solidFill>
                  <a:srgbClr val="E71923"/>
                </a:solidFill>
              </a:rPr>
              <a:t>Transit Management Technologies</a:t>
            </a:r>
          </a:p>
          <a:p>
            <a:r>
              <a:rPr lang="en-US" dirty="0" smtClean="0"/>
              <a:t>N</a:t>
            </a:r>
            <a:r>
              <a:rPr lang="en-US" dirty="0"/>
              <a:t>ORTA, New </a:t>
            </a:r>
            <a:r>
              <a:rPr lang="en-US" dirty="0" smtClean="0"/>
              <a:t>Orleans LA </a:t>
            </a:r>
            <a:r>
              <a:rPr lang="en-US" dirty="0"/>
              <a:t>– </a:t>
            </a:r>
            <a:r>
              <a:rPr lang="en-US" dirty="0">
                <a:solidFill>
                  <a:srgbClr val="FFC000"/>
                </a:solidFill>
              </a:rPr>
              <a:t>CAD/AVL </a:t>
            </a:r>
            <a:r>
              <a:rPr lang="en-US" dirty="0" smtClean="0">
                <a:solidFill>
                  <a:srgbClr val="FFC000"/>
                </a:solidFill>
              </a:rPr>
              <a:t>System</a:t>
            </a:r>
          </a:p>
          <a:p>
            <a:r>
              <a:rPr lang="en-US" dirty="0" smtClean="0"/>
              <a:t>CityBus, Culver City CA – </a:t>
            </a:r>
            <a:r>
              <a:rPr lang="en-US" dirty="0" smtClean="0">
                <a:solidFill>
                  <a:srgbClr val="7030A0"/>
                </a:solidFill>
              </a:rPr>
              <a:t>SmartBus System Project</a:t>
            </a:r>
          </a:p>
        </p:txBody>
      </p:sp>
    </p:spTree>
    <p:extLst>
      <p:ext uri="{BB962C8B-B14F-4D97-AF65-F5344CB8AC3E}">
        <p14:creationId xmlns:p14="http://schemas.microsoft.com/office/powerpoint/2010/main" val="8276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0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Technologies</a:t>
            </a:r>
            <a:endParaRPr lang="en-US" dirty="0"/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8944"/>
            <a:ext cx="8227875" cy="488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Operations-focused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542" y="1825625"/>
            <a:ext cx="7119257" cy="4351338"/>
          </a:xfrm>
        </p:spPr>
        <p:txBody>
          <a:bodyPr/>
          <a:lstStyle/>
          <a:p>
            <a:r>
              <a:rPr lang="en-US" dirty="0" smtClean="0"/>
              <a:t>Fixed Route Scheduling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Yard Management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74B23D"/>
                </a:solidFill>
              </a:rPr>
              <a:t>Detour Management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B9021"/>
                </a:solidFill>
              </a:rPr>
              <a:t>Decision Support</a:t>
            </a:r>
            <a:endParaRPr lang="en-US" b="1" dirty="0">
              <a:solidFill>
                <a:srgbClr val="FB902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3274064" cy="42271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4" y="2709083"/>
            <a:ext cx="377598" cy="4430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0" y="3717685"/>
            <a:ext cx="377598" cy="443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4" y="4739503"/>
            <a:ext cx="377598" cy="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SPOTLIGHT: Decision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941" y="1825625"/>
            <a:ext cx="6204859" cy="4351338"/>
          </a:xfrm>
        </p:spPr>
        <p:txBody>
          <a:bodyPr/>
          <a:lstStyle/>
          <a:p>
            <a:r>
              <a:rPr lang="en-US" dirty="0" smtClean="0"/>
              <a:t>Imagine you took all the knowledge of your best Dispatcher, and built it into your CAD/AVL system.</a:t>
            </a:r>
          </a:p>
          <a:p>
            <a:r>
              <a:rPr lang="en-US" dirty="0" smtClean="0"/>
              <a:t>System continuously monitors all incoming data and proactively alerts users to potential issues</a:t>
            </a:r>
          </a:p>
          <a:p>
            <a:r>
              <a:rPr lang="en-US" dirty="0" smtClean="0"/>
              <a:t>Recommends actions to ensure consistent and timely handling and resolution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98" t="1247" r="1099" b="35186"/>
          <a:stretch/>
        </p:blipFill>
        <p:spPr>
          <a:xfrm>
            <a:off x="1796142" y="1690688"/>
            <a:ext cx="2394857" cy="204651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"/>
          <a:stretch/>
        </p:blipFill>
        <p:spPr>
          <a:xfrm>
            <a:off x="892628" y="3858532"/>
            <a:ext cx="4024311" cy="2046514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7" name="Down Arrow 6"/>
          <p:cNvSpPr/>
          <p:nvPr/>
        </p:nvSpPr>
        <p:spPr>
          <a:xfrm>
            <a:off x="2394856" y="3737202"/>
            <a:ext cx="1197428" cy="493259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73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Maintenance-focused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542" y="1825625"/>
            <a:ext cx="7119257" cy="4351338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Electronic Operator Defect Reporting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00B050"/>
                </a:solidFill>
              </a:rPr>
              <a:t>Vehicle Health Monitoring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B9021"/>
                </a:solidFill>
              </a:rPr>
              <a:t>Asset Management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C00000"/>
                </a:solidFill>
              </a:rPr>
              <a:t>Maintenance Management Systems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3274064" cy="3509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40" y="2701504"/>
            <a:ext cx="377598" cy="443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0" y="1678344"/>
            <a:ext cx="377598" cy="443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0" y="4736379"/>
            <a:ext cx="377598" cy="443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68" y="3717034"/>
            <a:ext cx="377598" cy="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83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SPOTLIGHT: Maintenance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86" y="1825625"/>
            <a:ext cx="6313714" cy="4351338"/>
          </a:xfrm>
        </p:spPr>
        <p:txBody>
          <a:bodyPr/>
          <a:lstStyle/>
          <a:p>
            <a:r>
              <a:rPr lang="en-US" dirty="0" smtClean="0"/>
              <a:t>Complete system solution for maintenance staff, think “CAD/AVL” for Maintenance</a:t>
            </a:r>
          </a:p>
          <a:p>
            <a:pPr lvl="1"/>
            <a:r>
              <a:rPr lang="en-US" dirty="0" smtClean="0"/>
              <a:t>Electronic Operator Defect Report – streamlines pullout</a:t>
            </a:r>
          </a:p>
          <a:p>
            <a:pPr lvl="1"/>
            <a:r>
              <a:rPr lang="en-US" dirty="0" smtClean="0"/>
              <a:t>Yard Management – always know where the bus is in the yard, identify buses out for service</a:t>
            </a:r>
          </a:p>
          <a:p>
            <a:pPr lvl="1"/>
            <a:r>
              <a:rPr lang="en-US" dirty="0" smtClean="0"/>
              <a:t>Vehicle Health Monitoring – catch faults in real-time while bus is on the road</a:t>
            </a:r>
          </a:p>
          <a:p>
            <a:r>
              <a:rPr lang="en-US" dirty="0" smtClean="0"/>
              <a:t>More advanced trend analysis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578173" cy="170964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5" b="7020"/>
          <a:stretch/>
        </p:blipFill>
        <p:spPr>
          <a:xfrm>
            <a:off x="1329318" y="2797629"/>
            <a:ext cx="3310716" cy="318951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868107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Finance-focused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542" y="1825625"/>
            <a:ext cx="7119257" cy="4351338"/>
          </a:xfrm>
        </p:spPr>
        <p:txBody>
          <a:bodyPr/>
          <a:lstStyle/>
          <a:p>
            <a:r>
              <a:rPr lang="en-US" b="1" dirty="0" smtClean="0">
                <a:solidFill>
                  <a:srgbClr val="74B23D"/>
                </a:solidFill>
              </a:rPr>
              <a:t>Payroll Automation</a:t>
            </a:r>
            <a:endParaRPr lang="en-US" b="1" dirty="0">
              <a:solidFill>
                <a:srgbClr val="74B23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3274064" cy="3509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0" y="1690688"/>
            <a:ext cx="377598" cy="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15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SPOTLIGHT: Payroll Automation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74" y="1825625"/>
            <a:ext cx="797242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Automating driver payroll by connecting systems</a:t>
            </a:r>
          </a:p>
          <a:p>
            <a:pPr lvl="1"/>
            <a:r>
              <a:rPr lang="en-US" dirty="0" smtClean="0"/>
              <a:t>Driver check-in kiosk in dispatch</a:t>
            </a:r>
          </a:p>
          <a:p>
            <a:pPr lvl="1"/>
            <a:r>
              <a:rPr lang="en-US" dirty="0" smtClean="0"/>
              <a:t>Fixed Route Scheduling / Rostering system</a:t>
            </a:r>
          </a:p>
          <a:p>
            <a:pPr lvl="2"/>
            <a:r>
              <a:rPr lang="en-US" dirty="0" smtClean="0"/>
              <a:t>Base hours / schedule</a:t>
            </a:r>
          </a:p>
          <a:p>
            <a:pPr lvl="1"/>
            <a:r>
              <a:rPr lang="en-US" dirty="0" smtClean="0"/>
              <a:t>Dispatch / Pullout Management System</a:t>
            </a:r>
          </a:p>
          <a:p>
            <a:pPr lvl="2"/>
            <a:r>
              <a:rPr lang="en-US" dirty="0" smtClean="0"/>
              <a:t>Tracking any exceptions (late, no-show, overtime, time-off)</a:t>
            </a:r>
          </a:p>
          <a:p>
            <a:pPr lvl="1"/>
            <a:r>
              <a:rPr lang="en-US" dirty="0" smtClean="0"/>
              <a:t>Finance / Payroll System</a:t>
            </a:r>
          </a:p>
          <a:p>
            <a:pPr lvl="2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Automated import of all data</a:t>
            </a:r>
          </a:p>
          <a:p>
            <a:pPr lvl="2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Less manual effort</a:t>
            </a:r>
          </a:p>
          <a:p>
            <a:pPr lvl="2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More accurate payroll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4510"/>
          <a:stretch/>
        </p:blipFill>
        <p:spPr>
          <a:xfrm>
            <a:off x="856534" y="2557349"/>
            <a:ext cx="2524840" cy="288788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99816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Vehicle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542" y="1825625"/>
            <a:ext cx="7119257" cy="4351338"/>
          </a:xfrm>
        </p:spPr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Mobile Data Routers / Wi-Fi on the bus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C000"/>
                </a:solidFill>
              </a:rPr>
              <a:t>VOIP-based Communications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25625"/>
            <a:ext cx="3302143" cy="2485118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9111" l="0" r="99234">
                        <a14:foregroundMark x1="5364" y1="73556" x2="5364" y2="7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70" y="4106636"/>
            <a:ext cx="2971800" cy="192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0" y="1690688"/>
            <a:ext cx="377598" cy="443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40" y="2701504"/>
            <a:ext cx="377598" cy="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0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C000"/>
                </a:solidFill>
              </a:rPr>
              <a:t>Latest Innovations in ITS Technology for </a:t>
            </a:r>
            <a:r>
              <a:rPr lang="en-US" sz="4800" b="1" dirty="0" smtClean="0">
                <a:solidFill>
                  <a:srgbClr val="FFC000"/>
                </a:solidFill>
              </a:rPr>
              <a:t>Transit</a:t>
            </a:r>
          </a:p>
          <a:p>
            <a:pPr marL="0" indent="0" algn="ctr">
              <a:buNone/>
            </a:pPr>
            <a:r>
              <a:rPr lang="en-US" sz="4000" i="1" dirty="0" smtClean="0">
                <a:solidFill>
                  <a:srgbClr val="0070C0"/>
                </a:solidFill>
              </a:rPr>
              <a:t>Highlighting </a:t>
            </a:r>
            <a:r>
              <a:rPr lang="en-US" sz="4000" i="1" dirty="0">
                <a:solidFill>
                  <a:srgbClr val="0070C0"/>
                </a:solidFill>
              </a:rPr>
              <a:t>some of the exciting and innovative ITS technologies being utilized in PA today and a look forward at the latest innovations and where ITS technology is going in the near future.</a:t>
            </a:r>
          </a:p>
        </p:txBody>
      </p:sp>
    </p:spTree>
    <p:extLst>
      <p:ext uri="{BB962C8B-B14F-4D97-AF65-F5344CB8AC3E}">
        <p14:creationId xmlns:p14="http://schemas.microsoft.com/office/powerpoint/2010/main" val="3373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SPOTLIGHT: VOIP-based 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7028" y="1825625"/>
            <a:ext cx="5736771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Becoming a desirable path with aging two-way radio infrastructures and difficulty obtaining frequencies</a:t>
            </a:r>
          </a:p>
          <a:p>
            <a:r>
              <a:rPr lang="en-US" dirty="0" smtClean="0"/>
              <a:t>Leverages expanding public cellular data networks</a:t>
            </a:r>
          </a:p>
          <a:p>
            <a:pPr lvl="1"/>
            <a:r>
              <a:rPr lang="en-US" dirty="0" smtClean="0"/>
              <a:t>Data coverage widespread</a:t>
            </a:r>
          </a:p>
          <a:p>
            <a:pPr lvl="1"/>
            <a:r>
              <a:rPr lang="en-US" dirty="0" smtClean="0"/>
              <a:t>Data plans more cost effective</a:t>
            </a:r>
            <a:endParaRPr lang="en-US" dirty="0"/>
          </a:p>
          <a:p>
            <a:r>
              <a:rPr lang="en-US" dirty="0" smtClean="0"/>
              <a:t>Utilizes LTE router on bus</a:t>
            </a:r>
          </a:p>
          <a:p>
            <a:r>
              <a:rPr lang="en-US" dirty="0" smtClean="0"/>
              <a:t>Expands communication options</a:t>
            </a:r>
          </a:p>
          <a:p>
            <a:pPr lvl="1"/>
            <a:r>
              <a:rPr lang="en-US" dirty="0" smtClean="0"/>
              <a:t>Can patch to cell phones, tablets, and office VOIP phones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1944"/>
            <a:ext cx="3671477" cy="189343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Multiply 4"/>
          <p:cNvSpPr/>
          <p:nvPr/>
        </p:nvSpPr>
        <p:spPr>
          <a:xfrm>
            <a:off x="1668506" y="2938802"/>
            <a:ext cx="2841171" cy="2623458"/>
          </a:xfrm>
          <a:prstGeom prst="mathMultiply">
            <a:avLst>
              <a:gd name="adj1" fmla="val 106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59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Rider-focused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542" y="1825625"/>
            <a:ext cx="7119257" cy="4351338"/>
          </a:xfrm>
        </p:spPr>
        <p:txBody>
          <a:bodyPr/>
          <a:lstStyle/>
          <a:p>
            <a:r>
              <a:rPr lang="en-US" b="1" dirty="0" smtClean="0">
                <a:solidFill>
                  <a:srgbClr val="005AAA"/>
                </a:solidFill>
              </a:rPr>
              <a:t>Google Real-Time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FC000"/>
                </a:solidFill>
              </a:rPr>
              <a:t>Electronic Payment / Mobile Ticketing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00B050"/>
                </a:solidFill>
              </a:rPr>
              <a:t>Apps!  Uber / Lyft?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96" y="1825625"/>
            <a:ext cx="3256468" cy="3490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40" y="2701504"/>
            <a:ext cx="377598" cy="443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0" y="1678344"/>
            <a:ext cx="377598" cy="443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68" y="3717034"/>
            <a:ext cx="377598" cy="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12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SPOTLIGHT: Google Real-Time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086" y="1825625"/>
            <a:ext cx="7837714" cy="4351338"/>
          </a:xfrm>
        </p:spPr>
        <p:txBody>
          <a:bodyPr/>
          <a:lstStyle/>
          <a:p>
            <a:r>
              <a:rPr lang="en-US" dirty="0" smtClean="0"/>
              <a:t>Builds on GTFS specification for static schedule data</a:t>
            </a:r>
          </a:p>
          <a:p>
            <a:r>
              <a:rPr lang="en-US" dirty="0" smtClean="0"/>
              <a:t>Provides real-time bus information via Google Maps and standard API</a:t>
            </a:r>
          </a:p>
          <a:p>
            <a:r>
              <a:rPr lang="en-US" dirty="0" smtClean="0"/>
              <a:t>Opens up market for even greater diversity of customer-facing solutions:</a:t>
            </a:r>
          </a:p>
          <a:p>
            <a:pPr lvl="1"/>
            <a:r>
              <a:rPr lang="en-US" dirty="0" smtClean="0"/>
              <a:t>Apps</a:t>
            </a:r>
          </a:p>
          <a:p>
            <a:pPr lvl="1"/>
            <a:r>
              <a:rPr lang="en-US" dirty="0" smtClean="0"/>
              <a:t>Electronic Signs</a:t>
            </a:r>
          </a:p>
          <a:p>
            <a:pPr lvl="1"/>
            <a:r>
              <a:rPr lang="en-US" dirty="0" smtClean="0"/>
              <a:t>Kiosks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0" t="7854" r="75084" b="10059"/>
          <a:stretch/>
        </p:blipFill>
        <p:spPr>
          <a:xfrm>
            <a:off x="914400" y="1690688"/>
            <a:ext cx="2296885" cy="4365172"/>
          </a:xfrm>
          <a:prstGeom prst="rect">
            <a:avLst/>
          </a:prstGeom>
          <a:ln w="28575">
            <a:solidFill>
              <a:srgbClr val="FB9021"/>
            </a:solidFill>
          </a:ln>
        </p:spPr>
      </p:pic>
    </p:spTree>
    <p:extLst>
      <p:ext uri="{BB962C8B-B14F-4D97-AF65-F5344CB8AC3E}">
        <p14:creationId xmlns:p14="http://schemas.microsoft.com/office/powerpoint/2010/main" val="100780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SPOTLIGHT: Electronic Payment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057" y="1825625"/>
            <a:ext cx="6215742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Cash-less payment options expanding as new technologies emerge and are being rolled out across the Country:</a:t>
            </a:r>
          </a:p>
          <a:p>
            <a:pPr lvl="1"/>
            <a:r>
              <a:rPr lang="en-US" dirty="0" smtClean="0"/>
              <a:t>Smart Cards</a:t>
            </a:r>
          </a:p>
          <a:p>
            <a:pPr lvl="1"/>
            <a:r>
              <a:rPr lang="en-US" dirty="0" smtClean="0"/>
              <a:t>Apple Pay / Google Pay / NFC</a:t>
            </a:r>
          </a:p>
          <a:p>
            <a:pPr lvl="1"/>
            <a:r>
              <a:rPr lang="en-US" dirty="0" smtClean="0"/>
              <a:t>Mobile Ticketing</a:t>
            </a:r>
          </a:p>
          <a:p>
            <a:pPr lvl="1"/>
            <a:r>
              <a:rPr lang="en-US" dirty="0" smtClean="0"/>
              <a:t>Open Payment</a:t>
            </a:r>
          </a:p>
          <a:p>
            <a:r>
              <a:rPr lang="en-US" dirty="0" smtClean="0"/>
              <a:t>Still in early stages of adoption with solutions ranging from traditional validating farebox solutions to more cost-effective solutions (less infrastructure)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436683" cy="188463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764" y="3770923"/>
            <a:ext cx="3605893" cy="20193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76828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SPOTLIGHT: Apps! Uber / Lyft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86" y="1825625"/>
            <a:ext cx="6313713" cy="4351338"/>
          </a:xfrm>
        </p:spPr>
        <p:txBody>
          <a:bodyPr/>
          <a:lstStyle/>
          <a:p>
            <a:r>
              <a:rPr lang="en-US" dirty="0" smtClean="0"/>
              <a:t>Lots of discussion within Transit about Uber and Lift</a:t>
            </a:r>
          </a:p>
          <a:p>
            <a:pPr lvl="1"/>
            <a:r>
              <a:rPr lang="en-US" dirty="0" smtClean="0"/>
              <a:t>Are they are threat?</a:t>
            </a:r>
          </a:p>
          <a:p>
            <a:pPr lvl="1"/>
            <a:r>
              <a:rPr lang="en-US" dirty="0" smtClean="0"/>
              <a:t>A viable partner?</a:t>
            </a:r>
          </a:p>
          <a:p>
            <a:pPr lvl="1"/>
            <a:r>
              <a:rPr lang="en-US" dirty="0" smtClean="0"/>
              <a:t>A potential first/last mile </a:t>
            </a:r>
            <a:r>
              <a:rPr lang="en-US" smtClean="0"/>
              <a:t>solution?</a:t>
            </a:r>
          </a:p>
          <a:p>
            <a:pPr marL="457200" lvl="1" indent="0">
              <a:buNone/>
            </a:pPr>
            <a:endParaRPr lang="en-US" smtClean="0"/>
          </a:p>
          <a:p>
            <a:r>
              <a:rPr lang="en-US" dirty="0" smtClean="0"/>
              <a:t>Transit apps moving towards integrating with Uber</a:t>
            </a:r>
          </a:p>
          <a:p>
            <a:r>
              <a:rPr lang="en-US" dirty="0" smtClean="0"/>
              <a:t>Google Maps rolling out an Uber option (in addition to walking/driving/transit)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3995057" cy="307312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263119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96" y="1825625"/>
            <a:ext cx="3256468" cy="34906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Technologies Tying it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542" y="1825625"/>
            <a:ext cx="7119257" cy="4351338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Data Warehousing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C000"/>
                </a:solidFill>
              </a:rPr>
              <a:t>Business Intelligence / KPI Dashboards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40" y="2701504"/>
            <a:ext cx="377598" cy="443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70" y="1678344"/>
            <a:ext cx="377598" cy="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46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SPOTLIGHT: Business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972" y="1825625"/>
            <a:ext cx="7064828" cy="4351338"/>
          </a:xfrm>
        </p:spPr>
        <p:txBody>
          <a:bodyPr/>
          <a:lstStyle/>
          <a:p>
            <a:r>
              <a:rPr lang="en-US" dirty="0" smtClean="0"/>
              <a:t>All your ITS systems </a:t>
            </a:r>
            <a:r>
              <a:rPr lang="en-US" b="1" dirty="0" smtClean="0">
                <a:solidFill>
                  <a:srgbClr val="92D050"/>
                </a:solidFill>
              </a:rPr>
              <a:t>connected and sharing data</a:t>
            </a:r>
            <a:r>
              <a:rPr lang="en-US" dirty="0" smtClean="0"/>
              <a:t> via Data Warehouse</a:t>
            </a:r>
          </a:p>
          <a:p>
            <a:r>
              <a:rPr lang="en-US" dirty="0" smtClean="0"/>
              <a:t>Business Intelligence</a:t>
            </a:r>
          </a:p>
          <a:p>
            <a:pPr lvl="1"/>
            <a:r>
              <a:rPr lang="en-US" dirty="0" smtClean="0"/>
              <a:t>Mining data warehouse finding trends in data to provide answers, not just data</a:t>
            </a:r>
          </a:p>
          <a:p>
            <a:pPr lvl="1"/>
            <a:endParaRPr lang="en-US" dirty="0"/>
          </a:p>
          <a:p>
            <a:r>
              <a:rPr lang="en-US" dirty="0" smtClean="0"/>
              <a:t>KPI Dashboards and Reporting</a:t>
            </a:r>
          </a:p>
          <a:p>
            <a:pPr lvl="1"/>
            <a:r>
              <a:rPr lang="en-US" dirty="0" smtClean="0"/>
              <a:t>Transit-specific KPI dashboards / Board report</a:t>
            </a:r>
          </a:p>
          <a:p>
            <a:pPr lvl="1"/>
            <a:r>
              <a:rPr lang="en-US" dirty="0" smtClean="0"/>
              <a:t>User-defined dashboards</a:t>
            </a:r>
          </a:p>
          <a:p>
            <a:pPr lvl="1"/>
            <a:r>
              <a:rPr lang="en-US" dirty="0" smtClean="0"/>
              <a:t>Self-service reporting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034" r="13433"/>
          <a:stretch/>
        </p:blipFill>
        <p:spPr>
          <a:xfrm>
            <a:off x="838200" y="1690688"/>
            <a:ext cx="3254828" cy="3395662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507194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Future…Coming soon?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228" y="1825625"/>
            <a:ext cx="3755571" cy="4351338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Connected Vehicles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92D050"/>
                </a:solidFill>
              </a:rPr>
              <a:t>Self-driving Buses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51654"/>
            <a:ext cx="4566219" cy="304414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074" name="Picture 2" descr="Google's self-driving c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12" y="3265714"/>
            <a:ext cx="4880944" cy="2746829"/>
          </a:xfrm>
          <a:prstGeom prst="rect">
            <a:avLst/>
          </a:prstGeom>
          <a:noFill/>
          <a:ln w="28575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1679802"/>
            <a:ext cx="377598" cy="443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12" y="2690618"/>
            <a:ext cx="377598" cy="44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51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536" y="26560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/>
              <a:t>Questions?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0099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Avail Technologies?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0" y="1881956"/>
            <a:ext cx="5679963" cy="3436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8379" y="1628692"/>
            <a:ext cx="515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B9021"/>
                </a:solidFill>
              </a:rPr>
              <a:t>Real people integrating smart, reliable, and convenient ITS solutions</a:t>
            </a:r>
            <a:endParaRPr lang="en-US" sz="2000" dirty="0">
              <a:solidFill>
                <a:srgbClr val="FB902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8620" y="2619918"/>
            <a:ext cx="487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4B23D"/>
                </a:solidFill>
              </a:rPr>
              <a:t>Revolutionizing ITS for public transit with </a:t>
            </a:r>
            <a:r>
              <a:rPr lang="en-US" sz="2000" b="1" u="sng" dirty="0" smtClean="0">
                <a:solidFill>
                  <a:srgbClr val="74B23D"/>
                </a:solidFill>
              </a:rPr>
              <a:t>CAD/AVL solutions </a:t>
            </a:r>
            <a:r>
              <a:rPr lang="en-US" sz="2000" dirty="0" smtClean="0">
                <a:solidFill>
                  <a:srgbClr val="74B23D"/>
                </a:solidFill>
              </a:rPr>
              <a:t>for more than </a:t>
            </a:r>
            <a:r>
              <a:rPr lang="en-US" sz="2000" dirty="0" smtClean="0">
                <a:solidFill>
                  <a:srgbClr val="74B23D"/>
                </a:solidFill>
              </a:rPr>
              <a:t>18 </a:t>
            </a:r>
            <a:r>
              <a:rPr lang="en-US" sz="2000" dirty="0" smtClean="0">
                <a:solidFill>
                  <a:srgbClr val="74B23D"/>
                </a:solidFill>
              </a:rPr>
              <a:t>years</a:t>
            </a:r>
            <a:endParaRPr lang="en-US" sz="2000" dirty="0">
              <a:solidFill>
                <a:srgbClr val="74B23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8620" y="3600145"/>
            <a:ext cx="487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F0"/>
                </a:solidFill>
              </a:rPr>
              <a:t>Partnering with our customers to achieve success in </a:t>
            </a:r>
            <a:r>
              <a:rPr lang="en-US" sz="2000" dirty="0" smtClean="0">
                <a:solidFill>
                  <a:srgbClr val="00B0F0"/>
                </a:solidFill>
              </a:rPr>
              <a:t>transit agencies </a:t>
            </a:r>
            <a:r>
              <a:rPr lang="en-US" sz="2000" dirty="0" smtClean="0">
                <a:solidFill>
                  <a:srgbClr val="00B0F0"/>
                </a:solidFill>
              </a:rPr>
              <a:t>across </a:t>
            </a:r>
            <a:r>
              <a:rPr lang="en-US" sz="2000" dirty="0" smtClean="0">
                <a:solidFill>
                  <a:srgbClr val="00B0F0"/>
                </a:solidFill>
              </a:rPr>
              <a:t>the</a:t>
            </a:r>
          </a:p>
          <a:p>
            <a:pPr algn="ctr"/>
            <a:r>
              <a:rPr lang="en-US" sz="2000" dirty="0" smtClean="0">
                <a:solidFill>
                  <a:srgbClr val="00B0F0"/>
                </a:solidFill>
              </a:rPr>
              <a:t>United </a:t>
            </a:r>
            <a:r>
              <a:rPr lang="en-US" sz="2000" dirty="0" smtClean="0">
                <a:solidFill>
                  <a:srgbClr val="00B0F0"/>
                </a:solidFill>
              </a:rPr>
              <a:t>States</a:t>
            </a:r>
            <a:endParaRPr lang="en-US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/ Real-Time Passenger Information in PA</a:t>
            </a:r>
            <a:endParaRPr lang="en-US" dirty="0"/>
          </a:p>
        </p:txBody>
      </p:sp>
      <p:sp>
        <p:nvSpPr>
          <p:cNvPr id="6" name="Freeform 3041"/>
          <p:cNvSpPr>
            <a:spLocks noChangeAspect="1"/>
          </p:cNvSpPr>
          <p:nvPr/>
        </p:nvSpPr>
        <p:spPr bwMode="auto">
          <a:xfrm rot="305295">
            <a:off x="658555" y="1157278"/>
            <a:ext cx="10074156" cy="5388570"/>
          </a:xfrm>
          <a:custGeom>
            <a:avLst/>
            <a:gdLst/>
            <a:ahLst/>
            <a:cxnLst>
              <a:cxn ang="0">
                <a:pos x="528" y="66"/>
              </a:cxn>
              <a:cxn ang="0">
                <a:pos x="452" y="0"/>
              </a:cxn>
              <a:cxn ang="0">
                <a:pos x="86" y="120"/>
              </a:cxn>
              <a:cxn ang="0">
                <a:pos x="70" y="72"/>
              </a:cxn>
              <a:cxn ang="0">
                <a:pos x="72" y="70"/>
              </a:cxn>
              <a:cxn ang="0">
                <a:pos x="88" y="116"/>
              </a:cxn>
              <a:cxn ang="0">
                <a:pos x="72" y="64"/>
              </a:cxn>
              <a:cxn ang="0">
                <a:pos x="0" y="146"/>
              </a:cxn>
              <a:cxn ang="0">
                <a:pos x="8" y="168"/>
              </a:cxn>
              <a:cxn ang="0">
                <a:pos x="2" y="150"/>
              </a:cxn>
              <a:cxn ang="0">
                <a:pos x="4" y="144"/>
              </a:cxn>
              <a:cxn ang="0">
                <a:pos x="78" y="344"/>
              </a:cxn>
              <a:cxn ang="0">
                <a:pos x="76" y="346"/>
              </a:cxn>
              <a:cxn ang="0">
                <a:pos x="78" y="348"/>
              </a:cxn>
              <a:cxn ang="0">
                <a:pos x="96" y="398"/>
              </a:cxn>
              <a:cxn ang="0">
                <a:pos x="182" y="372"/>
              </a:cxn>
              <a:cxn ang="0">
                <a:pos x="180" y="372"/>
              </a:cxn>
              <a:cxn ang="0">
                <a:pos x="498" y="262"/>
              </a:cxn>
              <a:cxn ang="0">
                <a:pos x="498" y="262"/>
              </a:cxn>
              <a:cxn ang="0">
                <a:pos x="498" y="262"/>
              </a:cxn>
              <a:cxn ang="0">
                <a:pos x="528" y="252"/>
              </a:cxn>
              <a:cxn ang="0">
                <a:pos x="558" y="186"/>
              </a:cxn>
              <a:cxn ang="0">
                <a:pos x="518" y="134"/>
              </a:cxn>
              <a:cxn ang="0">
                <a:pos x="528" y="66"/>
              </a:cxn>
            </a:cxnLst>
            <a:rect l="0" t="0" r="r" b="b"/>
            <a:pathLst>
              <a:path w="558" h="398">
                <a:moveTo>
                  <a:pt x="528" y="66"/>
                </a:moveTo>
                <a:lnTo>
                  <a:pt x="452" y="0"/>
                </a:lnTo>
                <a:lnTo>
                  <a:pt x="86" y="120"/>
                </a:lnTo>
                <a:lnTo>
                  <a:pt x="70" y="72"/>
                </a:lnTo>
                <a:lnTo>
                  <a:pt x="72" y="70"/>
                </a:lnTo>
                <a:lnTo>
                  <a:pt x="88" y="116"/>
                </a:lnTo>
                <a:lnTo>
                  <a:pt x="72" y="64"/>
                </a:lnTo>
                <a:lnTo>
                  <a:pt x="0" y="146"/>
                </a:lnTo>
                <a:lnTo>
                  <a:pt x="8" y="168"/>
                </a:lnTo>
                <a:lnTo>
                  <a:pt x="2" y="150"/>
                </a:lnTo>
                <a:lnTo>
                  <a:pt x="4" y="144"/>
                </a:lnTo>
                <a:lnTo>
                  <a:pt x="78" y="344"/>
                </a:lnTo>
                <a:lnTo>
                  <a:pt x="76" y="346"/>
                </a:lnTo>
                <a:lnTo>
                  <a:pt x="78" y="348"/>
                </a:lnTo>
                <a:lnTo>
                  <a:pt x="96" y="398"/>
                </a:lnTo>
                <a:lnTo>
                  <a:pt x="182" y="372"/>
                </a:lnTo>
                <a:lnTo>
                  <a:pt x="180" y="372"/>
                </a:lnTo>
                <a:lnTo>
                  <a:pt x="498" y="262"/>
                </a:lnTo>
                <a:lnTo>
                  <a:pt x="498" y="262"/>
                </a:lnTo>
                <a:lnTo>
                  <a:pt x="498" y="262"/>
                </a:lnTo>
                <a:lnTo>
                  <a:pt x="528" y="252"/>
                </a:lnTo>
                <a:lnTo>
                  <a:pt x="558" y="186"/>
                </a:lnTo>
                <a:lnTo>
                  <a:pt x="518" y="134"/>
                </a:lnTo>
                <a:lnTo>
                  <a:pt x="528" y="66"/>
                </a:lnTo>
                <a:close/>
              </a:path>
            </a:pathLst>
          </a:custGeom>
          <a:solidFill>
            <a:srgbClr val="0070C0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800"/>
          </a:p>
        </p:txBody>
      </p:sp>
      <p:pic>
        <p:nvPicPr>
          <p:cNvPr id="31" name="Content Placeholder 3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01" y="2220046"/>
            <a:ext cx="1256183" cy="472916"/>
          </a:xfrm>
        </p:spPr>
      </p:pic>
      <p:pic>
        <p:nvPicPr>
          <p:cNvPr id="33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06" y="3039305"/>
            <a:ext cx="1256183" cy="472916"/>
          </a:xfrm>
          <a:prstGeom prst="rect">
            <a:avLst/>
          </a:prstGeom>
        </p:spPr>
      </p:pic>
      <p:pic>
        <p:nvPicPr>
          <p:cNvPr id="34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479" y="3842555"/>
            <a:ext cx="1256183" cy="472916"/>
          </a:xfrm>
          <a:prstGeom prst="rect">
            <a:avLst/>
          </a:prstGeom>
        </p:spPr>
      </p:pic>
      <p:pic>
        <p:nvPicPr>
          <p:cNvPr id="35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02" y="5251245"/>
            <a:ext cx="1256183" cy="472916"/>
          </a:xfrm>
          <a:prstGeom prst="rect">
            <a:avLst/>
          </a:prstGeom>
        </p:spPr>
      </p:pic>
      <p:pic>
        <p:nvPicPr>
          <p:cNvPr id="36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23" y="4802949"/>
            <a:ext cx="1256183" cy="472916"/>
          </a:xfrm>
          <a:prstGeom prst="rect">
            <a:avLst/>
          </a:prstGeom>
        </p:spPr>
      </p:pic>
      <p:pic>
        <p:nvPicPr>
          <p:cNvPr id="37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83" y="3746101"/>
            <a:ext cx="1256183" cy="472916"/>
          </a:xfrm>
          <a:prstGeom prst="rect">
            <a:avLst/>
          </a:prstGeom>
        </p:spPr>
      </p:pic>
      <p:pic>
        <p:nvPicPr>
          <p:cNvPr id="38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14" y="3436241"/>
            <a:ext cx="1256183" cy="472916"/>
          </a:xfrm>
          <a:prstGeom prst="rect">
            <a:avLst/>
          </a:prstGeom>
        </p:spPr>
      </p:pic>
      <p:pic>
        <p:nvPicPr>
          <p:cNvPr id="39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21" y="2623928"/>
            <a:ext cx="1256183" cy="472916"/>
          </a:xfrm>
          <a:prstGeom prst="rect">
            <a:avLst/>
          </a:prstGeom>
        </p:spPr>
      </p:pic>
      <p:pic>
        <p:nvPicPr>
          <p:cNvPr id="40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20" y="1998523"/>
            <a:ext cx="1256183" cy="472916"/>
          </a:xfrm>
          <a:prstGeom prst="rect">
            <a:avLst/>
          </a:prstGeom>
        </p:spPr>
      </p:pic>
      <p:pic>
        <p:nvPicPr>
          <p:cNvPr id="41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66" y="1588920"/>
            <a:ext cx="1256183" cy="472916"/>
          </a:xfrm>
          <a:prstGeom prst="rect">
            <a:avLst/>
          </a:prstGeom>
        </p:spPr>
      </p:pic>
      <p:pic>
        <p:nvPicPr>
          <p:cNvPr id="42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25" y="2232611"/>
            <a:ext cx="1256183" cy="472916"/>
          </a:xfrm>
          <a:prstGeom prst="rect">
            <a:avLst/>
          </a:prstGeom>
        </p:spPr>
      </p:pic>
      <p:pic>
        <p:nvPicPr>
          <p:cNvPr id="43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729" y="4163711"/>
            <a:ext cx="1256183" cy="472916"/>
          </a:xfrm>
          <a:prstGeom prst="rect">
            <a:avLst/>
          </a:prstGeom>
        </p:spPr>
      </p:pic>
      <p:pic>
        <p:nvPicPr>
          <p:cNvPr id="44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780894"/>
            <a:ext cx="1256183" cy="472916"/>
          </a:xfrm>
          <a:prstGeom prst="rect">
            <a:avLst/>
          </a:prstGeom>
        </p:spPr>
      </p:pic>
      <p:pic>
        <p:nvPicPr>
          <p:cNvPr id="45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42" y="3911374"/>
            <a:ext cx="1256183" cy="472916"/>
          </a:xfrm>
          <a:prstGeom prst="rect">
            <a:avLst/>
          </a:prstGeom>
        </p:spPr>
      </p:pic>
      <p:pic>
        <p:nvPicPr>
          <p:cNvPr id="46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377" y="4316207"/>
            <a:ext cx="1256183" cy="472916"/>
          </a:xfrm>
          <a:prstGeom prst="rect">
            <a:avLst/>
          </a:prstGeom>
        </p:spPr>
      </p:pic>
      <p:pic>
        <p:nvPicPr>
          <p:cNvPr id="47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525" y="3321341"/>
            <a:ext cx="1256183" cy="472916"/>
          </a:xfrm>
          <a:prstGeom prst="rect">
            <a:avLst/>
          </a:prstGeom>
        </p:spPr>
      </p:pic>
      <p:pic>
        <p:nvPicPr>
          <p:cNvPr id="48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77" y="2896535"/>
            <a:ext cx="1256183" cy="472916"/>
          </a:xfrm>
          <a:prstGeom prst="rect">
            <a:avLst/>
          </a:prstGeom>
        </p:spPr>
      </p:pic>
      <p:pic>
        <p:nvPicPr>
          <p:cNvPr id="49" name="Content Placeholder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376" y="2456684"/>
            <a:ext cx="1256183" cy="472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16" y="4720951"/>
            <a:ext cx="1320757" cy="48627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13" y="4347569"/>
            <a:ext cx="1166629" cy="326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26" y="3238090"/>
            <a:ext cx="1101318" cy="32158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6" b="26904"/>
          <a:stretch/>
        </p:blipFill>
        <p:spPr>
          <a:xfrm>
            <a:off x="9299301" y="1977427"/>
            <a:ext cx="667670" cy="2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Avail Technologies?</a:t>
            </a:r>
            <a:endParaRPr lang="en-US" dirty="0"/>
          </a:p>
        </p:txBody>
      </p:sp>
      <p:pic>
        <p:nvPicPr>
          <p:cNvPr id="1026" name="Picture 2" descr="http://r2.masstransitmag.com/files/base/image/MASS/2013/07/16x9/640x360/huffman-chad-1_110324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2" r="26001"/>
          <a:stretch/>
        </p:blipFill>
        <p:spPr bwMode="auto">
          <a:xfrm>
            <a:off x="2092032" y="2130138"/>
            <a:ext cx="1509120" cy="1402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a.licdn.com/mpr/mpr/shrinknp_200_200/p/3/000/115/274/3a0bb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32" y="3972296"/>
            <a:ext cx="1509120" cy="1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6008" y="2508326"/>
            <a:ext cx="575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CHAD HUFFMAN – Senior Account Manager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  <a:hlinkClick r:id="rId4"/>
              </a:rPr>
              <a:t>cah@availtec.com</a:t>
            </a:r>
            <a:r>
              <a:rPr lang="en-US" dirty="0" smtClean="0">
                <a:solidFill>
                  <a:schemeClr val="bg1"/>
                </a:solidFill>
              </a:rPr>
              <a:t> – 814-880-1189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6008" y="4403690"/>
            <a:ext cx="575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MILO THOMAS, PMP – Program Manager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  <a:hlinkClick r:id="rId5"/>
              </a:rPr>
              <a:t>mst@availtec.com</a:t>
            </a:r>
            <a:r>
              <a:rPr lang="en-US" dirty="0" smtClean="0">
                <a:solidFill>
                  <a:schemeClr val="bg1"/>
                </a:solidFill>
              </a:rPr>
              <a:t>  – 734-945-7514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2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Avail Technologies Do?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427813"/>
            <a:ext cx="10655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B9021"/>
                </a:solidFill>
              </a:rPr>
              <a:t>Real people integrating smart, reliable, and convenient ITS solutions</a:t>
            </a:r>
            <a:endParaRPr lang="en-US" sz="2800" dirty="0">
              <a:solidFill>
                <a:srgbClr val="FB902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15" y="2759721"/>
            <a:ext cx="2985445" cy="1860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59721"/>
            <a:ext cx="3307404" cy="1860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71" y="2759721"/>
            <a:ext cx="2147377" cy="1860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524" y="2759721"/>
            <a:ext cx="1240276" cy="186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Avail Technologies Do?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742" y="2935794"/>
            <a:ext cx="2898058" cy="2173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739" y="3149732"/>
            <a:ext cx="3101859" cy="17456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1459329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4B23D"/>
                </a:solidFill>
              </a:rPr>
              <a:t>Revolutionizing ITS for public transit </a:t>
            </a:r>
            <a:br>
              <a:rPr lang="en-US" sz="2800" dirty="0" smtClean="0">
                <a:solidFill>
                  <a:srgbClr val="74B23D"/>
                </a:solidFill>
              </a:rPr>
            </a:br>
            <a:r>
              <a:rPr lang="en-US" sz="2800" smtClean="0">
                <a:solidFill>
                  <a:srgbClr val="74B23D"/>
                </a:solidFill>
              </a:rPr>
              <a:t>with </a:t>
            </a:r>
            <a:r>
              <a:rPr lang="en-US" sz="2800" b="1" u="sng" smtClean="0">
                <a:solidFill>
                  <a:srgbClr val="74B23D"/>
                </a:solidFill>
              </a:rPr>
              <a:t>CAD/AVL &amp; Fare </a:t>
            </a:r>
            <a:r>
              <a:rPr lang="en-US" sz="2800" b="1" u="sng" dirty="0" smtClean="0">
                <a:solidFill>
                  <a:srgbClr val="74B23D"/>
                </a:solidFill>
              </a:rPr>
              <a:t>solutions </a:t>
            </a:r>
            <a:r>
              <a:rPr lang="en-US" sz="2800" dirty="0" smtClean="0">
                <a:solidFill>
                  <a:srgbClr val="74B23D"/>
                </a:solidFill>
              </a:rPr>
              <a:t>for more than 16 years</a:t>
            </a:r>
            <a:endParaRPr lang="en-US" sz="2800" dirty="0">
              <a:solidFill>
                <a:srgbClr val="74B23D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38199" y="2652145"/>
            <a:ext cx="2337396" cy="2740837"/>
            <a:chOff x="1133391" y="2784892"/>
            <a:chExt cx="2773227" cy="3410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391" y="2784892"/>
              <a:ext cx="2773227" cy="19665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391" y="4751479"/>
              <a:ext cx="2773227" cy="1444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45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Avail Technologies Do?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1459329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4B23D"/>
                </a:solidFill>
              </a:rPr>
              <a:t>Revolutionizing ITS for public transit </a:t>
            </a:r>
            <a:br>
              <a:rPr lang="en-US" sz="2800" dirty="0" smtClean="0">
                <a:solidFill>
                  <a:srgbClr val="74B23D"/>
                </a:solidFill>
              </a:rPr>
            </a:br>
            <a:r>
              <a:rPr lang="en-US" sz="2800" dirty="0" smtClean="0">
                <a:solidFill>
                  <a:srgbClr val="74B23D"/>
                </a:solidFill>
              </a:rPr>
              <a:t>with </a:t>
            </a:r>
            <a:r>
              <a:rPr lang="en-US" sz="2800" b="1" u="sng" dirty="0" smtClean="0">
                <a:solidFill>
                  <a:srgbClr val="74B23D"/>
                </a:solidFill>
              </a:rPr>
              <a:t>APC, VHM, AVA solutions </a:t>
            </a:r>
            <a:r>
              <a:rPr lang="en-US" sz="2800" dirty="0" smtClean="0">
                <a:solidFill>
                  <a:srgbClr val="74B23D"/>
                </a:solidFill>
              </a:rPr>
              <a:t>for more than 16 years</a:t>
            </a:r>
            <a:endParaRPr lang="en-US" sz="2800" dirty="0">
              <a:solidFill>
                <a:srgbClr val="74B23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3" y="3672535"/>
            <a:ext cx="2441429" cy="1291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15" y="3488977"/>
            <a:ext cx="2478001" cy="1658827"/>
          </a:xfrm>
          <a:prstGeom prst="rect">
            <a:avLst/>
          </a:prstGeom>
        </p:spPr>
      </p:pic>
      <p:pic>
        <p:nvPicPr>
          <p:cNvPr id="16" name="Picture 4" descr="http://www.sunrisesystems.com/images/DoubleLineNextStopSig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22489" r="6892" b="37236"/>
          <a:stretch/>
        </p:blipFill>
        <p:spPr bwMode="auto">
          <a:xfrm>
            <a:off x="3824749" y="3223205"/>
            <a:ext cx="3664318" cy="84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ctagon 16">
            <a:hlinkClick r:id="" action="ppaction://noaction" highlightClick="1">
              <a:snd r:embed="rId7" name="ParkAve.wav"/>
            </a:hlinkClick>
          </p:cNvPr>
          <p:cNvSpPr/>
          <p:nvPr/>
        </p:nvSpPr>
        <p:spPr>
          <a:xfrm>
            <a:off x="5063717" y="4291141"/>
            <a:ext cx="1221883" cy="1061449"/>
          </a:xfrm>
          <a:prstGeom prst="octagon">
            <a:avLst/>
          </a:prstGeom>
          <a:solidFill>
            <a:srgbClr val="E31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Touch here</a:t>
            </a:r>
            <a:r>
              <a:rPr lang="en-US" dirty="0"/>
              <a:t> </a:t>
            </a:r>
            <a:r>
              <a:rPr lang="en-US" dirty="0" smtClean="0"/>
              <a:t>for ADA</a:t>
            </a:r>
            <a:endParaRPr lang="en-US" dirty="0"/>
          </a:p>
        </p:txBody>
      </p:sp>
      <p:pic>
        <p:nvPicPr>
          <p:cNvPr id="8" name="Park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69858" y="4517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8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Avail Technologies Do?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1498971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</a:rPr>
              <a:t>Partnering with our customers to achieve success </a:t>
            </a:r>
            <a:br>
              <a:rPr lang="en-US" sz="2800" dirty="0" smtClean="0">
                <a:solidFill>
                  <a:srgbClr val="00B0F0"/>
                </a:solidFill>
              </a:rPr>
            </a:br>
            <a:r>
              <a:rPr lang="en-US" sz="2800" dirty="0" smtClean="0">
                <a:solidFill>
                  <a:srgbClr val="00B0F0"/>
                </a:solidFill>
              </a:rPr>
              <a:t>in nearly 50 agencies across the United States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60" y="3130959"/>
            <a:ext cx="2464771" cy="1642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19149" b="22534"/>
          <a:stretch/>
        </p:blipFill>
        <p:spPr>
          <a:xfrm>
            <a:off x="3392116" y="2824534"/>
            <a:ext cx="5407767" cy="2255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76" y="3130959"/>
            <a:ext cx="2464340" cy="164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5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D781D7D-C69A-4D94-A0EF-1EE6F8A0B558}" vid="{FE4AD0F6-28DE-4B4D-AB8A-752B9CA5BC5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D781D7D-C69A-4D94-A0EF-1EE6F8A0B558}" vid="{454070F4-21FD-430C-BFAE-3B75C82B7A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 PowerPoint Template</Template>
  <TotalTime>1232</TotalTime>
  <Words>719</Words>
  <Application>Microsoft Office PowerPoint</Application>
  <PresentationFormat>Widescreen</PresentationFormat>
  <Paragraphs>135</Paragraphs>
  <Slides>28</Slides>
  <Notes>0</Notes>
  <HiddenSlides>5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Corbel</vt:lpstr>
      <vt:lpstr>Wingdings</vt:lpstr>
      <vt:lpstr>Office Theme</vt:lpstr>
      <vt:lpstr>Custom Design</vt:lpstr>
      <vt:lpstr>Latest Innovations in ITS Technology for Transit</vt:lpstr>
      <vt:lpstr>Today’s Presentation</vt:lpstr>
      <vt:lpstr>Who is Avail Technologies?</vt:lpstr>
      <vt:lpstr>ITS / Real-Time Passenger Information in PA</vt:lpstr>
      <vt:lpstr>Who is Avail Technologies?</vt:lpstr>
      <vt:lpstr>What Does Avail Technologies Do?</vt:lpstr>
      <vt:lpstr>What Does Avail Technologies Do?</vt:lpstr>
      <vt:lpstr>What Does Avail Technologies Do?</vt:lpstr>
      <vt:lpstr>What Does Avail Technologies Do?</vt:lpstr>
      <vt:lpstr>What’s buzzing in APTA…</vt:lpstr>
      <vt:lpstr>What’s out to bid related to ITS…</vt:lpstr>
      <vt:lpstr>ITS Technologies</vt:lpstr>
      <vt:lpstr>Operations-focused Technologies</vt:lpstr>
      <vt:lpstr>SPOTLIGHT: Decision Support</vt:lpstr>
      <vt:lpstr>Maintenance-focused Technologies</vt:lpstr>
      <vt:lpstr>SPOTLIGHT: Maintenance Management</vt:lpstr>
      <vt:lpstr>Finance-focused Technologies</vt:lpstr>
      <vt:lpstr>SPOTLIGHT: Payroll Automation</vt:lpstr>
      <vt:lpstr>Vehicle Technologies</vt:lpstr>
      <vt:lpstr>SPOTLIGHT: VOIP-based Communications</vt:lpstr>
      <vt:lpstr>Rider-focused Technologies</vt:lpstr>
      <vt:lpstr>SPOTLIGHT: Google Real-Time</vt:lpstr>
      <vt:lpstr>SPOTLIGHT: Electronic Payment </vt:lpstr>
      <vt:lpstr>SPOTLIGHT: Apps! Uber / Lyft</vt:lpstr>
      <vt:lpstr>Technologies Tying it All Together</vt:lpstr>
      <vt:lpstr>SPOTLIGHT: Business Intelligence</vt:lpstr>
      <vt:lpstr>The Future…Coming soon?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Avail Technologies Inc. Intelligent Transportation Systems</dc:title>
  <dc:creator>GPAULES</dc:creator>
  <cp:lastModifiedBy>Rick Spangler</cp:lastModifiedBy>
  <cp:revision>56</cp:revision>
  <dcterms:created xsi:type="dcterms:W3CDTF">2016-02-19T14:43:59Z</dcterms:created>
  <dcterms:modified xsi:type="dcterms:W3CDTF">2016-04-19T16:02:50Z</dcterms:modified>
</cp:coreProperties>
</file>