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26"/>
  </p:notesMasterIdLst>
  <p:handoutMasterIdLst>
    <p:handoutMasterId r:id="rId27"/>
  </p:handoutMasterIdLst>
  <p:sldIdLst>
    <p:sldId id="279" r:id="rId2"/>
    <p:sldId id="353" r:id="rId3"/>
    <p:sldId id="303" r:id="rId4"/>
    <p:sldId id="354" r:id="rId5"/>
    <p:sldId id="359" r:id="rId6"/>
    <p:sldId id="360" r:id="rId7"/>
    <p:sldId id="327" r:id="rId8"/>
    <p:sldId id="305" r:id="rId9"/>
    <p:sldId id="328" r:id="rId10"/>
    <p:sldId id="361" r:id="rId11"/>
    <p:sldId id="362" r:id="rId12"/>
    <p:sldId id="363" r:id="rId13"/>
    <p:sldId id="332" r:id="rId14"/>
    <p:sldId id="364" r:id="rId15"/>
    <p:sldId id="321" r:id="rId16"/>
    <p:sldId id="366" r:id="rId17"/>
    <p:sldId id="348" r:id="rId18"/>
    <p:sldId id="356" r:id="rId19"/>
    <p:sldId id="349" r:id="rId20"/>
    <p:sldId id="350" r:id="rId21"/>
    <p:sldId id="351" r:id="rId22"/>
    <p:sldId id="355" r:id="rId23"/>
    <p:sldId id="365" r:id="rId24"/>
    <p:sldId id="273" r:id="rId2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5" autoAdjust="0"/>
    <p:restoredTop sz="77265" autoAdjust="0"/>
  </p:normalViewPr>
  <p:slideViewPr>
    <p:cSldViewPr snapToGrid="0" snapToObjects="1">
      <p:cViewPr>
        <p:scale>
          <a:sx n="60" d="100"/>
          <a:sy n="60" d="100"/>
        </p:scale>
        <p:origin x="-2323" y="-2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022"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30721-EDC9-418A-9D5F-797A880876C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5CEA0D8-A61D-459C-9860-46A9A5D98F56}">
      <dgm:prSet/>
      <dgm:spPr/>
      <dgm:t>
        <a:bodyPr/>
        <a:lstStyle/>
        <a:p>
          <a:pPr rtl="0"/>
          <a:r>
            <a:rPr lang="en-US" b="1" dirty="0" smtClean="0">
              <a:latin typeface="Gill Sans MT" panose="020B0502020104020203" pitchFamily="34" charset="0"/>
            </a:rPr>
            <a:t>Through rides people and community health thrive</a:t>
          </a:r>
          <a:endParaRPr lang="en-US" dirty="0">
            <a:latin typeface="Gill Sans MT" panose="020B0502020104020203" pitchFamily="34" charset="0"/>
          </a:endParaRPr>
        </a:p>
      </dgm:t>
    </dgm:pt>
    <dgm:pt modelId="{8EDDFE7C-5F15-4E22-A8BA-E74740BE4C7F}" type="parTrans" cxnId="{FCC6CC21-C633-437B-A8F2-1C5576E45B1A}">
      <dgm:prSet/>
      <dgm:spPr/>
      <dgm:t>
        <a:bodyPr/>
        <a:lstStyle/>
        <a:p>
          <a:endParaRPr lang="en-US"/>
        </a:p>
      </dgm:t>
    </dgm:pt>
    <dgm:pt modelId="{9899B6C4-F7DB-4F1D-BFBB-A25C3FF9DE9A}" type="sibTrans" cxnId="{FCC6CC21-C633-437B-A8F2-1C5576E45B1A}">
      <dgm:prSet/>
      <dgm:spPr/>
      <dgm:t>
        <a:bodyPr/>
        <a:lstStyle/>
        <a:p>
          <a:endParaRPr lang="en-US"/>
        </a:p>
      </dgm:t>
    </dgm:pt>
    <dgm:pt modelId="{DA151FA1-5D69-4B3C-9E4E-85C33A4821EA}">
      <dgm:prSet/>
      <dgm:spPr/>
      <dgm:t>
        <a:bodyPr/>
        <a:lstStyle/>
        <a:p>
          <a:pPr rtl="0"/>
          <a:r>
            <a:rPr lang="en-US" dirty="0" smtClean="0">
              <a:solidFill>
                <a:schemeClr val="tx1"/>
              </a:solidFill>
              <a:latin typeface="Gill Sans MT" panose="020B0502020104020203" pitchFamily="34" charset="0"/>
            </a:rPr>
            <a:t>Improve healthcare access</a:t>
          </a:r>
          <a:endParaRPr lang="en-US" dirty="0">
            <a:solidFill>
              <a:schemeClr val="tx1"/>
            </a:solidFill>
            <a:latin typeface="Gill Sans MT" panose="020B0502020104020203" pitchFamily="34" charset="0"/>
          </a:endParaRPr>
        </a:p>
      </dgm:t>
    </dgm:pt>
    <dgm:pt modelId="{6A9D4DF0-1635-45C8-9778-5A5520926133}" type="parTrans" cxnId="{ADF18528-2FE5-4263-BA49-78E326354F75}">
      <dgm:prSet/>
      <dgm:spPr/>
      <dgm:t>
        <a:bodyPr/>
        <a:lstStyle/>
        <a:p>
          <a:endParaRPr lang="en-US"/>
        </a:p>
      </dgm:t>
    </dgm:pt>
    <dgm:pt modelId="{9C697C5A-2FFF-4717-9817-10262D929430}" type="sibTrans" cxnId="{ADF18528-2FE5-4263-BA49-78E326354F75}">
      <dgm:prSet/>
      <dgm:spPr/>
      <dgm:t>
        <a:bodyPr/>
        <a:lstStyle/>
        <a:p>
          <a:endParaRPr lang="en-US"/>
        </a:p>
      </dgm:t>
    </dgm:pt>
    <dgm:pt modelId="{DBBCF17F-E931-4C26-A854-607B5F6994B0}">
      <dgm:prSet/>
      <dgm:spPr/>
      <dgm:t>
        <a:bodyPr/>
        <a:lstStyle/>
        <a:p>
          <a:pPr rtl="0"/>
          <a:r>
            <a:rPr lang="en-US" dirty="0" smtClean="0">
              <a:latin typeface="Gill Sans MT" panose="020B0502020104020203" pitchFamily="34" charset="0"/>
            </a:rPr>
            <a:t>Leverage public transportation assets and services</a:t>
          </a:r>
          <a:endParaRPr lang="en-US" dirty="0">
            <a:latin typeface="Gill Sans MT" panose="020B0502020104020203" pitchFamily="34" charset="0"/>
          </a:endParaRPr>
        </a:p>
      </dgm:t>
    </dgm:pt>
    <dgm:pt modelId="{0B8F53BC-78FB-45E2-914F-15D989411514}" type="parTrans" cxnId="{282E8E5F-9D0D-4B0C-BF05-35B7F56B3C04}">
      <dgm:prSet/>
      <dgm:spPr/>
      <dgm:t>
        <a:bodyPr/>
        <a:lstStyle/>
        <a:p>
          <a:endParaRPr lang="en-US"/>
        </a:p>
      </dgm:t>
    </dgm:pt>
    <dgm:pt modelId="{0D8E3806-55AD-4173-A862-794870FE480D}" type="sibTrans" cxnId="{282E8E5F-9D0D-4B0C-BF05-35B7F56B3C04}">
      <dgm:prSet/>
      <dgm:spPr/>
      <dgm:t>
        <a:bodyPr/>
        <a:lstStyle/>
        <a:p>
          <a:endParaRPr lang="en-US"/>
        </a:p>
      </dgm:t>
    </dgm:pt>
    <dgm:pt modelId="{496D0BEE-3B31-4497-8D28-615FD3973302}">
      <dgm:prSet/>
      <dgm:spPr/>
      <dgm:t>
        <a:bodyPr/>
        <a:lstStyle/>
        <a:p>
          <a:pPr rtl="0"/>
          <a:r>
            <a:rPr lang="en-US" dirty="0" smtClean="0">
              <a:latin typeface="Gill Sans MT" panose="020B0502020104020203" pitchFamily="34" charset="0"/>
            </a:rPr>
            <a:t>Reduce healthcare costs </a:t>
          </a:r>
          <a:endParaRPr lang="en-US" dirty="0">
            <a:solidFill>
              <a:schemeClr val="tx1"/>
            </a:solidFill>
            <a:latin typeface="Gill Sans MT" panose="020B0502020104020203" pitchFamily="34" charset="0"/>
          </a:endParaRPr>
        </a:p>
      </dgm:t>
    </dgm:pt>
    <dgm:pt modelId="{859DC7E2-EA09-4816-BAD5-2AF0C9E8FEA3}" type="parTrans" cxnId="{107D6C06-DFB4-43F4-AE0D-C2E9E5B0714D}">
      <dgm:prSet/>
      <dgm:spPr/>
      <dgm:t>
        <a:bodyPr/>
        <a:lstStyle/>
        <a:p>
          <a:endParaRPr lang="en-US"/>
        </a:p>
      </dgm:t>
    </dgm:pt>
    <dgm:pt modelId="{0D4C6BAE-8732-4394-8BB2-3B6FA82CBF31}" type="sibTrans" cxnId="{107D6C06-DFB4-43F4-AE0D-C2E9E5B0714D}">
      <dgm:prSet/>
      <dgm:spPr/>
      <dgm:t>
        <a:bodyPr/>
        <a:lstStyle/>
        <a:p>
          <a:endParaRPr lang="en-US"/>
        </a:p>
      </dgm:t>
    </dgm:pt>
    <dgm:pt modelId="{9994F844-3034-4587-AA0B-FA5302F46C3B}" type="pres">
      <dgm:prSet presAssocID="{95130721-EDC9-418A-9D5F-797A880876C1}" presName="Name0" presStyleCnt="0">
        <dgm:presLayoutVars>
          <dgm:dir/>
          <dgm:animLvl val="lvl"/>
          <dgm:resizeHandles val="exact"/>
        </dgm:presLayoutVars>
      </dgm:prSet>
      <dgm:spPr/>
      <dgm:t>
        <a:bodyPr/>
        <a:lstStyle/>
        <a:p>
          <a:endParaRPr lang="en-US"/>
        </a:p>
      </dgm:t>
    </dgm:pt>
    <dgm:pt modelId="{3083168B-4472-4774-B3CA-14B84421C445}" type="pres">
      <dgm:prSet presAssocID="{F5CEA0D8-A61D-459C-9860-46A9A5D98F56}" presName="linNode" presStyleCnt="0"/>
      <dgm:spPr/>
    </dgm:pt>
    <dgm:pt modelId="{54E34309-91DC-46C2-B449-F95144F87D93}" type="pres">
      <dgm:prSet presAssocID="{F5CEA0D8-A61D-459C-9860-46A9A5D98F56}" presName="parentText" presStyleLbl="node1" presStyleIdx="0" presStyleCnt="1">
        <dgm:presLayoutVars>
          <dgm:chMax val="1"/>
          <dgm:bulletEnabled val="1"/>
        </dgm:presLayoutVars>
      </dgm:prSet>
      <dgm:spPr/>
      <dgm:t>
        <a:bodyPr/>
        <a:lstStyle/>
        <a:p>
          <a:endParaRPr lang="en-US"/>
        </a:p>
      </dgm:t>
    </dgm:pt>
    <dgm:pt modelId="{154C7D97-3298-40FE-B517-2ADDBA184F11}" type="pres">
      <dgm:prSet presAssocID="{F5CEA0D8-A61D-459C-9860-46A9A5D98F56}" presName="descendantText" presStyleLbl="alignAccFollowNode1" presStyleIdx="0" presStyleCnt="1">
        <dgm:presLayoutVars>
          <dgm:bulletEnabled val="1"/>
        </dgm:presLayoutVars>
      </dgm:prSet>
      <dgm:spPr/>
      <dgm:t>
        <a:bodyPr/>
        <a:lstStyle/>
        <a:p>
          <a:endParaRPr lang="en-US"/>
        </a:p>
      </dgm:t>
    </dgm:pt>
  </dgm:ptLst>
  <dgm:cxnLst>
    <dgm:cxn modelId="{282E8E5F-9D0D-4B0C-BF05-35B7F56B3C04}" srcId="{F5CEA0D8-A61D-459C-9860-46A9A5D98F56}" destId="{DBBCF17F-E931-4C26-A854-607B5F6994B0}" srcOrd="2" destOrd="0" parTransId="{0B8F53BC-78FB-45E2-914F-15D989411514}" sibTransId="{0D8E3806-55AD-4173-A862-794870FE480D}"/>
    <dgm:cxn modelId="{2D59C527-BF0F-4731-BF02-BE80B3B54CD4}" type="presOf" srcId="{95130721-EDC9-418A-9D5F-797A880876C1}" destId="{9994F844-3034-4587-AA0B-FA5302F46C3B}" srcOrd="0" destOrd="0" presId="urn:microsoft.com/office/officeart/2005/8/layout/vList5"/>
    <dgm:cxn modelId="{2819875F-B20E-4BC6-BFB4-E02C88913483}" type="presOf" srcId="{DBBCF17F-E931-4C26-A854-607B5F6994B0}" destId="{154C7D97-3298-40FE-B517-2ADDBA184F11}" srcOrd="0" destOrd="2" presId="urn:microsoft.com/office/officeart/2005/8/layout/vList5"/>
    <dgm:cxn modelId="{107D6C06-DFB4-43F4-AE0D-C2E9E5B0714D}" srcId="{F5CEA0D8-A61D-459C-9860-46A9A5D98F56}" destId="{496D0BEE-3B31-4497-8D28-615FD3973302}" srcOrd="1" destOrd="0" parTransId="{859DC7E2-EA09-4816-BAD5-2AF0C9E8FEA3}" sibTransId="{0D4C6BAE-8732-4394-8BB2-3B6FA82CBF31}"/>
    <dgm:cxn modelId="{FCC6CC21-C633-437B-A8F2-1C5576E45B1A}" srcId="{95130721-EDC9-418A-9D5F-797A880876C1}" destId="{F5CEA0D8-A61D-459C-9860-46A9A5D98F56}" srcOrd="0" destOrd="0" parTransId="{8EDDFE7C-5F15-4E22-A8BA-E74740BE4C7F}" sibTransId="{9899B6C4-F7DB-4F1D-BFBB-A25C3FF9DE9A}"/>
    <dgm:cxn modelId="{7EE6B735-C45B-47FC-AF70-B8A259F3674A}" type="presOf" srcId="{DA151FA1-5D69-4B3C-9E4E-85C33A4821EA}" destId="{154C7D97-3298-40FE-B517-2ADDBA184F11}" srcOrd="0" destOrd="0" presId="urn:microsoft.com/office/officeart/2005/8/layout/vList5"/>
    <dgm:cxn modelId="{ADF18528-2FE5-4263-BA49-78E326354F75}" srcId="{F5CEA0D8-A61D-459C-9860-46A9A5D98F56}" destId="{DA151FA1-5D69-4B3C-9E4E-85C33A4821EA}" srcOrd="0" destOrd="0" parTransId="{6A9D4DF0-1635-45C8-9778-5A5520926133}" sibTransId="{9C697C5A-2FFF-4717-9817-10262D929430}"/>
    <dgm:cxn modelId="{F030F9E0-474C-4E5F-9631-BD5424A416BA}" type="presOf" srcId="{F5CEA0D8-A61D-459C-9860-46A9A5D98F56}" destId="{54E34309-91DC-46C2-B449-F95144F87D93}" srcOrd="0" destOrd="0" presId="urn:microsoft.com/office/officeart/2005/8/layout/vList5"/>
    <dgm:cxn modelId="{5ADB4E2A-F107-4D17-990B-C37344C43409}" type="presOf" srcId="{496D0BEE-3B31-4497-8D28-615FD3973302}" destId="{154C7D97-3298-40FE-B517-2ADDBA184F11}" srcOrd="0" destOrd="1" presId="urn:microsoft.com/office/officeart/2005/8/layout/vList5"/>
    <dgm:cxn modelId="{62E68670-A45F-4E33-A9F3-6AE44E8E51C9}" type="presParOf" srcId="{9994F844-3034-4587-AA0B-FA5302F46C3B}" destId="{3083168B-4472-4774-B3CA-14B84421C445}" srcOrd="0" destOrd="0" presId="urn:microsoft.com/office/officeart/2005/8/layout/vList5"/>
    <dgm:cxn modelId="{8A14AF8B-80FE-45B6-91B9-7AB87CB65FF3}" type="presParOf" srcId="{3083168B-4472-4774-B3CA-14B84421C445}" destId="{54E34309-91DC-46C2-B449-F95144F87D93}" srcOrd="0" destOrd="0" presId="urn:microsoft.com/office/officeart/2005/8/layout/vList5"/>
    <dgm:cxn modelId="{A9FF23CD-8435-4FEC-B68C-D6D3E01F68F0}" type="presParOf" srcId="{3083168B-4472-4774-B3CA-14B84421C445}" destId="{154C7D97-3298-40FE-B517-2ADDBA184F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531C-C568-438D-9A05-4765646259F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B0F9FF9-BF19-4965-9085-A753A98B56F2}">
      <dgm:prSet/>
      <dgm:spPr/>
      <dgm:t>
        <a:bodyPr/>
        <a:lstStyle/>
        <a:p>
          <a:pPr rtl="0"/>
          <a:r>
            <a:rPr lang="en-US" dirty="0" smtClean="0"/>
            <a:t>11 federal agencies, coordinating 80+ funding streams supporting transportation</a:t>
          </a:r>
          <a:endParaRPr lang="en-US" dirty="0"/>
        </a:p>
      </dgm:t>
    </dgm:pt>
    <dgm:pt modelId="{174FD0B3-D2C3-46EB-B2CC-5CF9531CC0FB}" type="parTrans" cxnId="{19DB1738-370D-484F-8864-C61C3466A25A}">
      <dgm:prSet/>
      <dgm:spPr/>
      <dgm:t>
        <a:bodyPr/>
        <a:lstStyle/>
        <a:p>
          <a:endParaRPr lang="en-US"/>
        </a:p>
      </dgm:t>
    </dgm:pt>
    <dgm:pt modelId="{9D6A3742-F6A8-4A7D-8E27-4F4C03AA1898}" type="sibTrans" cxnId="{19DB1738-370D-484F-8864-C61C3466A25A}">
      <dgm:prSet/>
      <dgm:spPr/>
      <dgm:t>
        <a:bodyPr/>
        <a:lstStyle/>
        <a:p>
          <a:endParaRPr lang="en-US"/>
        </a:p>
      </dgm:t>
    </dgm:pt>
    <dgm:pt modelId="{7C1B8379-4D9A-454B-8895-7EC9DB42639E}">
      <dgm:prSet/>
      <dgm:spPr/>
      <dgm:t>
        <a:bodyPr/>
        <a:lstStyle/>
        <a:p>
          <a:pPr rtl="0"/>
          <a:r>
            <a:rPr lang="en-US" dirty="0" smtClean="0"/>
            <a:t>Joint programs link networks, increase efficiency, build partnerships</a:t>
          </a:r>
          <a:endParaRPr lang="en-US" dirty="0"/>
        </a:p>
      </dgm:t>
    </dgm:pt>
    <dgm:pt modelId="{0364BF5D-BCA1-40F5-961D-E4A18759ED49}" type="parTrans" cxnId="{C8633962-CB17-4934-A6D8-8093CB43A444}">
      <dgm:prSet/>
      <dgm:spPr/>
      <dgm:t>
        <a:bodyPr/>
        <a:lstStyle/>
        <a:p>
          <a:endParaRPr lang="en-US"/>
        </a:p>
      </dgm:t>
    </dgm:pt>
    <dgm:pt modelId="{2BCAF965-7E86-43CD-B526-EB9B8A5491B2}" type="sibTrans" cxnId="{C8633962-CB17-4934-A6D8-8093CB43A444}">
      <dgm:prSet/>
      <dgm:spPr/>
      <dgm:t>
        <a:bodyPr/>
        <a:lstStyle/>
        <a:p>
          <a:endParaRPr lang="en-US"/>
        </a:p>
      </dgm:t>
    </dgm:pt>
    <dgm:pt modelId="{66A8C55D-F2AB-4BFD-BF92-E36852470B4B}">
      <dgm:prSet/>
      <dgm:spPr/>
      <dgm:t>
        <a:bodyPr/>
        <a:lstStyle/>
        <a:p>
          <a:pPr rtl="0"/>
          <a:r>
            <a:rPr lang="en-US" dirty="0" smtClean="0"/>
            <a:t>Local partners collaborate to serve the public better</a:t>
          </a:r>
          <a:endParaRPr lang="en-US" dirty="0"/>
        </a:p>
      </dgm:t>
    </dgm:pt>
    <dgm:pt modelId="{CF959F9A-D6BA-4066-8238-4BD97D3F3C21}" type="parTrans" cxnId="{BB824EF3-7F00-4063-9F3B-403DA3512D6B}">
      <dgm:prSet/>
      <dgm:spPr/>
      <dgm:t>
        <a:bodyPr/>
        <a:lstStyle/>
        <a:p>
          <a:endParaRPr lang="en-US"/>
        </a:p>
      </dgm:t>
    </dgm:pt>
    <dgm:pt modelId="{DFC889AF-A7EA-47C4-89F3-272D51E264E0}" type="sibTrans" cxnId="{BB824EF3-7F00-4063-9F3B-403DA3512D6B}">
      <dgm:prSet/>
      <dgm:spPr/>
      <dgm:t>
        <a:bodyPr/>
        <a:lstStyle/>
        <a:p>
          <a:endParaRPr lang="en-US"/>
        </a:p>
      </dgm:t>
    </dgm:pt>
    <dgm:pt modelId="{B4AFFD58-02C2-42EB-9AEE-3FD892A65F85}" type="pres">
      <dgm:prSet presAssocID="{4041531C-C568-438D-9A05-4765646259F8}" presName="Name0" presStyleCnt="0">
        <dgm:presLayoutVars>
          <dgm:dir/>
          <dgm:resizeHandles val="exact"/>
        </dgm:presLayoutVars>
      </dgm:prSet>
      <dgm:spPr/>
      <dgm:t>
        <a:bodyPr/>
        <a:lstStyle/>
        <a:p>
          <a:endParaRPr lang="en-US"/>
        </a:p>
      </dgm:t>
    </dgm:pt>
    <dgm:pt modelId="{4A39E83F-6168-4DC6-BFEC-5FA745F52435}" type="pres">
      <dgm:prSet presAssocID="{EB0F9FF9-BF19-4965-9085-A753A98B56F2}" presName="node" presStyleLbl="node1" presStyleIdx="0" presStyleCnt="3" custLinFactX="-29946" custLinFactNeighborX="-100000" custLinFactNeighborY="-34880">
        <dgm:presLayoutVars>
          <dgm:bulletEnabled val="1"/>
        </dgm:presLayoutVars>
      </dgm:prSet>
      <dgm:spPr/>
      <dgm:t>
        <a:bodyPr/>
        <a:lstStyle/>
        <a:p>
          <a:endParaRPr lang="en-US"/>
        </a:p>
      </dgm:t>
    </dgm:pt>
    <dgm:pt modelId="{92189114-64FF-4901-AEDF-289A640894AD}" type="pres">
      <dgm:prSet presAssocID="{9D6A3742-F6A8-4A7D-8E27-4F4C03AA1898}" presName="sibTrans" presStyleCnt="0"/>
      <dgm:spPr/>
    </dgm:pt>
    <dgm:pt modelId="{3B73DE4F-74E2-41F3-AA4B-B27053142017}" type="pres">
      <dgm:prSet presAssocID="{7C1B8379-4D9A-454B-8895-7EC9DB42639E}" presName="node" presStyleLbl="node1" presStyleIdx="1" presStyleCnt="3">
        <dgm:presLayoutVars>
          <dgm:bulletEnabled val="1"/>
        </dgm:presLayoutVars>
      </dgm:prSet>
      <dgm:spPr/>
      <dgm:t>
        <a:bodyPr/>
        <a:lstStyle/>
        <a:p>
          <a:endParaRPr lang="en-US"/>
        </a:p>
      </dgm:t>
    </dgm:pt>
    <dgm:pt modelId="{063019F0-7EA1-40B4-860C-45CEDC596941}" type="pres">
      <dgm:prSet presAssocID="{2BCAF965-7E86-43CD-B526-EB9B8A5491B2}" presName="sibTrans" presStyleCnt="0"/>
      <dgm:spPr/>
    </dgm:pt>
    <dgm:pt modelId="{BBC1F351-6D57-4D18-B429-349B5EC807F7}" type="pres">
      <dgm:prSet presAssocID="{66A8C55D-F2AB-4BFD-BF92-E36852470B4B}" presName="node" presStyleLbl="node1" presStyleIdx="2" presStyleCnt="3">
        <dgm:presLayoutVars>
          <dgm:bulletEnabled val="1"/>
        </dgm:presLayoutVars>
      </dgm:prSet>
      <dgm:spPr/>
      <dgm:t>
        <a:bodyPr/>
        <a:lstStyle/>
        <a:p>
          <a:endParaRPr lang="en-US"/>
        </a:p>
      </dgm:t>
    </dgm:pt>
  </dgm:ptLst>
  <dgm:cxnLst>
    <dgm:cxn modelId="{19DB1738-370D-484F-8864-C61C3466A25A}" srcId="{4041531C-C568-438D-9A05-4765646259F8}" destId="{EB0F9FF9-BF19-4965-9085-A753A98B56F2}" srcOrd="0" destOrd="0" parTransId="{174FD0B3-D2C3-46EB-B2CC-5CF9531CC0FB}" sibTransId="{9D6A3742-F6A8-4A7D-8E27-4F4C03AA1898}"/>
    <dgm:cxn modelId="{C6F465E0-883A-4532-AFEA-51D003F2920E}" type="presOf" srcId="{7C1B8379-4D9A-454B-8895-7EC9DB42639E}" destId="{3B73DE4F-74E2-41F3-AA4B-B27053142017}" srcOrd="0" destOrd="0" presId="urn:microsoft.com/office/officeart/2005/8/layout/hList6"/>
    <dgm:cxn modelId="{FAE698CB-618D-4115-BCBB-46353A6B8E68}" type="presOf" srcId="{4041531C-C568-438D-9A05-4765646259F8}" destId="{B4AFFD58-02C2-42EB-9AEE-3FD892A65F85}" srcOrd="0" destOrd="0" presId="urn:microsoft.com/office/officeart/2005/8/layout/hList6"/>
    <dgm:cxn modelId="{64D446C8-2451-45E1-ACB6-9849FC645EA1}" type="presOf" srcId="{EB0F9FF9-BF19-4965-9085-A753A98B56F2}" destId="{4A39E83F-6168-4DC6-BFEC-5FA745F52435}" srcOrd="0" destOrd="0" presId="urn:microsoft.com/office/officeart/2005/8/layout/hList6"/>
    <dgm:cxn modelId="{8812D94F-6F5D-4CB8-A340-F93E2A1CE309}" type="presOf" srcId="{66A8C55D-F2AB-4BFD-BF92-E36852470B4B}" destId="{BBC1F351-6D57-4D18-B429-349B5EC807F7}" srcOrd="0" destOrd="0" presId="urn:microsoft.com/office/officeart/2005/8/layout/hList6"/>
    <dgm:cxn modelId="{C8633962-CB17-4934-A6D8-8093CB43A444}" srcId="{4041531C-C568-438D-9A05-4765646259F8}" destId="{7C1B8379-4D9A-454B-8895-7EC9DB42639E}" srcOrd="1" destOrd="0" parTransId="{0364BF5D-BCA1-40F5-961D-E4A18759ED49}" sibTransId="{2BCAF965-7E86-43CD-B526-EB9B8A5491B2}"/>
    <dgm:cxn modelId="{BB824EF3-7F00-4063-9F3B-403DA3512D6B}" srcId="{4041531C-C568-438D-9A05-4765646259F8}" destId="{66A8C55D-F2AB-4BFD-BF92-E36852470B4B}" srcOrd="2" destOrd="0" parTransId="{CF959F9A-D6BA-4066-8238-4BD97D3F3C21}" sibTransId="{DFC889AF-A7EA-47C4-89F3-272D51E264E0}"/>
    <dgm:cxn modelId="{3B50FE65-1508-4738-B76A-D481E88B8759}" type="presParOf" srcId="{B4AFFD58-02C2-42EB-9AEE-3FD892A65F85}" destId="{4A39E83F-6168-4DC6-BFEC-5FA745F52435}" srcOrd="0" destOrd="0" presId="urn:microsoft.com/office/officeart/2005/8/layout/hList6"/>
    <dgm:cxn modelId="{ACA5FBEA-4E27-4BAC-8E28-B6F0594B21F8}" type="presParOf" srcId="{B4AFFD58-02C2-42EB-9AEE-3FD892A65F85}" destId="{92189114-64FF-4901-AEDF-289A640894AD}" srcOrd="1" destOrd="0" presId="urn:microsoft.com/office/officeart/2005/8/layout/hList6"/>
    <dgm:cxn modelId="{B1938E0C-7E44-4EAC-86D1-F2B933AE66C2}" type="presParOf" srcId="{B4AFFD58-02C2-42EB-9AEE-3FD892A65F85}" destId="{3B73DE4F-74E2-41F3-AA4B-B27053142017}" srcOrd="2" destOrd="0" presId="urn:microsoft.com/office/officeart/2005/8/layout/hList6"/>
    <dgm:cxn modelId="{94075A36-728E-415A-9D4B-5BD8C7756464}" type="presParOf" srcId="{B4AFFD58-02C2-42EB-9AEE-3FD892A65F85}" destId="{063019F0-7EA1-40B4-860C-45CEDC596941}" srcOrd="3" destOrd="0" presId="urn:microsoft.com/office/officeart/2005/8/layout/hList6"/>
    <dgm:cxn modelId="{163047FF-6408-444B-83C5-6DFEFFF6BF86}" type="presParOf" srcId="{B4AFFD58-02C2-42EB-9AEE-3FD892A65F85}" destId="{BBC1F351-6D57-4D18-B429-349B5EC807F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02DFE0-3A39-4E32-8E17-B8AFBFA095F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79F76F2-788B-4811-8F28-83C35FA3E648}">
      <dgm:prSet custT="1"/>
      <dgm:spPr/>
      <dgm:t>
        <a:bodyPr/>
        <a:lstStyle/>
        <a:p>
          <a:pPr rtl="0"/>
          <a:r>
            <a:rPr lang="en-US" sz="1800" dirty="0" smtClean="0"/>
            <a:t>New  Discretionary Pilot Program ($2-3.5M/yr.)  to Expand Access and Mobility</a:t>
          </a:r>
          <a:endParaRPr lang="en-US" sz="1800" dirty="0"/>
        </a:p>
      </dgm:t>
    </dgm:pt>
    <dgm:pt modelId="{E52FAF4C-D96E-43F4-B1E0-FC87739CE937}" type="parTrans" cxnId="{C8ABDC86-5870-44E3-96DB-3945391C49B5}">
      <dgm:prSet/>
      <dgm:spPr/>
      <dgm:t>
        <a:bodyPr/>
        <a:lstStyle/>
        <a:p>
          <a:endParaRPr lang="en-US"/>
        </a:p>
      </dgm:t>
    </dgm:pt>
    <dgm:pt modelId="{B00C5DF3-0006-4C26-91EF-25302BB73506}" type="sibTrans" cxnId="{C8ABDC86-5870-44E3-96DB-3945391C49B5}">
      <dgm:prSet/>
      <dgm:spPr/>
      <dgm:t>
        <a:bodyPr/>
        <a:lstStyle/>
        <a:p>
          <a:endParaRPr lang="en-US"/>
        </a:p>
      </dgm:t>
    </dgm:pt>
    <dgm:pt modelId="{229AA313-BF72-4996-AA71-700E76DA36DE}">
      <dgm:prSet custT="1"/>
      <dgm:spPr/>
      <dgm:t>
        <a:bodyPr/>
        <a:lstStyle/>
        <a:p>
          <a:pPr rtl="0"/>
          <a:r>
            <a:rPr lang="en-US" sz="1600" dirty="0" smtClean="0"/>
            <a:t>Innovations in coordination including technology solutions</a:t>
          </a:r>
          <a:endParaRPr lang="en-US" sz="1600" dirty="0"/>
        </a:p>
      </dgm:t>
    </dgm:pt>
    <dgm:pt modelId="{D867C06A-D222-4AFA-A9CF-5E24F2225A54}" type="parTrans" cxnId="{ECFF36E0-76FD-4212-B0A8-BC5FA5194026}">
      <dgm:prSet/>
      <dgm:spPr/>
      <dgm:t>
        <a:bodyPr/>
        <a:lstStyle/>
        <a:p>
          <a:endParaRPr lang="en-US"/>
        </a:p>
      </dgm:t>
    </dgm:pt>
    <dgm:pt modelId="{E30408B5-E618-4D96-BEE0-C93EF6ADAEB3}" type="sibTrans" cxnId="{ECFF36E0-76FD-4212-B0A8-BC5FA5194026}">
      <dgm:prSet/>
      <dgm:spPr/>
      <dgm:t>
        <a:bodyPr/>
        <a:lstStyle/>
        <a:p>
          <a:endParaRPr lang="en-US"/>
        </a:p>
      </dgm:t>
    </dgm:pt>
    <dgm:pt modelId="{C7C82306-0664-468F-A76E-07966B807C4A}">
      <dgm:prSet custT="1"/>
      <dgm:spPr/>
      <dgm:t>
        <a:bodyPr/>
        <a:lstStyle/>
        <a:p>
          <a:pPr rtl="0"/>
          <a:r>
            <a:rPr lang="en-US" sz="2000" dirty="0" smtClean="0"/>
            <a:t>Policies to expand interagency coordination, break down federal barriers, and promote locally developed coordinated planning</a:t>
          </a:r>
          <a:endParaRPr lang="en-US" sz="1400" dirty="0"/>
        </a:p>
      </dgm:t>
    </dgm:pt>
    <dgm:pt modelId="{58AB224C-8E1F-445A-AEFA-1824B3457725}" type="parTrans" cxnId="{F7FD7883-E2AF-46DB-A71C-980FA1EEF52A}">
      <dgm:prSet/>
      <dgm:spPr/>
      <dgm:t>
        <a:bodyPr/>
        <a:lstStyle/>
        <a:p>
          <a:endParaRPr lang="en-US"/>
        </a:p>
      </dgm:t>
    </dgm:pt>
    <dgm:pt modelId="{893AFC1F-E0AE-4D49-B11B-7B3B575A02EF}" type="sibTrans" cxnId="{F7FD7883-E2AF-46DB-A71C-980FA1EEF52A}">
      <dgm:prSet/>
      <dgm:spPr/>
      <dgm:t>
        <a:bodyPr/>
        <a:lstStyle/>
        <a:p>
          <a:endParaRPr lang="en-US"/>
        </a:p>
      </dgm:t>
    </dgm:pt>
    <dgm:pt modelId="{3F8AB2A5-E99B-48DB-B4A8-4E4AB7C67353}">
      <dgm:prSet custT="1"/>
      <dgm:spPr/>
      <dgm:t>
        <a:bodyPr/>
        <a:lstStyle/>
        <a:p>
          <a:pPr rtl="0"/>
          <a:r>
            <a:rPr lang="en-US" sz="2400" dirty="0" smtClean="0"/>
            <a:t>Several References to NEMT Service</a:t>
          </a:r>
          <a:endParaRPr lang="en-US" sz="2400" dirty="0"/>
        </a:p>
      </dgm:t>
    </dgm:pt>
    <dgm:pt modelId="{386CF04B-26DF-436A-BB25-E091C515B448}" type="parTrans" cxnId="{8F7F77B9-166D-46FC-9304-67B361F7FEF1}">
      <dgm:prSet/>
      <dgm:spPr/>
      <dgm:t>
        <a:bodyPr/>
        <a:lstStyle/>
        <a:p>
          <a:endParaRPr lang="en-US"/>
        </a:p>
      </dgm:t>
    </dgm:pt>
    <dgm:pt modelId="{0B8C1208-1B18-462E-9146-346A1DB7B9D5}" type="sibTrans" cxnId="{8F7F77B9-166D-46FC-9304-67B361F7FEF1}">
      <dgm:prSet/>
      <dgm:spPr/>
      <dgm:t>
        <a:bodyPr/>
        <a:lstStyle/>
        <a:p>
          <a:endParaRPr lang="en-US"/>
        </a:p>
      </dgm:t>
    </dgm:pt>
    <dgm:pt modelId="{D7363D1D-24D2-4DFB-8E1A-C44F7E4E5BFF}" type="pres">
      <dgm:prSet presAssocID="{8502DFE0-3A39-4E32-8E17-B8AFBFA095F7}" presName="CompostProcess" presStyleCnt="0">
        <dgm:presLayoutVars>
          <dgm:dir/>
          <dgm:resizeHandles val="exact"/>
        </dgm:presLayoutVars>
      </dgm:prSet>
      <dgm:spPr/>
      <dgm:t>
        <a:bodyPr/>
        <a:lstStyle/>
        <a:p>
          <a:endParaRPr lang="en-US"/>
        </a:p>
      </dgm:t>
    </dgm:pt>
    <dgm:pt modelId="{7875CB48-2D6F-4C76-B1EA-2B169A5FF886}" type="pres">
      <dgm:prSet presAssocID="{8502DFE0-3A39-4E32-8E17-B8AFBFA095F7}" presName="arrow" presStyleLbl="bgShp" presStyleIdx="0" presStyleCnt="1"/>
      <dgm:spPr/>
    </dgm:pt>
    <dgm:pt modelId="{ACC43234-5EA9-4CB5-916D-B5CB9AFD622D}" type="pres">
      <dgm:prSet presAssocID="{8502DFE0-3A39-4E32-8E17-B8AFBFA095F7}" presName="linearProcess" presStyleCnt="0"/>
      <dgm:spPr/>
    </dgm:pt>
    <dgm:pt modelId="{0683BD2A-E6C0-4D79-BECC-E5243D38A4A8}" type="pres">
      <dgm:prSet presAssocID="{B79F76F2-788B-4811-8F28-83C35FA3E648}" presName="textNode" presStyleLbl="node1" presStyleIdx="0" presStyleCnt="3">
        <dgm:presLayoutVars>
          <dgm:bulletEnabled val="1"/>
        </dgm:presLayoutVars>
      </dgm:prSet>
      <dgm:spPr/>
      <dgm:t>
        <a:bodyPr/>
        <a:lstStyle/>
        <a:p>
          <a:endParaRPr lang="en-US"/>
        </a:p>
      </dgm:t>
    </dgm:pt>
    <dgm:pt modelId="{1E00152C-80B1-471D-8F67-474DA014712F}" type="pres">
      <dgm:prSet presAssocID="{B00C5DF3-0006-4C26-91EF-25302BB73506}" presName="sibTrans" presStyleCnt="0"/>
      <dgm:spPr/>
    </dgm:pt>
    <dgm:pt modelId="{CBA4634D-910E-475B-8FF7-CC389A2027A7}" type="pres">
      <dgm:prSet presAssocID="{C7C82306-0664-468F-A76E-07966B807C4A}" presName="textNode" presStyleLbl="node1" presStyleIdx="1" presStyleCnt="3">
        <dgm:presLayoutVars>
          <dgm:bulletEnabled val="1"/>
        </dgm:presLayoutVars>
      </dgm:prSet>
      <dgm:spPr/>
      <dgm:t>
        <a:bodyPr/>
        <a:lstStyle/>
        <a:p>
          <a:endParaRPr lang="en-US"/>
        </a:p>
      </dgm:t>
    </dgm:pt>
    <dgm:pt modelId="{0296C4CE-3D65-461C-B7AF-06FC0AC6FE8C}" type="pres">
      <dgm:prSet presAssocID="{893AFC1F-E0AE-4D49-B11B-7B3B575A02EF}" presName="sibTrans" presStyleCnt="0"/>
      <dgm:spPr/>
    </dgm:pt>
    <dgm:pt modelId="{8B7D4D22-FC34-4DDF-AA14-6487E4BC86B0}" type="pres">
      <dgm:prSet presAssocID="{3F8AB2A5-E99B-48DB-B4A8-4E4AB7C67353}" presName="textNode" presStyleLbl="node1" presStyleIdx="2" presStyleCnt="3">
        <dgm:presLayoutVars>
          <dgm:bulletEnabled val="1"/>
        </dgm:presLayoutVars>
      </dgm:prSet>
      <dgm:spPr/>
      <dgm:t>
        <a:bodyPr/>
        <a:lstStyle/>
        <a:p>
          <a:endParaRPr lang="en-US"/>
        </a:p>
      </dgm:t>
    </dgm:pt>
  </dgm:ptLst>
  <dgm:cxnLst>
    <dgm:cxn modelId="{ECFF36E0-76FD-4212-B0A8-BC5FA5194026}" srcId="{B79F76F2-788B-4811-8F28-83C35FA3E648}" destId="{229AA313-BF72-4996-AA71-700E76DA36DE}" srcOrd="0" destOrd="0" parTransId="{D867C06A-D222-4AFA-A9CF-5E24F2225A54}" sibTransId="{E30408B5-E618-4D96-BEE0-C93EF6ADAEB3}"/>
    <dgm:cxn modelId="{C8ABDC86-5870-44E3-96DB-3945391C49B5}" srcId="{8502DFE0-3A39-4E32-8E17-B8AFBFA095F7}" destId="{B79F76F2-788B-4811-8F28-83C35FA3E648}" srcOrd="0" destOrd="0" parTransId="{E52FAF4C-D96E-43F4-B1E0-FC87739CE937}" sibTransId="{B00C5DF3-0006-4C26-91EF-25302BB73506}"/>
    <dgm:cxn modelId="{F27595E9-95D2-408B-9D2D-EB64396ADD26}" type="presOf" srcId="{3F8AB2A5-E99B-48DB-B4A8-4E4AB7C67353}" destId="{8B7D4D22-FC34-4DDF-AA14-6487E4BC86B0}" srcOrd="0" destOrd="0" presId="urn:microsoft.com/office/officeart/2005/8/layout/hProcess9"/>
    <dgm:cxn modelId="{77444CA0-0470-4F6A-BD39-C8C5BEDCE0DA}" type="presOf" srcId="{8502DFE0-3A39-4E32-8E17-B8AFBFA095F7}" destId="{D7363D1D-24D2-4DFB-8E1A-C44F7E4E5BFF}" srcOrd="0" destOrd="0" presId="urn:microsoft.com/office/officeart/2005/8/layout/hProcess9"/>
    <dgm:cxn modelId="{F7FD7883-E2AF-46DB-A71C-980FA1EEF52A}" srcId="{8502DFE0-3A39-4E32-8E17-B8AFBFA095F7}" destId="{C7C82306-0664-468F-A76E-07966B807C4A}" srcOrd="1" destOrd="0" parTransId="{58AB224C-8E1F-445A-AEFA-1824B3457725}" sibTransId="{893AFC1F-E0AE-4D49-B11B-7B3B575A02EF}"/>
    <dgm:cxn modelId="{AF90A0D5-4712-444B-A4B4-46A88B91AE0A}" type="presOf" srcId="{C7C82306-0664-468F-A76E-07966B807C4A}" destId="{CBA4634D-910E-475B-8FF7-CC389A2027A7}" srcOrd="0" destOrd="0" presId="urn:microsoft.com/office/officeart/2005/8/layout/hProcess9"/>
    <dgm:cxn modelId="{CB1AF83C-9739-4175-B75A-B562C7BEA198}" type="presOf" srcId="{B79F76F2-788B-4811-8F28-83C35FA3E648}" destId="{0683BD2A-E6C0-4D79-BECC-E5243D38A4A8}" srcOrd="0" destOrd="0" presId="urn:microsoft.com/office/officeart/2005/8/layout/hProcess9"/>
    <dgm:cxn modelId="{DC941289-566F-443A-94F7-5B6F97FD29C0}" type="presOf" srcId="{229AA313-BF72-4996-AA71-700E76DA36DE}" destId="{0683BD2A-E6C0-4D79-BECC-E5243D38A4A8}" srcOrd="0" destOrd="1" presId="urn:microsoft.com/office/officeart/2005/8/layout/hProcess9"/>
    <dgm:cxn modelId="{8F7F77B9-166D-46FC-9304-67B361F7FEF1}" srcId="{8502DFE0-3A39-4E32-8E17-B8AFBFA095F7}" destId="{3F8AB2A5-E99B-48DB-B4A8-4E4AB7C67353}" srcOrd="2" destOrd="0" parTransId="{386CF04B-26DF-436A-BB25-E091C515B448}" sibTransId="{0B8C1208-1B18-462E-9146-346A1DB7B9D5}"/>
    <dgm:cxn modelId="{5595470B-DA01-455E-879A-305A2DDDEF1A}" type="presParOf" srcId="{D7363D1D-24D2-4DFB-8E1A-C44F7E4E5BFF}" destId="{7875CB48-2D6F-4C76-B1EA-2B169A5FF886}" srcOrd="0" destOrd="0" presId="urn:microsoft.com/office/officeart/2005/8/layout/hProcess9"/>
    <dgm:cxn modelId="{95CAE725-5196-4ECB-9F08-D67C9B43E825}" type="presParOf" srcId="{D7363D1D-24D2-4DFB-8E1A-C44F7E4E5BFF}" destId="{ACC43234-5EA9-4CB5-916D-B5CB9AFD622D}" srcOrd="1" destOrd="0" presId="urn:microsoft.com/office/officeart/2005/8/layout/hProcess9"/>
    <dgm:cxn modelId="{B1B21685-4DAB-4382-8D10-290468C0E00E}" type="presParOf" srcId="{ACC43234-5EA9-4CB5-916D-B5CB9AFD622D}" destId="{0683BD2A-E6C0-4D79-BECC-E5243D38A4A8}" srcOrd="0" destOrd="0" presId="urn:microsoft.com/office/officeart/2005/8/layout/hProcess9"/>
    <dgm:cxn modelId="{F92333C6-56E5-471D-A9AF-6DA0E481E70C}" type="presParOf" srcId="{ACC43234-5EA9-4CB5-916D-B5CB9AFD622D}" destId="{1E00152C-80B1-471D-8F67-474DA014712F}" srcOrd="1" destOrd="0" presId="urn:microsoft.com/office/officeart/2005/8/layout/hProcess9"/>
    <dgm:cxn modelId="{0A53A6E4-0BCF-478F-94C8-F1A6957F0607}" type="presParOf" srcId="{ACC43234-5EA9-4CB5-916D-B5CB9AFD622D}" destId="{CBA4634D-910E-475B-8FF7-CC389A2027A7}" srcOrd="2" destOrd="0" presId="urn:microsoft.com/office/officeart/2005/8/layout/hProcess9"/>
    <dgm:cxn modelId="{DF9E8EB5-0210-4EB1-9AA8-E8D1721ACD75}" type="presParOf" srcId="{ACC43234-5EA9-4CB5-916D-B5CB9AFD622D}" destId="{0296C4CE-3D65-461C-B7AF-06FC0AC6FE8C}" srcOrd="3" destOrd="0" presId="urn:microsoft.com/office/officeart/2005/8/layout/hProcess9"/>
    <dgm:cxn modelId="{3B6F0B6E-F5C0-47E2-90CD-766CF53D3050}" type="presParOf" srcId="{ACC43234-5EA9-4CB5-916D-B5CB9AFD622D}" destId="{8B7D4D22-FC34-4DDF-AA14-6487E4BC86B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21610-7FF6-4D89-9F29-7A17040DCF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C21C47-3A82-4F59-AE50-1BA721068FC6}">
      <dgm:prSet custT="1"/>
      <dgm:spPr/>
      <dgm:t>
        <a:bodyPr/>
        <a:lstStyle/>
        <a:p>
          <a:pPr rtl="0"/>
          <a:r>
            <a:rPr lang="en-US" sz="2400" dirty="0" smtClean="0"/>
            <a:t>Almost 80% of healthcare costs ($2.1T) associated with chronic conditions. </a:t>
          </a:r>
          <a:endParaRPr lang="en-US" sz="2400" dirty="0"/>
        </a:p>
      </dgm:t>
    </dgm:pt>
    <dgm:pt modelId="{5CF27CAD-53AE-4E13-8265-B0C77C2F0070}" type="parTrans" cxnId="{A9BEFD00-CC0E-4A70-B06C-B8A4D603F499}">
      <dgm:prSet/>
      <dgm:spPr/>
      <dgm:t>
        <a:bodyPr/>
        <a:lstStyle/>
        <a:p>
          <a:endParaRPr lang="en-US"/>
        </a:p>
      </dgm:t>
    </dgm:pt>
    <dgm:pt modelId="{48A37332-F39C-4316-A79B-C76E44C4ACFE}" type="sibTrans" cxnId="{A9BEFD00-CC0E-4A70-B06C-B8A4D603F499}">
      <dgm:prSet/>
      <dgm:spPr/>
      <dgm:t>
        <a:bodyPr/>
        <a:lstStyle/>
        <a:p>
          <a:endParaRPr lang="en-US"/>
        </a:p>
      </dgm:t>
    </dgm:pt>
    <dgm:pt modelId="{C0BA0E25-0206-4638-97F9-177463136C6F}">
      <dgm:prSet custT="1"/>
      <dgm:spPr/>
      <dgm:t>
        <a:bodyPr/>
        <a:lstStyle/>
        <a:p>
          <a:pPr rtl="0"/>
          <a:r>
            <a:rPr lang="en-US" sz="2000" dirty="0" smtClean="0"/>
            <a:t>Missed appointments = lost revenues, wasted staff time, access problems, and worse patient care.  </a:t>
          </a:r>
          <a:endParaRPr lang="en-US" sz="2000" dirty="0"/>
        </a:p>
      </dgm:t>
    </dgm:pt>
    <dgm:pt modelId="{DC86B245-103A-4D4D-922C-7635E6929CE6}" type="parTrans" cxnId="{9FDDD213-F3FD-487D-BD9A-BAE3E3431B6E}">
      <dgm:prSet/>
      <dgm:spPr/>
      <dgm:t>
        <a:bodyPr/>
        <a:lstStyle/>
        <a:p>
          <a:endParaRPr lang="en-US"/>
        </a:p>
      </dgm:t>
    </dgm:pt>
    <dgm:pt modelId="{466DEA9E-7099-42F4-A198-C83BBE25749A}" type="sibTrans" cxnId="{9FDDD213-F3FD-487D-BD9A-BAE3E3431B6E}">
      <dgm:prSet/>
      <dgm:spPr/>
      <dgm:t>
        <a:bodyPr/>
        <a:lstStyle/>
        <a:p>
          <a:endParaRPr lang="en-US"/>
        </a:p>
      </dgm:t>
    </dgm:pt>
    <dgm:pt modelId="{FF419B8F-8C6C-404F-8F83-A57234A10F84}" type="pres">
      <dgm:prSet presAssocID="{D1321610-7FF6-4D89-9F29-7A17040DCFB0}" presName="linear" presStyleCnt="0">
        <dgm:presLayoutVars>
          <dgm:animLvl val="lvl"/>
          <dgm:resizeHandles val="exact"/>
        </dgm:presLayoutVars>
      </dgm:prSet>
      <dgm:spPr/>
      <dgm:t>
        <a:bodyPr/>
        <a:lstStyle/>
        <a:p>
          <a:endParaRPr lang="en-US"/>
        </a:p>
      </dgm:t>
    </dgm:pt>
    <dgm:pt modelId="{B4A6C6F6-BDE1-4775-BC50-F83F71316871}" type="pres">
      <dgm:prSet presAssocID="{D0C21C47-3A82-4F59-AE50-1BA721068FC6}" presName="parentText" presStyleLbl="node1" presStyleIdx="0" presStyleCnt="2" custScaleY="155299" custLinFactY="-38441" custLinFactNeighborY="-100000">
        <dgm:presLayoutVars>
          <dgm:chMax val="0"/>
          <dgm:bulletEnabled val="1"/>
        </dgm:presLayoutVars>
      </dgm:prSet>
      <dgm:spPr/>
      <dgm:t>
        <a:bodyPr/>
        <a:lstStyle/>
        <a:p>
          <a:endParaRPr lang="en-US"/>
        </a:p>
      </dgm:t>
    </dgm:pt>
    <dgm:pt modelId="{4A3CDA9A-D8F6-49C1-A141-65437970407E}" type="pres">
      <dgm:prSet presAssocID="{48A37332-F39C-4316-A79B-C76E44C4ACFE}" presName="spacer" presStyleCnt="0"/>
      <dgm:spPr/>
    </dgm:pt>
    <dgm:pt modelId="{F41CD950-A0B8-4903-8FA3-4035E445721F}" type="pres">
      <dgm:prSet presAssocID="{C0BA0E25-0206-4638-97F9-177463136C6F}" presName="parentText" presStyleLbl="node1" presStyleIdx="1" presStyleCnt="2">
        <dgm:presLayoutVars>
          <dgm:chMax val="0"/>
          <dgm:bulletEnabled val="1"/>
        </dgm:presLayoutVars>
      </dgm:prSet>
      <dgm:spPr/>
      <dgm:t>
        <a:bodyPr/>
        <a:lstStyle/>
        <a:p>
          <a:endParaRPr lang="en-US"/>
        </a:p>
      </dgm:t>
    </dgm:pt>
  </dgm:ptLst>
  <dgm:cxnLst>
    <dgm:cxn modelId="{A9BEFD00-CC0E-4A70-B06C-B8A4D603F499}" srcId="{D1321610-7FF6-4D89-9F29-7A17040DCFB0}" destId="{D0C21C47-3A82-4F59-AE50-1BA721068FC6}" srcOrd="0" destOrd="0" parTransId="{5CF27CAD-53AE-4E13-8265-B0C77C2F0070}" sibTransId="{48A37332-F39C-4316-A79B-C76E44C4ACFE}"/>
    <dgm:cxn modelId="{3FDD44BE-BFF1-4F21-BD34-1D1C0CEB1A07}" type="presOf" srcId="{D1321610-7FF6-4D89-9F29-7A17040DCFB0}" destId="{FF419B8F-8C6C-404F-8F83-A57234A10F84}" srcOrd="0" destOrd="0" presId="urn:microsoft.com/office/officeart/2005/8/layout/vList2"/>
    <dgm:cxn modelId="{9FDDD213-F3FD-487D-BD9A-BAE3E3431B6E}" srcId="{D1321610-7FF6-4D89-9F29-7A17040DCFB0}" destId="{C0BA0E25-0206-4638-97F9-177463136C6F}" srcOrd="1" destOrd="0" parTransId="{DC86B245-103A-4D4D-922C-7635E6929CE6}" sibTransId="{466DEA9E-7099-42F4-A198-C83BBE25749A}"/>
    <dgm:cxn modelId="{C51177B3-B2A9-4C38-9B69-212ACAFB77F2}" type="presOf" srcId="{D0C21C47-3A82-4F59-AE50-1BA721068FC6}" destId="{B4A6C6F6-BDE1-4775-BC50-F83F71316871}" srcOrd="0" destOrd="0" presId="urn:microsoft.com/office/officeart/2005/8/layout/vList2"/>
    <dgm:cxn modelId="{811BC38C-6A0B-411D-A591-488C33337433}" type="presOf" srcId="{C0BA0E25-0206-4638-97F9-177463136C6F}" destId="{F41CD950-A0B8-4903-8FA3-4035E445721F}" srcOrd="0" destOrd="0" presId="urn:microsoft.com/office/officeart/2005/8/layout/vList2"/>
    <dgm:cxn modelId="{27FC0691-B9A2-40C7-A8C0-34C2637D50D5}" type="presParOf" srcId="{FF419B8F-8C6C-404F-8F83-A57234A10F84}" destId="{B4A6C6F6-BDE1-4775-BC50-F83F71316871}" srcOrd="0" destOrd="0" presId="urn:microsoft.com/office/officeart/2005/8/layout/vList2"/>
    <dgm:cxn modelId="{5CC1E179-4EC7-4AF1-8E76-B339FEE24B6F}" type="presParOf" srcId="{FF419B8F-8C6C-404F-8F83-A57234A10F84}" destId="{4A3CDA9A-D8F6-49C1-A141-65437970407E}" srcOrd="1" destOrd="0" presId="urn:microsoft.com/office/officeart/2005/8/layout/vList2"/>
    <dgm:cxn modelId="{73F211BF-419B-4FDD-B1A2-F9EE481273EC}" type="presParOf" srcId="{FF419B8F-8C6C-404F-8F83-A57234A10F84}" destId="{F41CD950-A0B8-4903-8FA3-4035E445721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05141-D4C5-4220-B537-9D0B7127CB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B24EAD-B34A-421A-BB32-47B7899CA03A}">
      <dgm:prSet custT="1"/>
      <dgm:spPr/>
      <dgm:t>
        <a:bodyPr/>
        <a:lstStyle/>
        <a:p>
          <a:pPr rtl="0"/>
          <a:r>
            <a:rPr lang="en-US" sz="2000" dirty="0" smtClean="0"/>
            <a:t>18% of patients discharged readmitted within 30 days, 1/3 within 90 days. Medicare spends $15B annually for hospital readmissions.</a:t>
          </a:r>
          <a:endParaRPr lang="en-US" sz="2000" dirty="0"/>
        </a:p>
      </dgm:t>
    </dgm:pt>
    <dgm:pt modelId="{2D3D53FB-649C-4BAE-BDDA-19B784D3DCF6}" type="parTrans" cxnId="{B86503F0-8A3A-4E10-ACC8-61E589C02E59}">
      <dgm:prSet/>
      <dgm:spPr/>
      <dgm:t>
        <a:bodyPr/>
        <a:lstStyle/>
        <a:p>
          <a:endParaRPr lang="en-US"/>
        </a:p>
      </dgm:t>
    </dgm:pt>
    <dgm:pt modelId="{185A1C0C-56C1-403F-A497-199F0D68D93F}" type="sibTrans" cxnId="{B86503F0-8A3A-4E10-ACC8-61E589C02E59}">
      <dgm:prSet/>
      <dgm:spPr/>
      <dgm:t>
        <a:bodyPr/>
        <a:lstStyle/>
        <a:p>
          <a:endParaRPr lang="en-US"/>
        </a:p>
      </dgm:t>
    </dgm:pt>
    <dgm:pt modelId="{92052BA7-32EB-43FB-A007-CBD8C604667F}">
      <dgm:prSet custT="1"/>
      <dgm:spPr/>
      <dgm:t>
        <a:bodyPr/>
        <a:lstStyle/>
        <a:p>
          <a:pPr rtl="0"/>
          <a:r>
            <a:rPr lang="en-US" sz="2400" dirty="0" smtClean="0"/>
            <a:t>Public Transportation has excess capacity in off-peak hours.</a:t>
          </a:r>
          <a:endParaRPr lang="en-US" sz="2400" dirty="0"/>
        </a:p>
      </dgm:t>
    </dgm:pt>
    <dgm:pt modelId="{443C38EB-4A8F-4E0F-8E62-9EA5BBACB597}" type="parTrans" cxnId="{3278A604-2305-4427-8C0C-3B9A9B546C27}">
      <dgm:prSet/>
      <dgm:spPr/>
      <dgm:t>
        <a:bodyPr/>
        <a:lstStyle/>
        <a:p>
          <a:endParaRPr lang="en-US"/>
        </a:p>
      </dgm:t>
    </dgm:pt>
    <dgm:pt modelId="{97456695-96C6-4E79-8B2E-EB73F173C51E}" type="sibTrans" cxnId="{3278A604-2305-4427-8C0C-3B9A9B546C27}">
      <dgm:prSet/>
      <dgm:spPr/>
      <dgm:t>
        <a:bodyPr/>
        <a:lstStyle/>
        <a:p>
          <a:endParaRPr lang="en-US"/>
        </a:p>
      </dgm:t>
    </dgm:pt>
    <dgm:pt modelId="{C9810DF5-46F4-445A-B5DE-42B6170B5223}" type="pres">
      <dgm:prSet presAssocID="{1F905141-D4C5-4220-B537-9D0B7127CB89}" presName="linear" presStyleCnt="0">
        <dgm:presLayoutVars>
          <dgm:animLvl val="lvl"/>
          <dgm:resizeHandles val="exact"/>
        </dgm:presLayoutVars>
      </dgm:prSet>
      <dgm:spPr/>
      <dgm:t>
        <a:bodyPr/>
        <a:lstStyle/>
        <a:p>
          <a:endParaRPr lang="en-US"/>
        </a:p>
      </dgm:t>
    </dgm:pt>
    <dgm:pt modelId="{5DD49473-873F-4E74-83E3-655ADAE8F3AB}" type="pres">
      <dgm:prSet presAssocID="{2CB24EAD-B34A-421A-BB32-47B7899CA03A}" presName="parentText" presStyleLbl="node1" presStyleIdx="0" presStyleCnt="2" custScaleY="194600" custLinFactY="-4397" custLinFactNeighborY="-100000">
        <dgm:presLayoutVars>
          <dgm:chMax val="0"/>
          <dgm:bulletEnabled val="1"/>
        </dgm:presLayoutVars>
      </dgm:prSet>
      <dgm:spPr/>
      <dgm:t>
        <a:bodyPr/>
        <a:lstStyle/>
        <a:p>
          <a:endParaRPr lang="en-US"/>
        </a:p>
      </dgm:t>
    </dgm:pt>
    <dgm:pt modelId="{D7D66B02-2409-4D2E-B242-3BEB19FB6963}" type="pres">
      <dgm:prSet presAssocID="{185A1C0C-56C1-403F-A497-199F0D68D93F}" presName="spacer" presStyleCnt="0"/>
      <dgm:spPr/>
    </dgm:pt>
    <dgm:pt modelId="{CC379D1A-82DD-4834-BEDF-03FC0875AE66}" type="pres">
      <dgm:prSet presAssocID="{92052BA7-32EB-43FB-A007-CBD8C604667F}" presName="parentText" presStyleLbl="node1" presStyleIdx="1" presStyleCnt="2" custScaleY="117700" custLinFactY="14242" custLinFactNeighborY="100000">
        <dgm:presLayoutVars>
          <dgm:chMax val="0"/>
          <dgm:bulletEnabled val="1"/>
        </dgm:presLayoutVars>
      </dgm:prSet>
      <dgm:spPr/>
      <dgm:t>
        <a:bodyPr/>
        <a:lstStyle/>
        <a:p>
          <a:endParaRPr lang="en-US"/>
        </a:p>
      </dgm:t>
    </dgm:pt>
  </dgm:ptLst>
  <dgm:cxnLst>
    <dgm:cxn modelId="{52649011-4BE9-4819-871E-8DB54F921B03}" type="presOf" srcId="{1F905141-D4C5-4220-B537-9D0B7127CB89}" destId="{C9810DF5-46F4-445A-B5DE-42B6170B5223}" srcOrd="0" destOrd="0" presId="urn:microsoft.com/office/officeart/2005/8/layout/vList2"/>
    <dgm:cxn modelId="{B86503F0-8A3A-4E10-ACC8-61E589C02E59}" srcId="{1F905141-D4C5-4220-B537-9D0B7127CB89}" destId="{2CB24EAD-B34A-421A-BB32-47B7899CA03A}" srcOrd="0" destOrd="0" parTransId="{2D3D53FB-649C-4BAE-BDDA-19B784D3DCF6}" sibTransId="{185A1C0C-56C1-403F-A497-199F0D68D93F}"/>
    <dgm:cxn modelId="{6FA448A5-72A1-4771-BADA-CB9882E85160}" type="presOf" srcId="{2CB24EAD-B34A-421A-BB32-47B7899CA03A}" destId="{5DD49473-873F-4E74-83E3-655ADAE8F3AB}" srcOrd="0" destOrd="0" presId="urn:microsoft.com/office/officeart/2005/8/layout/vList2"/>
    <dgm:cxn modelId="{226DA9A1-C131-45D8-A4FA-1D3F79AF716A}" type="presOf" srcId="{92052BA7-32EB-43FB-A007-CBD8C604667F}" destId="{CC379D1A-82DD-4834-BEDF-03FC0875AE66}" srcOrd="0" destOrd="0" presId="urn:microsoft.com/office/officeart/2005/8/layout/vList2"/>
    <dgm:cxn modelId="{3278A604-2305-4427-8C0C-3B9A9B546C27}" srcId="{1F905141-D4C5-4220-B537-9D0B7127CB89}" destId="{92052BA7-32EB-43FB-A007-CBD8C604667F}" srcOrd="1" destOrd="0" parTransId="{443C38EB-4A8F-4E0F-8E62-9EA5BBACB597}" sibTransId="{97456695-96C6-4E79-8B2E-EB73F173C51E}"/>
    <dgm:cxn modelId="{23C0A8B0-28D4-46FD-AFBC-9AC96A1B8470}" type="presParOf" srcId="{C9810DF5-46F4-445A-B5DE-42B6170B5223}" destId="{5DD49473-873F-4E74-83E3-655ADAE8F3AB}" srcOrd="0" destOrd="0" presId="urn:microsoft.com/office/officeart/2005/8/layout/vList2"/>
    <dgm:cxn modelId="{2DDBBA6F-1456-4AAB-BF64-AB97A57652F5}" type="presParOf" srcId="{C9810DF5-46F4-445A-B5DE-42B6170B5223}" destId="{D7D66B02-2409-4D2E-B242-3BEB19FB6963}" srcOrd="1" destOrd="0" presId="urn:microsoft.com/office/officeart/2005/8/layout/vList2"/>
    <dgm:cxn modelId="{EF48A20F-DE44-48F7-8BA1-DFF1C73CA325}" type="presParOf" srcId="{C9810DF5-46F4-445A-B5DE-42B6170B5223}" destId="{CC379D1A-82DD-4834-BEDF-03FC0875AE66}"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8AEE8-1817-4075-BC35-60410C982A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2279D9-53E4-425B-9C99-11FB486252AE}">
      <dgm:prSet custT="1"/>
      <dgm:spPr/>
      <dgm:t>
        <a:bodyPr/>
        <a:lstStyle/>
        <a:p>
          <a:pPr rtl="0"/>
          <a:r>
            <a:rPr lang="en-US" sz="2400" dirty="0" smtClean="0">
              <a:latin typeface="Gill Sans MT" panose="020B0502020104020203" pitchFamily="34" charset="0"/>
            </a:rPr>
            <a:t>Health equity resulting from reduced health disparities</a:t>
          </a:r>
          <a:endParaRPr lang="en-US" sz="2400" dirty="0">
            <a:latin typeface="Gill Sans MT" panose="020B0502020104020203" pitchFamily="34" charset="0"/>
          </a:endParaRPr>
        </a:p>
      </dgm:t>
    </dgm:pt>
    <dgm:pt modelId="{426EA552-C91E-443D-8FE9-9CB49716AC13}" type="parTrans" cxnId="{9423EDB2-E24B-4F69-9FD1-CF8645FD6E92}">
      <dgm:prSet/>
      <dgm:spPr/>
      <dgm:t>
        <a:bodyPr/>
        <a:lstStyle/>
        <a:p>
          <a:endParaRPr lang="en-US"/>
        </a:p>
      </dgm:t>
    </dgm:pt>
    <dgm:pt modelId="{B8674071-6D19-420D-BD0C-DBE2A9C544A9}" type="sibTrans" cxnId="{9423EDB2-E24B-4F69-9FD1-CF8645FD6E92}">
      <dgm:prSet/>
      <dgm:spPr/>
      <dgm:t>
        <a:bodyPr/>
        <a:lstStyle/>
        <a:p>
          <a:endParaRPr lang="en-US"/>
        </a:p>
      </dgm:t>
    </dgm:pt>
    <dgm:pt modelId="{CD51E437-02C4-45C6-88FF-C31B0D671083}">
      <dgm:prSet/>
      <dgm:spPr/>
      <dgm:t>
        <a:bodyPr/>
        <a:lstStyle/>
        <a:p>
          <a:pPr rtl="0"/>
          <a:r>
            <a:rPr lang="en-US" dirty="0" smtClean="0">
              <a:latin typeface="Gill Sans MT" panose="020B0502020104020203" pitchFamily="34" charset="0"/>
            </a:rPr>
            <a:t>Better health access resulting in fewer missed appointments, reduced healthcare costs for providers and improved health for people</a:t>
          </a:r>
          <a:endParaRPr lang="en-US" dirty="0">
            <a:latin typeface="Gill Sans MT" panose="020B0502020104020203" pitchFamily="34" charset="0"/>
          </a:endParaRPr>
        </a:p>
      </dgm:t>
    </dgm:pt>
    <dgm:pt modelId="{3B883D68-973B-417F-A0A0-1E091882A3A0}" type="parTrans" cxnId="{60A7DA6E-8CCF-4B06-91D3-636C0AAFA412}">
      <dgm:prSet/>
      <dgm:spPr/>
      <dgm:t>
        <a:bodyPr/>
        <a:lstStyle/>
        <a:p>
          <a:endParaRPr lang="en-US"/>
        </a:p>
      </dgm:t>
    </dgm:pt>
    <dgm:pt modelId="{2E27B09B-EC88-43F6-A4AC-B7787B79DABC}" type="sibTrans" cxnId="{60A7DA6E-8CCF-4B06-91D3-636C0AAFA412}">
      <dgm:prSet/>
      <dgm:spPr/>
      <dgm:t>
        <a:bodyPr/>
        <a:lstStyle/>
        <a:p>
          <a:endParaRPr lang="en-US"/>
        </a:p>
      </dgm:t>
    </dgm:pt>
    <dgm:pt modelId="{EFC4F4B2-5690-48AE-86E1-109ADBE887F6}">
      <dgm:prSet/>
      <dgm:spPr/>
      <dgm:t>
        <a:bodyPr/>
        <a:lstStyle/>
        <a:p>
          <a:pPr rtl="0"/>
          <a:endParaRPr lang="en-US" dirty="0">
            <a:latin typeface="Gill Sans MT" panose="020B0502020104020203" pitchFamily="34" charset="0"/>
          </a:endParaRPr>
        </a:p>
      </dgm:t>
    </dgm:pt>
    <dgm:pt modelId="{360A3E19-FDFA-4282-BBBF-A5AACFA50AAC}" type="parTrans" cxnId="{88C6D042-482A-451E-90E1-F0313A9A4AF1}">
      <dgm:prSet/>
      <dgm:spPr/>
      <dgm:t>
        <a:bodyPr/>
        <a:lstStyle/>
        <a:p>
          <a:endParaRPr lang="en-US"/>
        </a:p>
      </dgm:t>
    </dgm:pt>
    <dgm:pt modelId="{3F0D466E-5C46-4858-8D1C-94C922A70BAB}" type="sibTrans" cxnId="{88C6D042-482A-451E-90E1-F0313A9A4AF1}">
      <dgm:prSet/>
      <dgm:spPr/>
      <dgm:t>
        <a:bodyPr/>
        <a:lstStyle/>
        <a:p>
          <a:endParaRPr lang="en-US"/>
        </a:p>
      </dgm:t>
    </dgm:pt>
    <dgm:pt modelId="{1D72DC77-F20C-4BDC-8DBA-7004FFE87FFB}">
      <dgm:prSet/>
      <dgm:spPr/>
      <dgm:t>
        <a:bodyPr/>
        <a:lstStyle/>
        <a:p>
          <a:pPr rtl="0"/>
          <a:r>
            <a:rPr lang="en-US" dirty="0" smtClean="0">
              <a:latin typeface="Gill Sans MT" panose="020B0502020104020203" pitchFamily="34" charset="0"/>
            </a:rPr>
            <a:t>New Public Transit riders and partnerships with Healthcare providers and insurers</a:t>
          </a:r>
          <a:endParaRPr lang="en-US" dirty="0">
            <a:latin typeface="Gill Sans MT" panose="020B0502020104020203" pitchFamily="34" charset="0"/>
          </a:endParaRPr>
        </a:p>
      </dgm:t>
    </dgm:pt>
    <dgm:pt modelId="{EF9CC12D-638E-46F0-BBC7-84280E391FE7}" type="parTrans" cxnId="{A0A7F007-EFFD-4568-B76D-4B081084FC11}">
      <dgm:prSet/>
      <dgm:spPr/>
      <dgm:t>
        <a:bodyPr/>
        <a:lstStyle/>
        <a:p>
          <a:endParaRPr lang="en-US"/>
        </a:p>
      </dgm:t>
    </dgm:pt>
    <dgm:pt modelId="{31CC22C9-C5EF-4B95-B8D5-BD08AD850789}" type="sibTrans" cxnId="{A0A7F007-EFFD-4568-B76D-4B081084FC11}">
      <dgm:prSet/>
      <dgm:spPr/>
      <dgm:t>
        <a:bodyPr/>
        <a:lstStyle/>
        <a:p>
          <a:endParaRPr lang="en-US"/>
        </a:p>
      </dgm:t>
    </dgm:pt>
    <dgm:pt modelId="{44BEB223-4CE1-4AB3-9F43-7792AA81D826}" type="pres">
      <dgm:prSet presAssocID="{46B8AEE8-1817-4075-BC35-60410C982A47}" presName="linear" presStyleCnt="0">
        <dgm:presLayoutVars>
          <dgm:animLvl val="lvl"/>
          <dgm:resizeHandles val="exact"/>
        </dgm:presLayoutVars>
      </dgm:prSet>
      <dgm:spPr/>
      <dgm:t>
        <a:bodyPr/>
        <a:lstStyle/>
        <a:p>
          <a:endParaRPr lang="en-US"/>
        </a:p>
      </dgm:t>
    </dgm:pt>
    <dgm:pt modelId="{2F3F7C77-A353-4EAF-B9DC-3DAA2890526D}" type="pres">
      <dgm:prSet presAssocID="{932279D9-53E4-425B-9C99-11FB486252AE}" presName="parentText" presStyleLbl="node1" presStyleIdx="0" presStyleCnt="3">
        <dgm:presLayoutVars>
          <dgm:chMax val="0"/>
          <dgm:bulletEnabled val="1"/>
        </dgm:presLayoutVars>
      </dgm:prSet>
      <dgm:spPr/>
      <dgm:t>
        <a:bodyPr/>
        <a:lstStyle/>
        <a:p>
          <a:endParaRPr lang="en-US"/>
        </a:p>
      </dgm:t>
    </dgm:pt>
    <dgm:pt modelId="{4B056B2E-2424-4836-9E5D-1CC8A2DE4681}" type="pres">
      <dgm:prSet presAssocID="{B8674071-6D19-420D-BD0C-DBE2A9C544A9}" presName="spacer" presStyleCnt="0"/>
      <dgm:spPr/>
    </dgm:pt>
    <dgm:pt modelId="{E744E569-018F-4B95-BCA3-07A1D281974E}" type="pres">
      <dgm:prSet presAssocID="{CD51E437-02C4-45C6-88FF-C31B0D671083}" presName="parentText" presStyleLbl="node1" presStyleIdx="1" presStyleCnt="3" custScaleY="113288">
        <dgm:presLayoutVars>
          <dgm:chMax val="0"/>
          <dgm:bulletEnabled val="1"/>
        </dgm:presLayoutVars>
      </dgm:prSet>
      <dgm:spPr/>
      <dgm:t>
        <a:bodyPr/>
        <a:lstStyle/>
        <a:p>
          <a:endParaRPr lang="en-US"/>
        </a:p>
      </dgm:t>
    </dgm:pt>
    <dgm:pt modelId="{BA95A979-F3CA-45EA-A7FC-36B15CF4F8B4}" type="pres">
      <dgm:prSet presAssocID="{CD51E437-02C4-45C6-88FF-C31B0D671083}" presName="childText" presStyleLbl="revTx" presStyleIdx="0" presStyleCnt="1">
        <dgm:presLayoutVars>
          <dgm:bulletEnabled val="1"/>
        </dgm:presLayoutVars>
      </dgm:prSet>
      <dgm:spPr/>
      <dgm:t>
        <a:bodyPr/>
        <a:lstStyle/>
        <a:p>
          <a:endParaRPr lang="en-US"/>
        </a:p>
      </dgm:t>
    </dgm:pt>
    <dgm:pt modelId="{3C433B0F-A243-4901-8392-E8D011A60A84}" type="pres">
      <dgm:prSet presAssocID="{1D72DC77-F20C-4BDC-8DBA-7004FFE87FFB}" presName="parentText" presStyleLbl="node1" presStyleIdx="2" presStyleCnt="3" custLinFactNeighborY="-70117">
        <dgm:presLayoutVars>
          <dgm:chMax val="0"/>
          <dgm:bulletEnabled val="1"/>
        </dgm:presLayoutVars>
      </dgm:prSet>
      <dgm:spPr/>
      <dgm:t>
        <a:bodyPr/>
        <a:lstStyle/>
        <a:p>
          <a:endParaRPr lang="en-US"/>
        </a:p>
      </dgm:t>
    </dgm:pt>
  </dgm:ptLst>
  <dgm:cxnLst>
    <dgm:cxn modelId="{DEC0907D-2C84-4F37-91DD-BE92F278D44F}" type="presOf" srcId="{EFC4F4B2-5690-48AE-86E1-109ADBE887F6}" destId="{BA95A979-F3CA-45EA-A7FC-36B15CF4F8B4}" srcOrd="0" destOrd="0" presId="urn:microsoft.com/office/officeart/2005/8/layout/vList2"/>
    <dgm:cxn modelId="{A0A7F007-EFFD-4568-B76D-4B081084FC11}" srcId="{46B8AEE8-1817-4075-BC35-60410C982A47}" destId="{1D72DC77-F20C-4BDC-8DBA-7004FFE87FFB}" srcOrd="2" destOrd="0" parTransId="{EF9CC12D-638E-46F0-BBC7-84280E391FE7}" sibTransId="{31CC22C9-C5EF-4B95-B8D5-BD08AD850789}"/>
    <dgm:cxn modelId="{564264B7-A0E5-4423-AF82-67E5AAA4698D}" type="presOf" srcId="{1D72DC77-F20C-4BDC-8DBA-7004FFE87FFB}" destId="{3C433B0F-A243-4901-8392-E8D011A60A84}" srcOrd="0" destOrd="0" presId="urn:microsoft.com/office/officeart/2005/8/layout/vList2"/>
    <dgm:cxn modelId="{60A7DA6E-8CCF-4B06-91D3-636C0AAFA412}" srcId="{46B8AEE8-1817-4075-BC35-60410C982A47}" destId="{CD51E437-02C4-45C6-88FF-C31B0D671083}" srcOrd="1" destOrd="0" parTransId="{3B883D68-973B-417F-A0A0-1E091882A3A0}" sibTransId="{2E27B09B-EC88-43F6-A4AC-B7787B79DABC}"/>
    <dgm:cxn modelId="{9423EDB2-E24B-4F69-9FD1-CF8645FD6E92}" srcId="{46B8AEE8-1817-4075-BC35-60410C982A47}" destId="{932279D9-53E4-425B-9C99-11FB486252AE}" srcOrd="0" destOrd="0" parTransId="{426EA552-C91E-443D-8FE9-9CB49716AC13}" sibTransId="{B8674071-6D19-420D-BD0C-DBE2A9C544A9}"/>
    <dgm:cxn modelId="{5F9A313A-F062-4D9A-A37A-10C9D6FE2882}" type="presOf" srcId="{46B8AEE8-1817-4075-BC35-60410C982A47}" destId="{44BEB223-4CE1-4AB3-9F43-7792AA81D826}" srcOrd="0" destOrd="0" presId="urn:microsoft.com/office/officeart/2005/8/layout/vList2"/>
    <dgm:cxn modelId="{A97CDF8D-B033-4BEC-B43F-CC9065DFA786}" type="presOf" srcId="{932279D9-53E4-425B-9C99-11FB486252AE}" destId="{2F3F7C77-A353-4EAF-B9DC-3DAA2890526D}" srcOrd="0" destOrd="0" presId="urn:microsoft.com/office/officeart/2005/8/layout/vList2"/>
    <dgm:cxn modelId="{88C6D042-482A-451E-90E1-F0313A9A4AF1}" srcId="{CD51E437-02C4-45C6-88FF-C31B0D671083}" destId="{EFC4F4B2-5690-48AE-86E1-109ADBE887F6}" srcOrd="0" destOrd="0" parTransId="{360A3E19-FDFA-4282-BBBF-A5AACFA50AAC}" sibTransId="{3F0D466E-5C46-4858-8D1C-94C922A70BAB}"/>
    <dgm:cxn modelId="{BF0ADC49-91E7-408A-9900-80C232CB2B2C}" type="presOf" srcId="{CD51E437-02C4-45C6-88FF-C31B0D671083}" destId="{E744E569-018F-4B95-BCA3-07A1D281974E}" srcOrd="0" destOrd="0" presId="urn:microsoft.com/office/officeart/2005/8/layout/vList2"/>
    <dgm:cxn modelId="{AC3DFC3A-4B9C-4FCA-A877-7E0D23FACAA4}" type="presParOf" srcId="{44BEB223-4CE1-4AB3-9F43-7792AA81D826}" destId="{2F3F7C77-A353-4EAF-B9DC-3DAA2890526D}" srcOrd="0" destOrd="0" presId="urn:microsoft.com/office/officeart/2005/8/layout/vList2"/>
    <dgm:cxn modelId="{9C2EC5AF-A99A-4B68-AA61-35D243F8264F}" type="presParOf" srcId="{44BEB223-4CE1-4AB3-9F43-7792AA81D826}" destId="{4B056B2E-2424-4836-9E5D-1CC8A2DE4681}" srcOrd="1" destOrd="0" presId="urn:microsoft.com/office/officeart/2005/8/layout/vList2"/>
    <dgm:cxn modelId="{F1F4309F-2C36-41F5-9E41-40A365CDE604}" type="presParOf" srcId="{44BEB223-4CE1-4AB3-9F43-7792AA81D826}" destId="{E744E569-018F-4B95-BCA3-07A1D281974E}" srcOrd="2" destOrd="0" presId="urn:microsoft.com/office/officeart/2005/8/layout/vList2"/>
    <dgm:cxn modelId="{AD6C5864-3190-4B76-9A8A-1C29014ACEAD}" type="presParOf" srcId="{44BEB223-4CE1-4AB3-9F43-7792AA81D826}" destId="{BA95A979-F3CA-45EA-A7FC-36B15CF4F8B4}" srcOrd="3" destOrd="0" presId="urn:microsoft.com/office/officeart/2005/8/layout/vList2"/>
    <dgm:cxn modelId="{33DCD865-2FDE-4C92-A5AD-3D8C716E206B}" type="presParOf" srcId="{44BEB223-4CE1-4AB3-9F43-7792AA81D826}" destId="{3C433B0F-A243-4901-8392-E8D011A60A8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408335-8193-456F-8F8D-F5A8C87CD412}" type="doc">
      <dgm:prSet loTypeId="urn:microsoft.com/office/officeart/2005/8/layout/hList7" loCatId="relationship" qsTypeId="urn:microsoft.com/office/officeart/2005/8/quickstyle/simple3" qsCatId="simple" csTypeId="urn:microsoft.com/office/officeart/2005/8/colors/accent1_2" csCatId="accent1" phldr="1"/>
      <dgm:spPr/>
      <dgm:t>
        <a:bodyPr/>
        <a:lstStyle/>
        <a:p>
          <a:endParaRPr lang="en-US"/>
        </a:p>
      </dgm:t>
    </dgm:pt>
    <dgm:pt modelId="{E849C028-3FE9-4196-91D3-C807AD9418AC}">
      <dgm:prSet custT="1"/>
      <dgm:spPr/>
      <dgm:t>
        <a:bodyPr/>
        <a:lstStyle/>
        <a:p>
          <a:pPr rtl="0"/>
          <a:r>
            <a:rPr lang="en-US" sz="1300" dirty="0" smtClean="0"/>
            <a:t>$5.3M Rides to Wellness Demonstration &amp; Innovative Coordinated Access &amp; Mobility Grants</a:t>
          </a:r>
          <a:endParaRPr lang="en-US" sz="1300" dirty="0"/>
        </a:p>
      </dgm:t>
    </dgm:pt>
    <dgm:pt modelId="{F1D4F079-A793-492B-B387-C67CF4320947}" type="parTrans" cxnId="{39A59825-AF7F-4487-A358-88DECE1A901D}">
      <dgm:prSet/>
      <dgm:spPr/>
      <dgm:t>
        <a:bodyPr/>
        <a:lstStyle/>
        <a:p>
          <a:endParaRPr lang="en-US"/>
        </a:p>
      </dgm:t>
    </dgm:pt>
    <dgm:pt modelId="{C7F946A1-A552-4739-841A-1071BA828C07}" type="sibTrans" cxnId="{39A59825-AF7F-4487-A358-88DECE1A901D}">
      <dgm:prSet/>
      <dgm:spPr/>
      <dgm:t>
        <a:bodyPr/>
        <a:lstStyle/>
        <a:p>
          <a:endParaRPr lang="en-US"/>
        </a:p>
      </dgm:t>
    </dgm:pt>
    <dgm:pt modelId="{168B1B74-42CF-4153-A1F7-6F2850C48346}">
      <dgm:prSet custT="1"/>
      <dgm:spPr/>
      <dgm:t>
        <a:bodyPr/>
        <a:lstStyle/>
        <a:p>
          <a:pPr rtl="0"/>
          <a:r>
            <a:rPr lang="en-US" sz="1600" baseline="0" dirty="0" smtClean="0"/>
            <a:t>Coordinating Council on Access and Mobility </a:t>
          </a:r>
          <a:r>
            <a:rPr lang="en-US" sz="1600" dirty="0" smtClean="0"/>
            <a:t>(CCAM) Meeting late 2016</a:t>
          </a:r>
          <a:endParaRPr lang="en-US" sz="1600" dirty="0"/>
        </a:p>
      </dgm:t>
    </dgm:pt>
    <dgm:pt modelId="{20E49CAF-5C86-4C56-B853-0AA30E63D4F1}" type="parTrans" cxnId="{7161EBEC-B4AE-4032-8A18-430DA978074F}">
      <dgm:prSet/>
      <dgm:spPr/>
      <dgm:t>
        <a:bodyPr/>
        <a:lstStyle/>
        <a:p>
          <a:endParaRPr lang="en-US"/>
        </a:p>
      </dgm:t>
    </dgm:pt>
    <dgm:pt modelId="{36548846-5B8E-4E69-9B7D-B136652C1E3B}" type="sibTrans" cxnId="{7161EBEC-B4AE-4032-8A18-430DA978074F}">
      <dgm:prSet/>
      <dgm:spPr/>
      <dgm:t>
        <a:bodyPr/>
        <a:lstStyle/>
        <a:p>
          <a:endParaRPr lang="en-US"/>
        </a:p>
      </dgm:t>
    </dgm:pt>
    <dgm:pt modelId="{F5556506-7EAD-430E-8D8E-479AC2A498FF}">
      <dgm:prSet custT="1"/>
      <dgm:spPr/>
      <dgm:t>
        <a:bodyPr/>
        <a:lstStyle/>
        <a:p>
          <a:pPr rtl="0"/>
          <a:r>
            <a:rPr lang="en-US" sz="1350" dirty="0" smtClean="0"/>
            <a:t>Community Scan (lack of transportation impacts)</a:t>
          </a:r>
          <a:endParaRPr lang="en-US" sz="1350" dirty="0"/>
        </a:p>
      </dgm:t>
    </dgm:pt>
    <dgm:pt modelId="{B44BB6F1-FC34-4678-8E7A-EA2FFFBF1F85}">
      <dgm:prSet custT="1"/>
      <dgm:spPr/>
      <dgm:t>
        <a:bodyPr/>
        <a:lstStyle/>
        <a:p>
          <a:pPr rtl="0"/>
          <a:r>
            <a:rPr lang="en-US" sz="1350" dirty="0" smtClean="0"/>
            <a:t>IOM/TRB Workshop</a:t>
          </a:r>
          <a:endParaRPr lang="en-US" sz="1350" dirty="0"/>
        </a:p>
      </dgm:t>
    </dgm:pt>
    <dgm:pt modelId="{42CA7461-BA66-4BF1-8C6D-D800A9F8CF61}">
      <dgm:prSet custT="1"/>
      <dgm:spPr/>
      <dgm:t>
        <a:bodyPr/>
        <a:lstStyle/>
        <a:p>
          <a:pPr rtl="0"/>
          <a:r>
            <a:rPr lang="en-US" sz="1350" dirty="0" smtClean="0"/>
            <a:t>2 Research Initiatives: </a:t>
          </a:r>
          <a:endParaRPr lang="en-US" sz="1350" dirty="0"/>
        </a:p>
      </dgm:t>
    </dgm:pt>
    <dgm:pt modelId="{3D03688D-D357-4E1F-86B5-B157614F0F4C}" type="sibTrans" cxnId="{C949EEA5-F12C-4051-BC74-B04F72C8E186}">
      <dgm:prSet/>
      <dgm:spPr/>
      <dgm:t>
        <a:bodyPr/>
        <a:lstStyle/>
        <a:p>
          <a:endParaRPr lang="en-US"/>
        </a:p>
      </dgm:t>
    </dgm:pt>
    <dgm:pt modelId="{67D9EF25-656B-4B43-88EC-0B2CFC45F212}" type="parTrans" cxnId="{C949EEA5-F12C-4051-BC74-B04F72C8E186}">
      <dgm:prSet/>
      <dgm:spPr/>
      <dgm:t>
        <a:bodyPr/>
        <a:lstStyle/>
        <a:p>
          <a:endParaRPr lang="en-US"/>
        </a:p>
      </dgm:t>
    </dgm:pt>
    <dgm:pt modelId="{A12C5066-0603-4BA9-ABEB-D8E6CE5BC70F}" type="sibTrans" cxnId="{2C877287-5B4F-4190-BB80-C5F3EBA66BEA}">
      <dgm:prSet/>
      <dgm:spPr/>
      <dgm:t>
        <a:bodyPr/>
        <a:lstStyle/>
        <a:p>
          <a:endParaRPr lang="en-US"/>
        </a:p>
      </dgm:t>
    </dgm:pt>
    <dgm:pt modelId="{7EE1305A-B0BE-4D84-BA6D-1986F951E216}" type="parTrans" cxnId="{2C877287-5B4F-4190-BB80-C5F3EBA66BEA}">
      <dgm:prSet/>
      <dgm:spPr/>
      <dgm:t>
        <a:bodyPr/>
        <a:lstStyle/>
        <a:p>
          <a:endParaRPr lang="en-US"/>
        </a:p>
      </dgm:t>
    </dgm:pt>
    <dgm:pt modelId="{D57C7E61-79D3-4568-897A-0ACB63AB5403}" type="sibTrans" cxnId="{AD3D365E-12AD-43B6-A77F-9657A5F2F115}">
      <dgm:prSet/>
      <dgm:spPr/>
      <dgm:t>
        <a:bodyPr/>
        <a:lstStyle/>
        <a:p>
          <a:endParaRPr lang="en-US"/>
        </a:p>
      </dgm:t>
    </dgm:pt>
    <dgm:pt modelId="{08E5BFD6-27F4-4DF5-BA1B-C7E47CCA28AF}" type="parTrans" cxnId="{AD3D365E-12AD-43B6-A77F-9657A5F2F115}">
      <dgm:prSet/>
      <dgm:spPr/>
      <dgm:t>
        <a:bodyPr/>
        <a:lstStyle/>
        <a:p>
          <a:endParaRPr lang="en-US"/>
        </a:p>
      </dgm:t>
    </dgm:pt>
    <dgm:pt modelId="{61CB91C4-6A0C-409A-A15E-47692D24F415}">
      <dgm:prSet custT="1"/>
      <dgm:spPr/>
      <dgm:t>
        <a:bodyPr/>
        <a:lstStyle/>
        <a:p>
          <a:pPr rtl="0"/>
          <a:r>
            <a:rPr lang="en-US" sz="1500" dirty="0" smtClean="0"/>
            <a:t>Rides to Wellness Regional Forums – 5 Regions in 2016 &amp; the remaining in 2017 </a:t>
          </a:r>
          <a:endParaRPr lang="en-US" sz="1500" dirty="0"/>
        </a:p>
      </dgm:t>
    </dgm:pt>
    <dgm:pt modelId="{E3B4CCDB-A9D6-41A8-B7CD-62B2374FE8CC}" type="parTrans" cxnId="{4CF88EFB-0BD3-4611-A784-3E4A72FA492B}">
      <dgm:prSet/>
      <dgm:spPr/>
      <dgm:t>
        <a:bodyPr/>
        <a:lstStyle/>
        <a:p>
          <a:endParaRPr lang="en-US"/>
        </a:p>
      </dgm:t>
    </dgm:pt>
    <dgm:pt modelId="{BC5C5A16-AAE5-4218-BE82-055DA18DA081}" type="sibTrans" cxnId="{4CF88EFB-0BD3-4611-A784-3E4A72FA492B}">
      <dgm:prSet/>
      <dgm:spPr/>
      <dgm:t>
        <a:bodyPr/>
        <a:lstStyle/>
        <a:p>
          <a:endParaRPr lang="en-US"/>
        </a:p>
      </dgm:t>
    </dgm:pt>
    <dgm:pt modelId="{1570AD5B-8582-4BC8-901F-03069E4D8196}" type="pres">
      <dgm:prSet presAssocID="{4A408335-8193-456F-8F8D-F5A8C87CD412}" presName="Name0" presStyleCnt="0">
        <dgm:presLayoutVars>
          <dgm:dir/>
          <dgm:resizeHandles val="exact"/>
        </dgm:presLayoutVars>
      </dgm:prSet>
      <dgm:spPr/>
      <dgm:t>
        <a:bodyPr/>
        <a:lstStyle/>
        <a:p>
          <a:endParaRPr lang="en-US"/>
        </a:p>
      </dgm:t>
    </dgm:pt>
    <dgm:pt modelId="{F24D4A3B-44AD-48EB-8306-2138F19C8E1A}" type="pres">
      <dgm:prSet presAssocID="{4A408335-8193-456F-8F8D-F5A8C87CD412}" presName="fgShape" presStyleLbl="fgShp" presStyleIdx="0" presStyleCnt="1" custLinFactNeighborX="2197" custLinFactNeighborY="33333"/>
      <dgm:spPr/>
      <dgm:t>
        <a:bodyPr/>
        <a:lstStyle/>
        <a:p>
          <a:endParaRPr lang="en-US"/>
        </a:p>
      </dgm:t>
    </dgm:pt>
    <dgm:pt modelId="{E0E53C5D-0EF3-4E68-93E4-228E772B77B1}" type="pres">
      <dgm:prSet presAssocID="{4A408335-8193-456F-8F8D-F5A8C87CD412}" presName="linComp" presStyleCnt="0"/>
      <dgm:spPr/>
      <dgm:t>
        <a:bodyPr/>
        <a:lstStyle/>
        <a:p>
          <a:endParaRPr lang="en-US"/>
        </a:p>
      </dgm:t>
    </dgm:pt>
    <dgm:pt modelId="{0F421601-4162-41DB-9E1F-FF1017219B6F}" type="pres">
      <dgm:prSet presAssocID="{E849C028-3FE9-4196-91D3-C807AD9418AC}" presName="compNode" presStyleCnt="0"/>
      <dgm:spPr/>
      <dgm:t>
        <a:bodyPr/>
        <a:lstStyle/>
        <a:p>
          <a:endParaRPr lang="en-US"/>
        </a:p>
      </dgm:t>
    </dgm:pt>
    <dgm:pt modelId="{CB143853-EB11-4719-A074-EC84462E5C31}" type="pres">
      <dgm:prSet presAssocID="{E849C028-3FE9-4196-91D3-C807AD9418AC}" presName="bkgdShape" presStyleLbl="node1" presStyleIdx="0" presStyleCnt="4" custLinFactNeighborX="-64"/>
      <dgm:spPr/>
      <dgm:t>
        <a:bodyPr/>
        <a:lstStyle/>
        <a:p>
          <a:endParaRPr lang="en-US"/>
        </a:p>
      </dgm:t>
    </dgm:pt>
    <dgm:pt modelId="{B7F7DD5E-9884-400C-A3B9-AE3DC2EFE8AB}" type="pres">
      <dgm:prSet presAssocID="{E849C028-3FE9-4196-91D3-C807AD9418AC}" presName="nodeTx" presStyleLbl="node1" presStyleIdx="0" presStyleCnt="4">
        <dgm:presLayoutVars>
          <dgm:bulletEnabled val="1"/>
        </dgm:presLayoutVars>
      </dgm:prSet>
      <dgm:spPr/>
      <dgm:t>
        <a:bodyPr/>
        <a:lstStyle/>
        <a:p>
          <a:endParaRPr lang="en-US"/>
        </a:p>
      </dgm:t>
    </dgm:pt>
    <dgm:pt modelId="{FA03DDCC-79A6-4B53-B5E3-19DAA2807586}" type="pres">
      <dgm:prSet presAssocID="{E849C028-3FE9-4196-91D3-C807AD9418AC}" presName="invisiNode" presStyleLbl="node1" presStyleIdx="0" presStyleCnt="4"/>
      <dgm:spPr/>
      <dgm:t>
        <a:bodyPr/>
        <a:lstStyle/>
        <a:p>
          <a:endParaRPr lang="en-US"/>
        </a:p>
      </dgm:t>
    </dgm:pt>
    <dgm:pt modelId="{D5A63748-98CF-47A0-92D1-71AD5FE37E9D}" type="pres">
      <dgm:prSet presAssocID="{E849C028-3FE9-4196-91D3-C807AD9418AC}" presName="imagNode" presStyleLbl="fgImgPlace1" presStyleIdx="0" presStyleCnt="4" custLinFactNeighborX="-3260" custLinFactNeighborY="-9222"/>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0A1825E7-06A4-4260-9441-DEBF14F72162}" type="pres">
      <dgm:prSet presAssocID="{C7F946A1-A552-4739-841A-1071BA828C07}" presName="sibTrans" presStyleLbl="sibTrans2D1" presStyleIdx="0" presStyleCnt="0"/>
      <dgm:spPr/>
      <dgm:t>
        <a:bodyPr/>
        <a:lstStyle/>
        <a:p>
          <a:endParaRPr lang="en-US"/>
        </a:p>
      </dgm:t>
    </dgm:pt>
    <dgm:pt modelId="{EE55D975-2E5F-4A91-82E7-DA35E651FDEF}" type="pres">
      <dgm:prSet presAssocID="{42CA7461-BA66-4BF1-8C6D-D800A9F8CF61}" presName="compNode" presStyleCnt="0"/>
      <dgm:spPr/>
      <dgm:t>
        <a:bodyPr/>
        <a:lstStyle/>
        <a:p>
          <a:endParaRPr lang="en-US"/>
        </a:p>
      </dgm:t>
    </dgm:pt>
    <dgm:pt modelId="{A00F954F-A93D-4AC2-81B0-647C71D90A17}" type="pres">
      <dgm:prSet presAssocID="{42CA7461-BA66-4BF1-8C6D-D800A9F8CF61}" presName="bkgdShape" presStyleLbl="node1" presStyleIdx="1" presStyleCnt="4"/>
      <dgm:spPr/>
      <dgm:t>
        <a:bodyPr/>
        <a:lstStyle/>
        <a:p>
          <a:endParaRPr lang="en-US"/>
        </a:p>
      </dgm:t>
    </dgm:pt>
    <dgm:pt modelId="{A510B9BC-9638-42A5-A047-A8A40A015328}" type="pres">
      <dgm:prSet presAssocID="{42CA7461-BA66-4BF1-8C6D-D800A9F8CF61}" presName="nodeTx" presStyleLbl="node1" presStyleIdx="1" presStyleCnt="4">
        <dgm:presLayoutVars>
          <dgm:bulletEnabled val="1"/>
        </dgm:presLayoutVars>
      </dgm:prSet>
      <dgm:spPr/>
      <dgm:t>
        <a:bodyPr/>
        <a:lstStyle/>
        <a:p>
          <a:endParaRPr lang="en-US"/>
        </a:p>
      </dgm:t>
    </dgm:pt>
    <dgm:pt modelId="{74181812-4F04-4A13-85CE-D34A13A8CF47}" type="pres">
      <dgm:prSet presAssocID="{42CA7461-BA66-4BF1-8C6D-D800A9F8CF61}" presName="invisiNode" presStyleLbl="node1" presStyleIdx="1" presStyleCnt="4"/>
      <dgm:spPr/>
      <dgm:t>
        <a:bodyPr/>
        <a:lstStyle/>
        <a:p>
          <a:endParaRPr lang="en-US"/>
        </a:p>
      </dgm:t>
    </dgm:pt>
    <dgm:pt modelId="{EDAE439C-071F-45E0-BD29-27BFD51D5A3E}" type="pres">
      <dgm:prSet presAssocID="{42CA7461-BA66-4BF1-8C6D-D800A9F8CF61}" presName="imagNode" presStyleLbl="fgImgPlace1" presStyleIdx="1" presStyleCnt="4" custLinFactNeighborY="-9222"/>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EC6AA076-F40E-4711-B335-83D8CFCF50F7}" type="pres">
      <dgm:prSet presAssocID="{3D03688D-D357-4E1F-86B5-B157614F0F4C}" presName="sibTrans" presStyleLbl="sibTrans2D1" presStyleIdx="0" presStyleCnt="0"/>
      <dgm:spPr/>
      <dgm:t>
        <a:bodyPr/>
        <a:lstStyle/>
        <a:p>
          <a:endParaRPr lang="en-US"/>
        </a:p>
      </dgm:t>
    </dgm:pt>
    <dgm:pt modelId="{EF7C168E-BADA-4627-94E6-B94A9D3711B9}" type="pres">
      <dgm:prSet presAssocID="{168B1B74-42CF-4153-A1F7-6F2850C48346}" presName="compNode" presStyleCnt="0"/>
      <dgm:spPr/>
      <dgm:t>
        <a:bodyPr/>
        <a:lstStyle/>
        <a:p>
          <a:endParaRPr lang="en-US"/>
        </a:p>
      </dgm:t>
    </dgm:pt>
    <dgm:pt modelId="{230FE4E8-4155-452A-9CC2-8E83EB26D38E}" type="pres">
      <dgm:prSet presAssocID="{168B1B74-42CF-4153-A1F7-6F2850C48346}" presName="bkgdShape" presStyleLbl="node1" presStyleIdx="2" presStyleCnt="4" custLinFactNeighborX="-1165" custLinFactNeighborY="2929"/>
      <dgm:spPr/>
      <dgm:t>
        <a:bodyPr/>
        <a:lstStyle/>
        <a:p>
          <a:endParaRPr lang="en-US"/>
        </a:p>
      </dgm:t>
    </dgm:pt>
    <dgm:pt modelId="{3D75813A-3DB2-421F-A869-D7AC8DAB621D}" type="pres">
      <dgm:prSet presAssocID="{168B1B74-42CF-4153-A1F7-6F2850C48346}" presName="nodeTx" presStyleLbl="node1" presStyleIdx="2" presStyleCnt="4">
        <dgm:presLayoutVars>
          <dgm:bulletEnabled val="1"/>
        </dgm:presLayoutVars>
      </dgm:prSet>
      <dgm:spPr/>
      <dgm:t>
        <a:bodyPr/>
        <a:lstStyle/>
        <a:p>
          <a:endParaRPr lang="en-US"/>
        </a:p>
      </dgm:t>
    </dgm:pt>
    <dgm:pt modelId="{31F79613-7D3B-46FD-87FF-94380B0FE6E8}" type="pres">
      <dgm:prSet presAssocID="{168B1B74-42CF-4153-A1F7-6F2850C48346}" presName="invisiNode" presStyleLbl="node1" presStyleIdx="2" presStyleCnt="4"/>
      <dgm:spPr/>
      <dgm:t>
        <a:bodyPr/>
        <a:lstStyle/>
        <a:p>
          <a:endParaRPr lang="en-US"/>
        </a:p>
      </dgm:t>
    </dgm:pt>
    <dgm:pt modelId="{C77B3C53-9073-47F3-B522-7F083D96C878}" type="pres">
      <dgm:prSet presAssocID="{168B1B74-42CF-4153-A1F7-6F2850C48346}" presName="imagNode" presStyleLbl="fgImgPlace1" presStyleIdx="2" presStyleCnt="4" custLinFactNeighborX="-4160" custLinFactNeighborY="-9222"/>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t>
        <a:bodyPr/>
        <a:lstStyle/>
        <a:p>
          <a:endParaRPr lang="en-US"/>
        </a:p>
      </dgm:t>
    </dgm:pt>
    <dgm:pt modelId="{1E3FE756-827E-41B8-8A3F-563BAD709FCC}" type="pres">
      <dgm:prSet presAssocID="{36548846-5B8E-4E69-9B7D-B136652C1E3B}" presName="sibTrans" presStyleLbl="sibTrans2D1" presStyleIdx="0" presStyleCnt="0"/>
      <dgm:spPr/>
      <dgm:t>
        <a:bodyPr/>
        <a:lstStyle/>
        <a:p>
          <a:endParaRPr lang="en-US"/>
        </a:p>
      </dgm:t>
    </dgm:pt>
    <dgm:pt modelId="{499761C5-7B40-4FD0-B137-9458BB1F7A73}" type="pres">
      <dgm:prSet presAssocID="{61CB91C4-6A0C-409A-A15E-47692D24F415}" presName="compNode" presStyleCnt="0"/>
      <dgm:spPr/>
    </dgm:pt>
    <dgm:pt modelId="{1BEE355A-4440-4E0D-AEE6-D7AEAAFDA985}" type="pres">
      <dgm:prSet presAssocID="{61CB91C4-6A0C-409A-A15E-47692D24F415}" presName="bkgdShape" presStyleLbl="node1" presStyleIdx="3" presStyleCnt="4"/>
      <dgm:spPr/>
      <dgm:t>
        <a:bodyPr/>
        <a:lstStyle/>
        <a:p>
          <a:endParaRPr lang="en-US"/>
        </a:p>
      </dgm:t>
    </dgm:pt>
    <dgm:pt modelId="{04606396-4A7B-43BF-A981-E19AC92C57AC}" type="pres">
      <dgm:prSet presAssocID="{61CB91C4-6A0C-409A-A15E-47692D24F415}" presName="nodeTx" presStyleLbl="node1" presStyleIdx="3" presStyleCnt="4">
        <dgm:presLayoutVars>
          <dgm:bulletEnabled val="1"/>
        </dgm:presLayoutVars>
      </dgm:prSet>
      <dgm:spPr/>
      <dgm:t>
        <a:bodyPr/>
        <a:lstStyle/>
        <a:p>
          <a:endParaRPr lang="en-US"/>
        </a:p>
      </dgm:t>
    </dgm:pt>
    <dgm:pt modelId="{1BEA1803-6DCC-480D-8B1E-77B25CBF22E0}" type="pres">
      <dgm:prSet presAssocID="{61CB91C4-6A0C-409A-A15E-47692D24F415}" presName="invisiNode" presStyleLbl="node1" presStyleIdx="3" presStyleCnt="4"/>
      <dgm:spPr/>
    </dgm:pt>
    <dgm:pt modelId="{C3A2B1C7-2B52-4A2C-B7B6-92DB41489DF4}" type="pres">
      <dgm:prSet presAssocID="{61CB91C4-6A0C-409A-A15E-47692D24F415}" presName="imagNode" presStyleLbl="fgImgPlace1" presStyleIdx="3" presStyleCnt="4" custLinFactNeighborX="3293" custLinFactNeighborY="-9222"/>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en-US"/>
        </a:p>
      </dgm:t>
    </dgm:pt>
  </dgm:ptLst>
  <dgm:cxnLst>
    <dgm:cxn modelId="{7161EBEC-B4AE-4032-8A18-430DA978074F}" srcId="{4A408335-8193-456F-8F8D-F5A8C87CD412}" destId="{168B1B74-42CF-4153-A1F7-6F2850C48346}" srcOrd="2" destOrd="0" parTransId="{20E49CAF-5C86-4C56-B853-0AA30E63D4F1}" sibTransId="{36548846-5B8E-4E69-9B7D-B136652C1E3B}"/>
    <dgm:cxn modelId="{4CF88EFB-0BD3-4611-A784-3E4A72FA492B}" srcId="{4A408335-8193-456F-8F8D-F5A8C87CD412}" destId="{61CB91C4-6A0C-409A-A15E-47692D24F415}" srcOrd="3" destOrd="0" parTransId="{E3B4CCDB-A9D6-41A8-B7CD-62B2374FE8CC}" sibTransId="{BC5C5A16-AAE5-4218-BE82-055DA18DA081}"/>
    <dgm:cxn modelId="{39A59825-AF7F-4487-A358-88DECE1A901D}" srcId="{4A408335-8193-456F-8F8D-F5A8C87CD412}" destId="{E849C028-3FE9-4196-91D3-C807AD9418AC}" srcOrd="0" destOrd="0" parTransId="{F1D4F079-A793-492B-B387-C67CF4320947}" sibTransId="{C7F946A1-A552-4739-841A-1071BA828C07}"/>
    <dgm:cxn modelId="{56750C78-10E6-45B4-A4FA-E752B6983787}" type="presOf" srcId="{B44BB6F1-FC34-4678-8E7A-EA2FFFBF1F85}" destId="{A510B9BC-9638-42A5-A047-A8A40A015328}" srcOrd="1" destOrd="1" presId="urn:microsoft.com/office/officeart/2005/8/layout/hList7"/>
    <dgm:cxn modelId="{3221C7B0-A8CA-489C-AF20-E64DFD19D1F1}" type="presOf" srcId="{61CB91C4-6A0C-409A-A15E-47692D24F415}" destId="{04606396-4A7B-43BF-A981-E19AC92C57AC}" srcOrd="1" destOrd="0" presId="urn:microsoft.com/office/officeart/2005/8/layout/hList7"/>
    <dgm:cxn modelId="{6D1553DC-C595-4ED9-8145-28057DFBA6AE}" type="presOf" srcId="{61CB91C4-6A0C-409A-A15E-47692D24F415}" destId="{1BEE355A-4440-4E0D-AEE6-D7AEAAFDA985}" srcOrd="0" destOrd="0" presId="urn:microsoft.com/office/officeart/2005/8/layout/hList7"/>
    <dgm:cxn modelId="{253FA7A5-D758-411C-AB94-4336478FEFF3}" type="presOf" srcId="{E849C028-3FE9-4196-91D3-C807AD9418AC}" destId="{CB143853-EB11-4719-A074-EC84462E5C31}" srcOrd="0" destOrd="0" presId="urn:microsoft.com/office/officeart/2005/8/layout/hList7"/>
    <dgm:cxn modelId="{EE5AD244-6CAC-4417-BF97-A14BBE950A37}" type="presOf" srcId="{3D03688D-D357-4E1F-86B5-B157614F0F4C}" destId="{EC6AA076-F40E-4711-B335-83D8CFCF50F7}" srcOrd="0" destOrd="0" presId="urn:microsoft.com/office/officeart/2005/8/layout/hList7"/>
    <dgm:cxn modelId="{FB9329EE-1D14-4267-B3B6-024F4C16B308}" type="presOf" srcId="{168B1B74-42CF-4153-A1F7-6F2850C48346}" destId="{230FE4E8-4155-452A-9CC2-8E83EB26D38E}" srcOrd="0" destOrd="0" presId="urn:microsoft.com/office/officeart/2005/8/layout/hList7"/>
    <dgm:cxn modelId="{E09F0342-855A-4535-961E-841CCF30EE13}" type="presOf" srcId="{E849C028-3FE9-4196-91D3-C807AD9418AC}" destId="{B7F7DD5E-9884-400C-A3B9-AE3DC2EFE8AB}" srcOrd="1" destOrd="0" presId="urn:microsoft.com/office/officeart/2005/8/layout/hList7"/>
    <dgm:cxn modelId="{70424946-1E1F-47A0-ADDB-3145A7C25305}" type="presOf" srcId="{C7F946A1-A552-4739-841A-1071BA828C07}" destId="{0A1825E7-06A4-4260-9441-DEBF14F72162}" srcOrd="0" destOrd="0" presId="urn:microsoft.com/office/officeart/2005/8/layout/hList7"/>
    <dgm:cxn modelId="{163A1AA6-CB41-411B-A9B6-BE7D409A1956}" type="presOf" srcId="{F5556506-7EAD-430E-8D8E-479AC2A498FF}" destId="{A510B9BC-9638-42A5-A047-A8A40A015328}" srcOrd="1" destOrd="2" presId="urn:microsoft.com/office/officeart/2005/8/layout/hList7"/>
    <dgm:cxn modelId="{426A3FD5-7278-41F5-B2B5-2BD8E15EC95B}" type="presOf" srcId="{36548846-5B8E-4E69-9B7D-B136652C1E3B}" destId="{1E3FE756-827E-41B8-8A3F-563BAD709FCC}" srcOrd="0" destOrd="0" presId="urn:microsoft.com/office/officeart/2005/8/layout/hList7"/>
    <dgm:cxn modelId="{2C877287-5B4F-4190-BB80-C5F3EBA66BEA}" srcId="{42CA7461-BA66-4BF1-8C6D-D800A9F8CF61}" destId="{F5556506-7EAD-430E-8D8E-479AC2A498FF}" srcOrd="1" destOrd="0" parTransId="{7EE1305A-B0BE-4D84-BA6D-1986F951E216}" sibTransId="{A12C5066-0603-4BA9-ABEB-D8E6CE5BC70F}"/>
    <dgm:cxn modelId="{BDAEDF39-D5F6-4478-A6EC-DA29693F354B}" type="presOf" srcId="{168B1B74-42CF-4153-A1F7-6F2850C48346}" destId="{3D75813A-3DB2-421F-A869-D7AC8DAB621D}" srcOrd="1" destOrd="0" presId="urn:microsoft.com/office/officeart/2005/8/layout/hList7"/>
    <dgm:cxn modelId="{F8C205C7-6DED-4BA4-BADE-64A8A928AFCA}" type="presOf" srcId="{F5556506-7EAD-430E-8D8E-479AC2A498FF}" destId="{A00F954F-A93D-4AC2-81B0-647C71D90A17}" srcOrd="0" destOrd="2" presId="urn:microsoft.com/office/officeart/2005/8/layout/hList7"/>
    <dgm:cxn modelId="{C949EEA5-F12C-4051-BC74-B04F72C8E186}" srcId="{4A408335-8193-456F-8F8D-F5A8C87CD412}" destId="{42CA7461-BA66-4BF1-8C6D-D800A9F8CF61}" srcOrd="1" destOrd="0" parTransId="{67D9EF25-656B-4B43-88EC-0B2CFC45F212}" sibTransId="{3D03688D-D357-4E1F-86B5-B157614F0F4C}"/>
    <dgm:cxn modelId="{ACDE66E4-FDFD-4F53-9932-5AB85E5F4CCF}" type="presOf" srcId="{42CA7461-BA66-4BF1-8C6D-D800A9F8CF61}" destId="{A00F954F-A93D-4AC2-81B0-647C71D90A17}" srcOrd="0" destOrd="0" presId="urn:microsoft.com/office/officeart/2005/8/layout/hList7"/>
    <dgm:cxn modelId="{CC1F8DB3-5EFE-425D-9464-4F8A98013B26}" type="presOf" srcId="{42CA7461-BA66-4BF1-8C6D-D800A9F8CF61}" destId="{A510B9BC-9638-42A5-A047-A8A40A015328}" srcOrd="1" destOrd="0" presId="urn:microsoft.com/office/officeart/2005/8/layout/hList7"/>
    <dgm:cxn modelId="{199AD399-5667-47B3-84F5-051185E02682}" type="presOf" srcId="{4A408335-8193-456F-8F8D-F5A8C87CD412}" destId="{1570AD5B-8582-4BC8-901F-03069E4D8196}" srcOrd="0" destOrd="0" presId="urn:microsoft.com/office/officeart/2005/8/layout/hList7"/>
    <dgm:cxn modelId="{AD3D365E-12AD-43B6-A77F-9657A5F2F115}" srcId="{42CA7461-BA66-4BF1-8C6D-D800A9F8CF61}" destId="{B44BB6F1-FC34-4678-8E7A-EA2FFFBF1F85}" srcOrd="0" destOrd="0" parTransId="{08E5BFD6-27F4-4DF5-BA1B-C7E47CCA28AF}" sibTransId="{D57C7E61-79D3-4568-897A-0ACB63AB5403}"/>
    <dgm:cxn modelId="{33A23C07-4F63-4B00-AE25-6C9FB7EE4188}" type="presOf" srcId="{B44BB6F1-FC34-4678-8E7A-EA2FFFBF1F85}" destId="{A00F954F-A93D-4AC2-81B0-647C71D90A17}" srcOrd="0" destOrd="1" presId="urn:microsoft.com/office/officeart/2005/8/layout/hList7"/>
    <dgm:cxn modelId="{B6ABFE27-CDD3-4381-B6C0-B56EE6A073DF}" type="presParOf" srcId="{1570AD5B-8582-4BC8-901F-03069E4D8196}" destId="{F24D4A3B-44AD-48EB-8306-2138F19C8E1A}" srcOrd="0" destOrd="0" presId="urn:microsoft.com/office/officeart/2005/8/layout/hList7"/>
    <dgm:cxn modelId="{91262C90-04F0-4C87-8922-85C140FD0E51}" type="presParOf" srcId="{1570AD5B-8582-4BC8-901F-03069E4D8196}" destId="{E0E53C5D-0EF3-4E68-93E4-228E772B77B1}" srcOrd="1" destOrd="0" presId="urn:microsoft.com/office/officeart/2005/8/layout/hList7"/>
    <dgm:cxn modelId="{0F8E9D95-E79E-4450-8958-DE990191D51B}" type="presParOf" srcId="{E0E53C5D-0EF3-4E68-93E4-228E772B77B1}" destId="{0F421601-4162-41DB-9E1F-FF1017219B6F}" srcOrd="0" destOrd="0" presId="urn:microsoft.com/office/officeart/2005/8/layout/hList7"/>
    <dgm:cxn modelId="{F8BA75CE-3A88-46CC-8B27-A3D4AFD03FAD}" type="presParOf" srcId="{0F421601-4162-41DB-9E1F-FF1017219B6F}" destId="{CB143853-EB11-4719-A074-EC84462E5C31}" srcOrd="0" destOrd="0" presId="urn:microsoft.com/office/officeart/2005/8/layout/hList7"/>
    <dgm:cxn modelId="{67C7E21D-560D-493E-BDA5-156B9BE84239}" type="presParOf" srcId="{0F421601-4162-41DB-9E1F-FF1017219B6F}" destId="{B7F7DD5E-9884-400C-A3B9-AE3DC2EFE8AB}" srcOrd="1" destOrd="0" presId="urn:microsoft.com/office/officeart/2005/8/layout/hList7"/>
    <dgm:cxn modelId="{A4A4820B-E7A6-4499-B62B-FEFD0835E15C}" type="presParOf" srcId="{0F421601-4162-41DB-9E1F-FF1017219B6F}" destId="{FA03DDCC-79A6-4B53-B5E3-19DAA2807586}" srcOrd="2" destOrd="0" presId="urn:microsoft.com/office/officeart/2005/8/layout/hList7"/>
    <dgm:cxn modelId="{01283CD8-FA05-4F35-A53F-F80E416011C3}" type="presParOf" srcId="{0F421601-4162-41DB-9E1F-FF1017219B6F}" destId="{D5A63748-98CF-47A0-92D1-71AD5FE37E9D}" srcOrd="3" destOrd="0" presId="urn:microsoft.com/office/officeart/2005/8/layout/hList7"/>
    <dgm:cxn modelId="{B42664B2-E727-4C54-B5D5-DB92BE88127D}" type="presParOf" srcId="{E0E53C5D-0EF3-4E68-93E4-228E772B77B1}" destId="{0A1825E7-06A4-4260-9441-DEBF14F72162}" srcOrd="1" destOrd="0" presId="urn:microsoft.com/office/officeart/2005/8/layout/hList7"/>
    <dgm:cxn modelId="{C6E03BE2-C2C6-4D48-90A3-FDA1802D39E3}" type="presParOf" srcId="{E0E53C5D-0EF3-4E68-93E4-228E772B77B1}" destId="{EE55D975-2E5F-4A91-82E7-DA35E651FDEF}" srcOrd="2" destOrd="0" presId="urn:microsoft.com/office/officeart/2005/8/layout/hList7"/>
    <dgm:cxn modelId="{C64DFC93-1BE7-49FB-A20D-AA2DA9A71E8C}" type="presParOf" srcId="{EE55D975-2E5F-4A91-82E7-DA35E651FDEF}" destId="{A00F954F-A93D-4AC2-81B0-647C71D90A17}" srcOrd="0" destOrd="0" presId="urn:microsoft.com/office/officeart/2005/8/layout/hList7"/>
    <dgm:cxn modelId="{302CBC87-95A6-45F4-9A6B-EC032FE62207}" type="presParOf" srcId="{EE55D975-2E5F-4A91-82E7-DA35E651FDEF}" destId="{A510B9BC-9638-42A5-A047-A8A40A015328}" srcOrd="1" destOrd="0" presId="urn:microsoft.com/office/officeart/2005/8/layout/hList7"/>
    <dgm:cxn modelId="{41FEB761-6A9E-40FE-9C12-64A2660D3794}" type="presParOf" srcId="{EE55D975-2E5F-4A91-82E7-DA35E651FDEF}" destId="{74181812-4F04-4A13-85CE-D34A13A8CF47}" srcOrd="2" destOrd="0" presId="urn:microsoft.com/office/officeart/2005/8/layout/hList7"/>
    <dgm:cxn modelId="{CA0E7D04-E7C6-4785-B88C-11AEC4B99C4A}" type="presParOf" srcId="{EE55D975-2E5F-4A91-82E7-DA35E651FDEF}" destId="{EDAE439C-071F-45E0-BD29-27BFD51D5A3E}" srcOrd="3" destOrd="0" presId="urn:microsoft.com/office/officeart/2005/8/layout/hList7"/>
    <dgm:cxn modelId="{47EC2E8F-FDBF-43DE-8F23-064CC2BA2ABA}" type="presParOf" srcId="{E0E53C5D-0EF3-4E68-93E4-228E772B77B1}" destId="{EC6AA076-F40E-4711-B335-83D8CFCF50F7}" srcOrd="3" destOrd="0" presId="urn:microsoft.com/office/officeart/2005/8/layout/hList7"/>
    <dgm:cxn modelId="{143341B5-7627-44B0-98D1-CBD34E0BF1D1}" type="presParOf" srcId="{E0E53C5D-0EF3-4E68-93E4-228E772B77B1}" destId="{EF7C168E-BADA-4627-94E6-B94A9D3711B9}" srcOrd="4" destOrd="0" presId="urn:microsoft.com/office/officeart/2005/8/layout/hList7"/>
    <dgm:cxn modelId="{FD8B2896-6E4D-4EFD-BFF8-91E732076159}" type="presParOf" srcId="{EF7C168E-BADA-4627-94E6-B94A9D3711B9}" destId="{230FE4E8-4155-452A-9CC2-8E83EB26D38E}" srcOrd="0" destOrd="0" presId="urn:microsoft.com/office/officeart/2005/8/layout/hList7"/>
    <dgm:cxn modelId="{3E561996-DD3F-4F16-8E90-67EFBADF18DD}" type="presParOf" srcId="{EF7C168E-BADA-4627-94E6-B94A9D3711B9}" destId="{3D75813A-3DB2-421F-A869-D7AC8DAB621D}" srcOrd="1" destOrd="0" presId="urn:microsoft.com/office/officeart/2005/8/layout/hList7"/>
    <dgm:cxn modelId="{EC7586A9-351E-44AC-B80F-1525824DE05F}" type="presParOf" srcId="{EF7C168E-BADA-4627-94E6-B94A9D3711B9}" destId="{31F79613-7D3B-46FD-87FF-94380B0FE6E8}" srcOrd="2" destOrd="0" presId="urn:microsoft.com/office/officeart/2005/8/layout/hList7"/>
    <dgm:cxn modelId="{EBEBA735-4678-4E57-A8DB-6B438398C075}" type="presParOf" srcId="{EF7C168E-BADA-4627-94E6-B94A9D3711B9}" destId="{C77B3C53-9073-47F3-B522-7F083D96C878}" srcOrd="3" destOrd="0" presId="urn:microsoft.com/office/officeart/2005/8/layout/hList7"/>
    <dgm:cxn modelId="{EE19756C-D793-4B6D-83FA-1D473EF55702}" type="presParOf" srcId="{E0E53C5D-0EF3-4E68-93E4-228E772B77B1}" destId="{1E3FE756-827E-41B8-8A3F-563BAD709FCC}" srcOrd="5" destOrd="0" presId="urn:microsoft.com/office/officeart/2005/8/layout/hList7"/>
    <dgm:cxn modelId="{8D739296-FC05-4068-A3BF-FCA6F43CF056}" type="presParOf" srcId="{E0E53C5D-0EF3-4E68-93E4-228E772B77B1}" destId="{499761C5-7B40-4FD0-B137-9458BB1F7A73}" srcOrd="6" destOrd="0" presId="urn:microsoft.com/office/officeart/2005/8/layout/hList7"/>
    <dgm:cxn modelId="{1014C2AE-06E5-4AF6-8282-C07638E22F01}" type="presParOf" srcId="{499761C5-7B40-4FD0-B137-9458BB1F7A73}" destId="{1BEE355A-4440-4E0D-AEE6-D7AEAAFDA985}" srcOrd="0" destOrd="0" presId="urn:microsoft.com/office/officeart/2005/8/layout/hList7"/>
    <dgm:cxn modelId="{E0E8C115-963F-40F5-B1A0-BAB2DA2EDA01}" type="presParOf" srcId="{499761C5-7B40-4FD0-B137-9458BB1F7A73}" destId="{04606396-4A7B-43BF-A981-E19AC92C57AC}" srcOrd="1" destOrd="0" presId="urn:microsoft.com/office/officeart/2005/8/layout/hList7"/>
    <dgm:cxn modelId="{A4F48669-B47D-4954-BCBC-F76EC39A0B60}" type="presParOf" srcId="{499761C5-7B40-4FD0-B137-9458BB1F7A73}" destId="{1BEA1803-6DCC-480D-8B1E-77B25CBF22E0}" srcOrd="2" destOrd="0" presId="urn:microsoft.com/office/officeart/2005/8/layout/hList7"/>
    <dgm:cxn modelId="{B56D86D5-D971-4A2D-823D-DBA14C24B57C}" type="presParOf" srcId="{499761C5-7B40-4FD0-B137-9458BB1F7A73}" destId="{C3A2B1C7-2B52-4A2C-B7B6-92DB41489DF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C7D97-3298-40FE-B517-2ADDBA184F11}">
      <dsp:nvSpPr>
        <dsp:cNvPr id="0" name=""/>
        <dsp:cNvSpPr/>
      </dsp:nvSpPr>
      <dsp:spPr>
        <a:xfrm rot="5400000">
          <a:off x="3526480" y="-357962"/>
          <a:ext cx="3339847" cy="48907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solidFill>
                <a:schemeClr val="tx1"/>
              </a:solidFill>
              <a:latin typeface="Gill Sans MT" panose="020B0502020104020203" pitchFamily="34" charset="0"/>
            </a:rPr>
            <a:t>Improve healthcare access</a:t>
          </a:r>
          <a:endParaRPr lang="en-US" sz="3300" kern="1200" dirty="0">
            <a:solidFill>
              <a:schemeClr val="tx1"/>
            </a:solidFill>
            <a:latin typeface="Gill Sans MT" panose="020B0502020104020203" pitchFamily="34" charset="0"/>
          </a:endParaRPr>
        </a:p>
        <a:p>
          <a:pPr marL="285750" lvl="1" indent="-285750" algn="l" defTabSz="1466850" rtl="0">
            <a:lnSpc>
              <a:spcPct val="90000"/>
            </a:lnSpc>
            <a:spcBef>
              <a:spcPct val="0"/>
            </a:spcBef>
            <a:spcAft>
              <a:spcPct val="15000"/>
            </a:spcAft>
            <a:buChar char="••"/>
          </a:pPr>
          <a:r>
            <a:rPr lang="en-US" sz="3300" kern="1200" dirty="0" smtClean="0">
              <a:latin typeface="Gill Sans MT" panose="020B0502020104020203" pitchFamily="34" charset="0"/>
            </a:rPr>
            <a:t>Reduce healthcare costs </a:t>
          </a:r>
          <a:endParaRPr lang="en-US" sz="3300" kern="1200" dirty="0">
            <a:solidFill>
              <a:schemeClr val="tx1"/>
            </a:solidFill>
            <a:latin typeface="Gill Sans MT" panose="020B0502020104020203" pitchFamily="34" charset="0"/>
          </a:endParaRPr>
        </a:p>
        <a:p>
          <a:pPr marL="285750" lvl="1" indent="-285750" algn="l" defTabSz="1466850" rtl="0">
            <a:lnSpc>
              <a:spcPct val="90000"/>
            </a:lnSpc>
            <a:spcBef>
              <a:spcPct val="0"/>
            </a:spcBef>
            <a:spcAft>
              <a:spcPct val="15000"/>
            </a:spcAft>
            <a:buChar char="••"/>
          </a:pPr>
          <a:r>
            <a:rPr lang="en-US" sz="3300" kern="1200" dirty="0" smtClean="0">
              <a:latin typeface="Gill Sans MT" panose="020B0502020104020203" pitchFamily="34" charset="0"/>
            </a:rPr>
            <a:t>Leverage public transportation assets and services</a:t>
          </a:r>
          <a:endParaRPr lang="en-US" sz="3300" kern="1200" dirty="0">
            <a:latin typeface="Gill Sans MT" panose="020B0502020104020203" pitchFamily="34" charset="0"/>
          </a:endParaRPr>
        </a:p>
      </dsp:txBody>
      <dsp:txXfrm rot="-5400000">
        <a:off x="2751037" y="580519"/>
        <a:ext cx="4727695" cy="3013771"/>
      </dsp:txXfrm>
    </dsp:sp>
    <dsp:sp modelId="{54E34309-91DC-46C2-B449-F95144F87D93}">
      <dsp:nvSpPr>
        <dsp:cNvPr id="0" name=""/>
        <dsp:cNvSpPr/>
      </dsp:nvSpPr>
      <dsp:spPr>
        <a:xfrm>
          <a:off x="0" y="0"/>
          <a:ext cx="2751037" cy="4174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ill Sans MT" panose="020B0502020104020203" pitchFamily="34" charset="0"/>
            </a:rPr>
            <a:t>Through rides people and community health thrive</a:t>
          </a:r>
          <a:endParaRPr lang="en-US" sz="3200" kern="1200" dirty="0">
            <a:latin typeface="Gill Sans MT" panose="020B0502020104020203" pitchFamily="34" charset="0"/>
          </a:endParaRPr>
        </a:p>
      </dsp:txBody>
      <dsp:txXfrm>
        <a:off x="134295" y="134295"/>
        <a:ext cx="2482447" cy="3906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E83F-6168-4DC6-BFEC-5FA745F52435}">
      <dsp:nvSpPr>
        <dsp:cNvPr id="0" name=""/>
        <dsp:cNvSpPr/>
      </dsp:nvSpPr>
      <dsp:spPr>
        <a:xfrm rot="16200000">
          <a:off x="-550652" y="550652"/>
          <a:ext cx="2954215" cy="185291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lvl="0" algn="ctr" defTabSz="800100" rtl="0">
            <a:lnSpc>
              <a:spcPct val="90000"/>
            </a:lnSpc>
            <a:spcBef>
              <a:spcPct val="0"/>
            </a:spcBef>
            <a:spcAft>
              <a:spcPct val="35000"/>
            </a:spcAft>
          </a:pPr>
          <a:r>
            <a:rPr lang="en-US" sz="1800" kern="1200" dirty="0" smtClean="0"/>
            <a:t>11 federal agencies, coordinating 80+ funding streams supporting transportation</a:t>
          </a:r>
          <a:endParaRPr lang="en-US" sz="1800" kern="1200" dirty="0"/>
        </a:p>
      </dsp:txBody>
      <dsp:txXfrm rot="5400000">
        <a:off x="1" y="590842"/>
        <a:ext cx="1852910" cy="1772529"/>
      </dsp:txXfrm>
    </dsp:sp>
    <dsp:sp modelId="{3B73DE4F-74E2-41F3-AA4B-B27053142017}">
      <dsp:nvSpPr>
        <dsp:cNvPr id="0" name=""/>
        <dsp:cNvSpPr/>
      </dsp:nvSpPr>
      <dsp:spPr>
        <a:xfrm rot="16200000">
          <a:off x="1441938" y="550652"/>
          <a:ext cx="2954215" cy="185291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lvl="0" algn="ctr" defTabSz="800100" rtl="0">
            <a:lnSpc>
              <a:spcPct val="90000"/>
            </a:lnSpc>
            <a:spcBef>
              <a:spcPct val="0"/>
            </a:spcBef>
            <a:spcAft>
              <a:spcPct val="35000"/>
            </a:spcAft>
          </a:pPr>
          <a:r>
            <a:rPr lang="en-US" sz="1800" kern="1200" dirty="0" smtClean="0"/>
            <a:t>Joint programs link networks, increase efficiency, build partnerships</a:t>
          </a:r>
          <a:endParaRPr lang="en-US" sz="1800" kern="1200" dirty="0"/>
        </a:p>
      </dsp:txBody>
      <dsp:txXfrm rot="5400000">
        <a:off x="1992591" y="590842"/>
        <a:ext cx="1852910" cy="1772529"/>
      </dsp:txXfrm>
    </dsp:sp>
    <dsp:sp modelId="{BBC1F351-6D57-4D18-B429-349B5EC807F7}">
      <dsp:nvSpPr>
        <dsp:cNvPr id="0" name=""/>
        <dsp:cNvSpPr/>
      </dsp:nvSpPr>
      <dsp:spPr>
        <a:xfrm rot="16200000">
          <a:off x="3433816" y="550652"/>
          <a:ext cx="2954215" cy="185291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lvl="0" algn="ctr" defTabSz="800100" rtl="0">
            <a:lnSpc>
              <a:spcPct val="90000"/>
            </a:lnSpc>
            <a:spcBef>
              <a:spcPct val="0"/>
            </a:spcBef>
            <a:spcAft>
              <a:spcPct val="35000"/>
            </a:spcAft>
          </a:pPr>
          <a:r>
            <a:rPr lang="en-US" sz="1800" kern="1200" dirty="0" smtClean="0"/>
            <a:t>Local partners collaborate to serve the public better</a:t>
          </a:r>
          <a:endParaRPr lang="en-US" sz="1800" kern="1200" dirty="0"/>
        </a:p>
      </dsp:txBody>
      <dsp:txXfrm rot="5400000">
        <a:off x="3984469" y="590842"/>
        <a:ext cx="1852910" cy="1772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5CB48-2D6F-4C76-B1EA-2B169A5FF886}">
      <dsp:nvSpPr>
        <dsp:cNvPr id="0" name=""/>
        <dsp:cNvSpPr/>
      </dsp:nvSpPr>
      <dsp:spPr>
        <a:xfrm>
          <a:off x="685799" y="0"/>
          <a:ext cx="7772400" cy="53557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3BD2A-E6C0-4D79-BECC-E5243D38A4A8}">
      <dsp:nvSpPr>
        <dsp:cNvPr id="0" name=""/>
        <dsp:cNvSpPr/>
      </dsp:nvSpPr>
      <dsp:spPr>
        <a:xfrm>
          <a:off x="976" y="1606731"/>
          <a:ext cx="2777969" cy="2142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New  Discretionary Pilot Program ($2-3.5M/yr.)  to Expand Access and Mobility</a:t>
          </a:r>
          <a:endParaRPr lang="en-US" sz="1800" kern="1200" dirty="0"/>
        </a:p>
        <a:p>
          <a:pPr marL="171450" lvl="1" indent="-171450" algn="l" defTabSz="711200" rtl="0">
            <a:lnSpc>
              <a:spcPct val="90000"/>
            </a:lnSpc>
            <a:spcBef>
              <a:spcPct val="0"/>
            </a:spcBef>
            <a:spcAft>
              <a:spcPct val="15000"/>
            </a:spcAft>
            <a:buChar char="••"/>
          </a:pPr>
          <a:r>
            <a:rPr lang="en-US" sz="1600" kern="1200" dirty="0" smtClean="0"/>
            <a:t>Innovations in coordination including technology solutions</a:t>
          </a:r>
          <a:endParaRPr lang="en-US" sz="1600" kern="1200" dirty="0"/>
        </a:p>
      </dsp:txBody>
      <dsp:txXfrm>
        <a:off x="105555" y="1711310"/>
        <a:ext cx="2568811" cy="1933150"/>
      </dsp:txXfrm>
    </dsp:sp>
    <dsp:sp modelId="{CBA4634D-910E-475B-8FF7-CC389A2027A7}">
      <dsp:nvSpPr>
        <dsp:cNvPr id="0" name=""/>
        <dsp:cNvSpPr/>
      </dsp:nvSpPr>
      <dsp:spPr>
        <a:xfrm>
          <a:off x="3183015" y="1606731"/>
          <a:ext cx="2777969" cy="2142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Policies to expand interagency coordination, break down federal barriers, and promote locally developed coordinated planning</a:t>
          </a:r>
          <a:endParaRPr lang="en-US" sz="1400" kern="1200" dirty="0"/>
        </a:p>
      </dsp:txBody>
      <dsp:txXfrm>
        <a:off x="3287594" y="1711310"/>
        <a:ext cx="2568811" cy="1933150"/>
      </dsp:txXfrm>
    </dsp:sp>
    <dsp:sp modelId="{8B7D4D22-FC34-4DDF-AA14-6487E4BC86B0}">
      <dsp:nvSpPr>
        <dsp:cNvPr id="0" name=""/>
        <dsp:cNvSpPr/>
      </dsp:nvSpPr>
      <dsp:spPr>
        <a:xfrm>
          <a:off x="6365053" y="1606731"/>
          <a:ext cx="2777969" cy="2142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Several References to NEMT Service</a:t>
          </a:r>
          <a:endParaRPr lang="en-US" sz="2400" kern="1200" dirty="0"/>
        </a:p>
      </dsp:txBody>
      <dsp:txXfrm>
        <a:off x="6469632" y="1711310"/>
        <a:ext cx="2568811" cy="1933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6C6F6-BDE1-4775-BC50-F83F71316871}">
      <dsp:nvSpPr>
        <dsp:cNvPr id="0" name=""/>
        <dsp:cNvSpPr/>
      </dsp:nvSpPr>
      <dsp:spPr>
        <a:xfrm>
          <a:off x="0" y="0"/>
          <a:ext cx="3900714" cy="2074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Almost 80% of healthcare costs ($2.1T) associated with chronic conditions. </a:t>
          </a:r>
          <a:endParaRPr lang="en-US" sz="2400" kern="1200" dirty="0"/>
        </a:p>
      </dsp:txBody>
      <dsp:txXfrm>
        <a:off x="101246" y="101246"/>
        <a:ext cx="3698222" cy="1871541"/>
      </dsp:txXfrm>
    </dsp:sp>
    <dsp:sp modelId="{F41CD950-A0B8-4903-8FA3-4035E445721F}">
      <dsp:nvSpPr>
        <dsp:cNvPr id="0" name=""/>
        <dsp:cNvSpPr/>
      </dsp:nvSpPr>
      <dsp:spPr>
        <a:xfrm>
          <a:off x="0" y="2087652"/>
          <a:ext cx="3900714" cy="1335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Missed appointments = lost revenues, wasted staff time, access problems, and worse patient care.  </a:t>
          </a:r>
          <a:endParaRPr lang="en-US" sz="2000" kern="1200" dirty="0"/>
        </a:p>
      </dsp:txBody>
      <dsp:txXfrm>
        <a:off x="65194" y="2152846"/>
        <a:ext cx="3770326" cy="1205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49473-873F-4E74-83E3-655ADAE8F3AB}">
      <dsp:nvSpPr>
        <dsp:cNvPr id="0" name=""/>
        <dsp:cNvSpPr/>
      </dsp:nvSpPr>
      <dsp:spPr>
        <a:xfrm>
          <a:off x="0" y="227539"/>
          <a:ext cx="4038600" cy="1973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18% of patients discharged readmitted within 30 days, 1/3 within 90 days. Medicare spends $15B annually for hospital readmissions.</a:t>
          </a:r>
          <a:endParaRPr lang="en-US" sz="2000" kern="1200" dirty="0"/>
        </a:p>
      </dsp:txBody>
      <dsp:txXfrm>
        <a:off x="96356" y="323895"/>
        <a:ext cx="3845888" cy="1781158"/>
      </dsp:txXfrm>
    </dsp:sp>
    <dsp:sp modelId="{CC379D1A-82DD-4834-BEDF-03FC0875AE66}">
      <dsp:nvSpPr>
        <dsp:cNvPr id="0" name=""/>
        <dsp:cNvSpPr/>
      </dsp:nvSpPr>
      <dsp:spPr>
        <a:xfrm>
          <a:off x="0" y="2420253"/>
          <a:ext cx="4038600" cy="11938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Public Transportation has excess capacity in off-peak hours.</a:t>
          </a:r>
          <a:endParaRPr lang="en-US" sz="2400" kern="1200" dirty="0"/>
        </a:p>
      </dsp:txBody>
      <dsp:txXfrm>
        <a:off x="58279" y="2478532"/>
        <a:ext cx="3922042" cy="1077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F7C77-A353-4EAF-B9DC-3DAA2890526D}">
      <dsp:nvSpPr>
        <dsp:cNvPr id="0" name=""/>
        <dsp:cNvSpPr/>
      </dsp:nvSpPr>
      <dsp:spPr>
        <a:xfrm>
          <a:off x="0" y="324176"/>
          <a:ext cx="7723414" cy="794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Gill Sans MT" panose="020B0502020104020203" pitchFamily="34" charset="0"/>
            </a:rPr>
            <a:t>Health equity resulting from reduced health disparities</a:t>
          </a:r>
          <a:endParaRPr lang="en-US" sz="2400" kern="1200" dirty="0">
            <a:latin typeface="Gill Sans MT" panose="020B0502020104020203" pitchFamily="34" charset="0"/>
          </a:endParaRPr>
        </a:p>
      </dsp:txBody>
      <dsp:txXfrm>
        <a:off x="38793" y="362969"/>
        <a:ext cx="7645828" cy="717099"/>
      </dsp:txXfrm>
    </dsp:sp>
    <dsp:sp modelId="{E744E569-018F-4B95-BCA3-07A1D281974E}">
      <dsp:nvSpPr>
        <dsp:cNvPr id="0" name=""/>
        <dsp:cNvSpPr/>
      </dsp:nvSpPr>
      <dsp:spPr>
        <a:xfrm>
          <a:off x="0" y="1179342"/>
          <a:ext cx="7723414" cy="900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latin typeface="Gill Sans MT" panose="020B0502020104020203" pitchFamily="34" charset="0"/>
            </a:rPr>
            <a:t>Better health access resulting in fewer missed appointments, reduced healthcare costs for providers and improved health for people</a:t>
          </a:r>
          <a:endParaRPr lang="en-US" sz="2100" kern="1200" dirty="0">
            <a:latin typeface="Gill Sans MT" panose="020B0502020104020203" pitchFamily="34" charset="0"/>
          </a:endParaRPr>
        </a:p>
      </dsp:txBody>
      <dsp:txXfrm>
        <a:off x="43948" y="1223290"/>
        <a:ext cx="7635518" cy="812387"/>
      </dsp:txXfrm>
    </dsp:sp>
    <dsp:sp modelId="{BA95A979-F3CA-45EA-A7FC-36B15CF4F8B4}">
      <dsp:nvSpPr>
        <dsp:cNvPr id="0" name=""/>
        <dsp:cNvSpPr/>
      </dsp:nvSpPr>
      <dsp:spPr>
        <a:xfrm>
          <a:off x="0" y="2079626"/>
          <a:ext cx="772341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18" tIns="26670" rIns="149352" bIns="26670" numCol="1" spcCol="1270" anchor="t" anchorCtr="0">
          <a:noAutofit/>
        </a:bodyPr>
        <a:lstStyle/>
        <a:p>
          <a:pPr marL="171450" lvl="1" indent="-171450" algn="l" defTabSz="711200" rtl="0">
            <a:lnSpc>
              <a:spcPct val="90000"/>
            </a:lnSpc>
            <a:spcBef>
              <a:spcPct val="0"/>
            </a:spcBef>
            <a:spcAft>
              <a:spcPct val="20000"/>
            </a:spcAft>
            <a:buChar char="••"/>
          </a:pPr>
          <a:endParaRPr lang="en-US" sz="1600" kern="1200" dirty="0">
            <a:latin typeface="Gill Sans MT" panose="020B0502020104020203" pitchFamily="34" charset="0"/>
          </a:endParaRPr>
        </a:p>
      </dsp:txBody>
      <dsp:txXfrm>
        <a:off x="0" y="2079626"/>
        <a:ext cx="7723414" cy="347760"/>
      </dsp:txXfrm>
    </dsp:sp>
    <dsp:sp modelId="{3C433B0F-A243-4901-8392-E8D011A60A84}">
      <dsp:nvSpPr>
        <dsp:cNvPr id="0" name=""/>
        <dsp:cNvSpPr/>
      </dsp:nvSpPr>
      <dsp:spPr>
        <a:xfrm>
          <a:off x="0" y="2183547"/>
          <a:ext cx="7723414" cy="794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latin typeface="Gill Sans MT" panose="020B0502020104020203" pitchFamily="34" charset="0"/>
            </a:rPr>
            <a:t>New Public Transit riders and partnerships with Healthcare providers and insurers</a:t>
          </a:r>
          <a:endParaRPr lang="en-US" sz="2100" kern="1200" dirty="0">
            <a:latin typeface="Gill Sans MT" panose="020B0502020104020203" pitchFamily="34" charset="0"/>
          </a:endParaRPr>
        </a:p>
      </dsp:txBody>
      <dsp:txXfrm>
        <a:off x="38793" y="2222340"/>
        <a:ext cx="7645828" cy="717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1DC33813-86A8-492A-AE12-98AAEACF43FF}" type="datetimeFigureOut">
              <a:rPr lang="en-US" smtClean="0"/>
              <a:pPr/>
              <a:t>4/20/2016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C212F185-B6B5-4E3A-AD87-2FF3BCD19979}" type="datetimeFigureOut">
              <a:rPr lang="en-US" smtClean="0"/>
              <a:pPr/>
              <a:t>4/20/2016</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orha.org/conference.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mrpc.or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fhcw.org/en/Home" TargetMode="External"/><Relationship Id="rId4" Type="http://schemas.openxmlformats.org/officeDocument/2006/relationships/hyperlink" Target="http://www.clarku.ed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ta.dot.gov/node/4327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923695" cy="4687753"/>
          </a:xfrm>
        </p:spPr>
        <p:txBody>
          <a:bodyPr>
            <a:normAutofit lnSpcReduction="10000"/>
          </a:bodyPr>
          <a:lstStyle/>
          <a:p>
            <a:r>
              <a:rPr lang="en-US" sz="1600" dirty="0" smtClean="0">
                <a:latin typeface="+mn-lt"/>
              </a:rPr>
              <a:t>FTA has a treasured place in our nation’s history with many movements – civil rights, disability rights, tribal rights – access to public transportation is often the great enabler.</a:t>
            </a:r>
          </a:p>
          <a:p>
            <a:r>
              <a:rPr lang="en-US" sz="1600" dirty="0">
                <a:latin typeface="+mn-lt"/>
              </a:rPr>
              <a:t>	</a:t>
            </a:r>
            <a:r>
              <a:rPr lang="en-US" sz="1600" dirty="0" smtClean="0">
                <a:latin typeface="+mn-lt"/>
              </a:rPr>
              <a:t>-enabling access to jobs</a:t>
            </a:r>
          </a:p>
          <a:p>
            <a:r>
              <a:rPr lang="en-US" sz="1600" dirty="0">
                <a:latin typeface="+mn-lt"/>
              </a:rPr>
              <a:t>	</a:t>
            </a:r>
            <a:r>
              <a:rPr lang="en-US" sz="1600" dirty="0" smtClean="0">
                <a:latin typeface="+mn-lt"/>
              </a:rPr>
              <a:t>-enabling access to affordable housing</a:t>
            </a:r>
          </a:p>
          <a:p>
            <a:r>
              <a:rPr lang="en-US" sz="1600" dirty="0">
                <a:latin typeface="+mn-lt"/>
              </a:rPr>
              <a:t>	</a:t>
            </a:r>
            <a:r>
              <a:rPr lang="en-US" sz="1600" dirty="0" smtClean="0">
                <a:latin typeface="+mn-lt"/>
              </a:rPr>
              <a:t>-enabling access to education and training</a:t>
            </a:r>
          </a:p>
          <a:p>
            <a:r>
              <a:rPr lang="en-US" sz="1600" dirty="0">
                <a:latin typeface="+mn-lt"/>
              </a:rPr>
              <a:t>	</a:t>
            </a:r>
            <a:r>
              <a:rPr lang="en-US" sz="1600" dirty="0" smtClean="0">
                <a:latin typeface="+mn-lt"/>
              </a:rPr>
              <a:t>-connecting suburban, rural and intercity communities.</a:t>
            </a:r>
          </a:p>
          <a:p>
            <a:endParaRPr lang="en-US" sz="1600" dirty="0">
              <a:latin typeface="+mn-lt"/>
            </a:endParaRPr>
          </a:p>
          <a:p>
            <a:r>
              <a:rPr lang="en-US" sz="1600" dirty="0" smtClean="0">
                <a:latin typeface="+mn-lt"/>
              </a:rPr>
              <a:t>Now, as the Affordable Care Act and healthcare overall continues to drive historic change in how we help people  stay or get well, public transportation can be an important enabler of access to health services  – especially in the new directions of greater preventive care, less unnecessary hospital readmissions, and helping reduce health disparities by ensuring that at risk populations can get to the Doctor and to new ACA screenings. </a:t>
            </a:r>
          </a:p>
          <a:p>
            <a:pPr lvl="0"/>
            <a:endParaRPr lang="en-US" sz="1600" u="sng" dirty="0">
              <a:latin typeface="+mn-lt"/>
            </a:endParaRPr>
          </a:p>
          <a:p>
            <a:pPr lvl="0"/>
            <a:r>
              <a:rPr lang="en-US" sz="1600" dirty="0" smtClean="0">
                <a:latin typeface="+mn-lt"/>
              </a:rPr>
              <a:t>This presentation will outline a new FTA flagship initiative – Access to Healthcare</a:t>
            </a:r>
            <a:r>
              <a:rPr lang="en-US" sz="1600" baseline="0" dirty="0" smtClean="0">
                <a:latin typeface="+mn-lt"/>
              </a:rPr>
              <a:t> </a:t>
            </a:r>
            <a:r>
              <a:rPr lang="en-US" sz="1600" dirty="0" smtClean="0">
                <a:latin typeface="+mn-lt"/>
              </a:rPr>
              <a:t>Transportation Ladders of Opportunity Initiative, or RIDES TO WELLNESS! </a:t>
            </a:r>
            <a:endParaRPr lang="en-US" sz="1600" dirty="0">
              <a:latin typeface="+mn-lt"/>
            </a:endParaRPr>
          </a:p>
          <a:p>
            <a:endParaRPr lang="en-US" sz="1600" dirty="0">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195069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first state-wide R2W event, co-sponsored by</a:t>
            </a:r>
            <a:r>
              <a:rPr lang="en-US" baseline="0" dirty="0" smtClean="0"/>
              <a:t> Rural Health Association and the Public Transit Association in Missouri.  Other states and regions can follow this example.</a:t>
            </a:r>
          </a:p>
          <a:p>
            <a:endParaRPr lang="en-US" baseline="0" dirty="0" smtClean="0"/>
          </a:p>
          <a:p>
            <a:r>
              <a:rPr lang="en-US" dirty="0" smtClean="0"/>
              <a:t>The First Annual Get </a:t>
            </a:r>
            <a:r>
              <a:rPr lang="en-US" dirty="0" err="1" smtClean="0"/>
              <a:t>Link'd</a:t>
            </a:r>
            <a:r>
              <a:rPr lang="en-US" dirty="0" smtClean="0"/>
              <a:t> Health &amp; Transportation Conference was held in Jefferson City, Missouri on October 13-14, 2015. The event was co-sponsored by the Missouri Rural Health Association and the Missouri Public Transit Association in partnership with </a:t>
            </a:r>
            <a:r>
              <a:rPr lang="en-US" dirty="0" err="1" smtClean="0"/>
              <a:t>HealthTran</a:t>
            </a:r>
            <a:r>
              <a:rPr lang="en-US" dirty="0" smtClean="0"/>
              <a:t>.</a:t>
            </a:r>
            <a:r>
              <a:rPr lang="en-US" b="1" dirty="0" smtClean="0"/>
              <a:t> </a:t>
            </a:r>
          </a:p>
          <a:p>
            <a:r>
              <a:rPr lang="en-US" dirty="0" smtClean="0"/>
              <a:t>More info: </a:t>
            </a:r>
            <a:r>
              <a:rPr lang="en-US" dirty="0" smtClean="0">
                <a:hlinkClick r:id="rId3"/>
              </a:rPr>
              <a:t>http://morha.org/conference.php</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273767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Between R2W Kick-Off Summit &amp; CEO Forum we reached 230 people and heard eight major themes: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Coordinated Planning: There continues to be clear consensus regarding the importance of coordinated planning and the need for more work in this area. Congress agreed, and the FAST Act has a new section in Section 5310 to achieve these goals as part of the Rides to Wellness Initiative.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Partnerships Work: Early innovators in this area are finding partnerships between health/wellness and transportation providers work and are easier than they thought.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Client-Centric:  We need client-centric approaches; public transportation seems to be evolving in this regard especially with the advent of TNCs like Lyft and Uber.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Technical assistance: Communities will need help and tools to build partnerships across the health and transportation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ROI Value:  There are many elements of value and ROI gains possible, and we need further exploration to identify where these value propositions lie in both 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Technology:  Information systems and social networking apps. hold strong promise to provide support for information/referral to help clients navigate complex systems such as linking health/wellness appointments to transportation trips.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Outreach and Marketing:  Materials are needed that promote health/wellness and transportation partnerships and assist both industries in understanding each other’s business.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Mobility Management: Fielding mobility managers to assess community needs, inventory resources, identify gaps and fill those gaps, could be a useful complement to care managers or other health sector client support roles.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 In addition, there was a State level R2W event: Missouri’s Rides to Wellness Executive Summit (October 14, 2015).  The NCMM is currently developing a toolkit to encourage more State and regional R2W events.</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170510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rgbClr val="000000"/>
                </a:solidFill>
                <a:effectLst/>
                <a:latin typeface="+mn-lt"/>
                <a:ea typeface="+mn-ea"/>
                <a:cs typeface="+mn-cs"/>
              </a:rPr>
              <a:t>During the six-month grant period, grantees tested assumptions about their proposed concepts with potential users and modified their solutions to adapt to real-world situations.  Here are two examples from the 16 grants:</a:t>
            </a: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 </a:t>
            </a:r>
          </a:p>
          <a:p>
            <a:pPr marL="342900" marR="0" lvl="0" indent="-342900">
              <a:spcBef>
                <a:spcPts val="0"/>
              </a:spcBef>
              <a:spcAft>
                <a:spcPts val="0"/>
              </a:spcAft>
              <a:buClr>
                <a:srgbClr val="000000"/>
              </a:buClr>
              <a:buFont typeface="Calibri"/>
              <a:buAutoNum type="arabicParenR"/>
            </a:pPr>
            <a:r>
              <a:rPr lang="en-US" sz="1200" b="1" kern="1200" dirty="0" smtClean="0">
                <a:solidFill>
                  <a:srgbClr val="000000"/>
                </a:solidFill>
                <a:effectLst/>
                <a:latin typeface="+mn-lt"/>
                <a:ea typeface="+mn-ea"/>
                <a:cs typeface="+mn-cs"/>
              </a:rPr>
              <a:t>Worcester Regional Transit Authority, Worcester, MA:</a:t>
            </a:r>
            <a:endParaRPr lang="en-US" sz="1200" dirty="0" smtClean="0">
              <a:effectLst/>
              <a:latin typeface="Times New Roman"/>
              <a:ea typeface="+mn-ea"/>
              <a:cs typeface="+mn-cs"/>
            </a:endParaRPr>
          </a:p>
          <a:p>
            <a:pPr marL="0" marR="0">
              <a:spcBef>
                <a:spcPts val="0"/>
              </a:spcBef>
              <a:spcAft>
                <a:spcPts val="0"/>
              </a:spcAft>
            </a:pPr>
            <a:r>
              <a:rPr lang="en-US" sz="1200" kern="1200" dirty="0" smtClean="0">
                <a:solidFill>
                  <a:srgbClr val="000000"/>
                </a:solidFill>
                <a:effectLst/>
                <a:latin typeface="+mn-lt"/>
                <a:ea typeface="+mn-ea"/>
                <a:cs typeface="+mn-cs"/>
              </a:rPr>
              <a:t>Two parts: 1.) Web-based application to be used by healthcare facilities to schedule appointments better timed with public transit schedule. The application searches for optimum times, considering patient’s address, and provide 3-4 options.  2.) Provides a bus for patients going to healthcare appointments that would travel from 5-6 different regions on different days of the week to coincide with scheduling of hospital appointments for the respective neighborhoods.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The Smart Transit to Healthcare team collaborates with the WRTA, the </a:t>
            </a:r>
            <a:r>
              <a:rPr lang="en-US" sz="1200" u="sng" kern="1200" dirty="0" smtClean="0">
                <a:solidFill>
                  <a:srgbClr val="000000"/>
                </a:solidFill>
                <a:effectLst/>
                <a:latin typeface="+mn-lt"/>
                <a:ea typeface="+mn-ea"/>
                <a:cs typeface="+mn-cs"/>
                <a:hlinkClick r:id="rId3"/>
              </a:rPr>
              <a:t>Central Massachusetts Regional Planning Commission</a:t>
            </a:r>
            <a:r>
              <a:rPr lang="en-US" sz="1200" kern="1200" dirty="0" smtClean="0">
                <a:solidFill>
                  <a:srgbClr val="000000"/>
                </a:solidFill>
                <a:effectLst/>
                <a:latin typeface="+mn-lt"/>
                <a:ea typeface="+mn-ea"/>
                <a:cs typeface="+mn-cs"/>
              </a:rPr>
              <a:t>, and other agencies and stakeholders. Led by a recent </a:t>
            </a:r>
            <a:r>
              <a:rPr lang="en-US" sz="1200" u="sng" kern="1200" dirty="0" smtClean="0">
                <a:solidFill>
                  <a:srgbClr val="000000"/>
                </a:solidFill>
                <a:effectLst/>
                <a:latin typeface="+mn-lt"/>
                <a:ea typeface="+mn-ea"/>
                <a:cs typeface="+mn-cs"/>
                <a:hlinkClick r:id="rId4"/>
              </a:rPr>
              <a:t>Clark University</a:t>
            </a:r>
            <a:r>
              <a:rPr lang="en-US" sz="1200" kern="1200" dirty="0" smtClean="0">
                <a:solidFill>
                  <a:srgbClr val="000000"/>
                </a:solidFill>
                <a:effectLst/>
                <a:latin typeface="+mn-lt"/>
                <a:ea typeface="+mn-ea"/>
                <a:cs typeface="+mn-cs"/>
              </a:rPr>
              <a:t> Ph.D. graduate, the team is developing and applying a database/application/web-based interface to help health services providers optimize patient-transportation efficiency when scheduling appointments, and give patients clear routing and timing information.</a:t>
            </a: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 </a:t>
            </a:r>
          </a:p>
          <a:p>
            <a:pPr marL="0" marR="0">
              <a:spcBef>
                <a:spcPts val="0"/>
              </a:spcBef>
              <a:spcAft>
                <a:spcPts val="0"/>
              </a:spcAft>
            </a:pPr>
            <a:r>
              <a:rPr lang="en-US" sz="1200" kern="1200" dirty="0" smtClean="0">
                <a:solidFill>
                  <a:srgbClr val="000000"/>
                </a:solidFill>
                <a:effectLst/>
                <a:latin typeface="+mn-lt"/>
                <a:ea typeface="+mn-ea"/>
                <a:cs typeface="+mn-cs"/>
              </a:rPr>
              <a:t>The </a:t>
            </a:r>
            <a:r>
              <a:rPr lang="en-US" sz="1200" u="sng" kern="1200" dirty="0" smtClean="0">
                <a:solidFill>
                  <a:srgbClr val="000000"/>
                </a:solidFill>
                <a:effectLst/>
                <a:latin typeface="+mn-lt"/>
                <a:ea typeface="+mn-ea"/>
                <a:cs typeface="+mn-cs"/>
                <a:hlinkClick r:id="rId5"/>
              </a:rPr>
              <a:t>Family Health Center of Worcester </a:t>
            </a:r>
            <a:r>
              <a:rPr lang="en-US" sz="1200" kern="1200" dirty="0" smtClean="0">
                <a:solidFill>
                  <a:srgbClr val="000000"/>
                </a:solidFill>
                <a:effectLst/>
                <a:latin typeface="+mn-lt"/>
                <a:ea typeface="+mn-ea"/>
                <a:cs typeface="+mn-cs"/>
              </a:rPr>
              <a:t>enthusiastically agreed to be the market test site; they are spearheading the software development. The grantee shares “The grant gave us the opportunity to explore the issues patients face regarding transportation to access healthcare, through discussions, focus groups and surveys that were conducted in parallel with the development of the software interface.”</a:t>
            </a: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 </a:t>
            </a:r>
          </a:p>
          <a:p>
            <a:pPr marL="342900" marR="0" lvl="0" indent="-342900">
              <a:spcBef>
                <a:spcPts val="0"/>
              </a:spcBef>
              <a:spcAft>
                <a:spcPts val="0"/>
              </a:spcAft>
              <a:buClr>
                <a:srgbClr val="000000"/>
              </a:buClr>
              <a:buFont typeface="Calibri"/>
              <a:buAutoNum type="arabicParenR"/>
            </a:pPr>
            <a:r>
              <a:rPr lang="en-US" sz="1200" b="1" kern="1200" dirty="0" smtClean="0">
                <a:solidFill>
                  <a:srgbClr val="000000"/>
                </a:solidFill>
                <a:effectLst/>
                <a:latin typeface="+mn-lt"/>
                <a:ea typeface="+mn-ea"/>
                <a:cs typeface="+mn-cs"/>
              </a:rPr>
              <a:t>Christian Healthcare Center, Lynden, WA:</a:t>
            </a:r>
            <a:endParaRPr lang="en-US" sz="1200" dirty="0" smtClean="0">
              <a:effectLst/>
              <a:latin typeface="Times New Roman"/>
              <a:ea typeface="+mn-ea"/>
              <a:cs typeface="+mn-cs"/>
            </a:endParaRPr>
          </a:p>
          <a:p>
            <a:pPr marL="0" marR="0">
              <a:spcBef>
                <a:spcPts val="0"/>
              </a:spcBef>
              <a:spcAft>
                <a:spcPts val="0"/>
              </a:spcAft>
            </a:pPr>
            <a:r>
              <a:rPr lang="en-US" sz="1200" kern="1200" dirty="0" smtClean="0">
                <a:solidFill>
                  <a:srgbClr val="000000"/>
                </a:solidFill>
                <a:effectLst/>
                <a:latin typeface="+mn-lt"/>
                <a:ea typeface="+mn-ea"/>
                <a:cs typeface="+mn-cs"/>
              </a:rPr>
              <a:t>The Northwest Adult Day Health Center aims to keep chronically ill and disabled adults living in their homes as long as possible by providing them with care during the day. Transporting program participants to the new center was a problem that several community organizations worked together to solve. A local church offered its lobby as a pick-up and drop-off location for participants, and Whatcom Transit Authority is supplying a bus for trips to and from the new center. Smaller WTA paratransit buses will shuttle participants between the church and their homes.</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Whatcom Transit Authority staff, in consultation with Christian Health Care Center and adult day health caregivers, applied for and received the R2W grant to develop the transportation plan. The partner organizations also worked with the NCMM to create a transportation plan to get rural northern Whatcom County residents to and from the center.</a:t>
            </a:r>
            <a:r>
              <a:rPr lang="en-US" sz="1200" kern="1200" dirty="0" smtClean="0">
                <a:solidFill>
                  <a:schemeClr val="tx1"/>
                </a:solidFill>
                <a:effectLst/>
                <a:latin typeface="+mn-lt"/>
                <a:ea typeface="+mn-ea"/>
                <a:cs typeface="+mn-cs"/>
              </a:rPr>
              <a:t> *(Medicaid is one of the program payers for the Adult Day Center – through the State’s Community Options Program Entry System).</a:t>
            </a:r>
            <a:endParaRPr lang="en-US" sz="1200" dirty="0" smtClean="0">
              <a:effectLst/>
              <a:latin typeface="Times New Roman"/>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273767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one of the 16 Healthcare Access Challenge Grants – this one from Central Iowa</a:t>
            </a:r>
          </a:p>
          <a:p>
            <a:endParaRPr lang="en-US" baseline="0" dirty="0" smtClean="0"/>
          </a:p>
          <a:p>
            <a:r>
              <a:rPr lang="en-US" dirty="0" smtClean="0"/>
              <a:t>If you visit the link</a:t>
            </a:r>
            <a:r>
              <a:rPr lang="en-US" baseline="0" dirty="0" smtClean="0"/>
              <a:t> you see on the screen, you can l</a:t>
            </a:r>
            <a:r>
              <a:rPr lang="en-US" dirty="0" smtClean="0"/>
              <a:t>isten to Healthcare Access Mobility Design Challenge grantees’ business pitches from February</a:t>
            </a:r>
            <a:r>
              <a:rPr lang="en-US" baseline="0" dirty="0" smtClean="0"/>
              <a:t> 2016.  These Shark-Tank-like pitches are 5 mins long and showcase the great work completed by each grantee over a six month period in late 2015.  visit: </a:t>
            </a:r>
            <a:r>
              <a:rPr lang="en-US" dirty="0" smtClean="0"/>
              <a:t>http://nationalcenterformobilitymanagement.org/challenge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311094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  if you visit the link you see on the screen, you can listen to Healthcare Access Mobility Design Challenge grantees’ business pitches from February 2016.  These Shark-Tank-like pitches are 5 mins long and showcase the great work completed by each grantee over a six month period in late 2015.  visit: http://nationalcenterformobilitymanagement.org/challenge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325873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15</a:t>
            </a:fld>
            <a:endParaRPr lang="en-US" dirty="0"/>
          </a:p>
        </p:txBody>
      </p:sp>
    </p:spTree>
    <p:extLst>
      <p:ext uri="{BB962C8B-B14F-4D97-AF65-F5344CB8AC3E}">
        <p14:creationId xmlns:p14="http://schemas.microsoft.com/office/powerpoint/2010/main" val="287041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SF-424 form </a:t>
            </a:r>
            <a:r>
              <a:rPr lang="en-US" dirty="0" smtClean="0">
                <a:solidFill>
                  <a:prstClr val="black"/>
                </a:solidFill>
                <a:hlinkClick r:id="rId3"/>
              </a:rPr>
              <a:t>supplemental form </a:t>
            </a:r>
            <a:r>
              <a:rPr lang="en-US" u="sng" dirty="0" smtClean="0">
                <a:hlinkClick r:id="rId3"/>
              </a:rPr>
              <a:t>https://www.fta.dot.gov/node/43276</a:t>
            </a:r>
            <a:r>
              <a:rPr lang="en-US" dirty="0" smtClean="0"/>
              <a:t> must be completed and attached to any final submission in Grants.gov.  The form works best in Internet Explorer. </a:t>
            </a:r>
          </a:p>
          <a:p>
            <a:endParaRPr lang="en-US" dirty="0" smtClean="0"/>
          </a:p>
          <a:p>
            <a:r>
              <a:rPr lang="en-US" dirty="0" smtClean="0"/>
              <a:t>The funding sources are:  Section 3006(b) of the Fixing America’s Surface Transportation Act (FAST), Pub. L. 114-94, which authorizes a pilot program for innovative coordinated access and mobility; and 49 U.S.C. 5312 (Section 5312). Proposals must be submitted electronically through Grants.gov website by midnight Eastern Time on 5/31/2016.</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6428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support these goals, the R2W Demonstration Grants will: 1. Develop replicable, innovative, sustainable solutions to healthcare access challenges; 2. Foster local partnerships between health, transportation, home and community-based services and other sectors to collaboratively develop and support solutions that increase healthcare access; and 3. Demonstrate the impacts of transportation solutions on improved access to healthcare and health outcomes and reduced costs to the healthcare and transportation sectors.</a:t>
            </a:r>
          </a:p>
          <a:p>
            <a:endParaRPr lang="en-US"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6428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Calibri"/>
                <a:cs typeface="Times New Roman"/>
              </a:rPr>
              <a:t>This is a cooperative agreement with Health Outreach Partners (HOP) that will be awarded in late April 2016.  HOP will conduct a literature review to identify existing data related to the following research questions:</a:t>
            </a: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Times New Roman"/>
                <a:ea typeface="Calibri"/>
                <a:cs typeface="Times New Roman"/>
              </a:rPr>
              <a:t>How does lack of transportation impact healthcare costs, including the percent of missed appointments?  </a:t>
            </a: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Times New Roman"/>
                <a:ea typeface="Calibri"/>
                <a:cs typeface="Times New Roman"/>
              </a:rPr>
              <a:t>What percent of missed appointments are due to transportation issues?</a:t>
            </a: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Times New Roman"/>
                <a:ea typeface="Calibri"/>
                <a:cs typeface="Times New Roman"/>
              </a:rPr>
              <a:t>What are the direct costs associated with missed appointments? </a:t>
            </a: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Times New Roman"/>
                <a:ea typeface="Calibri"/>
                <a:cs typeface="Times New Roman"/>
              </a:rPr>
              <a:t>What are the indirect costs associated with missed appointments?</a:t>
            </a: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dirty="0"/>
          </a:p>
        </p:txBody>
      </p:sp>
    </p:spTree>
    <p:extLst>
      <p:ext uri="{BB962C8B-B14F-4D97-AF65-F5344CB8AC3E}">
        <p14:creationId xmlns:p14="http://schemas.microsoft.com/office/powerpoint/2010/main" val="344970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spcBef>
                <a:spcPts val="0"/>
              </a:spcBef>
              <a:spcAft>
                <a:spcPts val="0"/>
              </a:spcAft>
            </a:pPr>
            <a:r>
              <a:rPr lang="en-US" sz="1200" dirty="0" smtClean="0">
                <a:effectLst/>
                <a:latin typeface="Times New Roman"/>
                <a:ea typeface="Calibri"/>
                <a:cs typeface="Times New Roman"/>
              </a:rPr>
              <a:t>Since R2W began in 2015, partners and stakeholders have repeatedly cited missed appointments as a major challenge, representing a huge cost to the medical community and to peoples' health. Transportation is regularly cited as a primary cause of missed appointments. R2W-related research has found a lack of hard data about costs associated with transportation barriers to healthcare. This lack of data has contributed to an absence of broad-based solutions because a clear identification of the problem has not been established. A better understanding of the costs that transportation barriers pose to the healthcare system would generate broad interest in innovative solutions. Thus the R2W Community Scan Project seeks to determine the impact of missed medical appointments due to lack of available transportation on healthcare costs. </a:t>
            </a:r>
            <a:endParaRPr lang="en-US" sz="1100" dirty="0" smtClean="0">
              <a:effectLst/>
              <a:latin typeface="+mn-lt"/>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Then, HOP will develop a survey to gather community-level data regarding missed appointments due to transportation issues, direct and indirect costs associated with missed appointments, and other healthcare costs associated with lack of transportation. Three networks will be surveyed: the Health Resources and Services Administration’s (HRSA) community health centers, the Department of Veterans Affairs’ (VA) VA Medical Centers, and a National Health Insurer’s private healthcare providers. The survey will be administered to staff with access to data related to missed appointments and the ramifications of missed appointments on their costs and productivity.</a:t>
            </a:r>
            <a:endParaRPr lang="en-US" sz="1100" dirty="0" smtClean="0">
              <a:effectLst/>
              <a:latin typeface="+mn-lt"/>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The final product will be a report, which will include a summary of national data as well as profiles of communities with promising solutions. Key partners from the following agencies will help guide the project: FTA, Centers for Medicare and Medicaid Services, VA, a</a:t>
            </a:r>
            <a:r>
              <a:rPr lang="en-US" sz="1200" baseline="0" dirty="0" smtClean="0">
                <a:effectLst/>
                <a:latin typeface="Times New Roman"/>
                <a:ea typeface="Calibri"/>
                <a:cs typeface="Times New Roman"/>
              </a:rPr>
              <a:t> National Health Insurer</a:t>
            </a:r>
            <a:r>
              <a:rPr lang="en-US" sz="1200" dirty="0" smtClean="0">
                <a:effectLst/>
                <a:latin typeface="Times New Roman"/>
                <a:ea typeface="Calibri"/>
                <a:cs typeface="Times New Roman"/>
              </a:rPr>
              <a:t>, HRSA, and Administration for Community Living. The period of performance for this project will be April 2016 to March 2017.</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150131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788" y="4542656"/>
            <a:ext cx="6540285" cy="4753744"/>
          </a:xfrm>
        </p:spPr>
        <p:txBody>
          <a:bodyPr>
            <a:normAutofit/>
          </a:bodyPr>
          <a:lstStyle/>
          <a:p>
            <a:pPr lvl="0"/>
            <a:r>
              <a:rPr lang="en-US" sz="1800" dirty="0"/>
              <a:t>Thank you to the thought leaders in this field who have been working on this for a long time.  In the next </a:t>
            </a:r>
            <a:r>
              <a:rPr lang="en-US" sz="1800" dirty="0" smtClean="0"/>
              <a:t>few minutes </a:t>
            </a:r>
            <a:r>
              <a:rPr lang="en-US" sz="1800" dirty="0"/>
              <a:t>I’ll </a:t>
            </a:r>
            <a:r>
              <a:rPr lang="en-US" sz="1800" dirty="0" smtClean="0"/>
              <a:t>describe </a:t>
            </a:r>
            <a:r>
              <a:rPr lang="en-US" sz="1800" dirty="0"/>
              <a:t>Rides to Wellness – an initiative FTA developed with our technical assistance </a:t>
            </a:r>
            <a:r>
              <a:rPr lang="en-US" sz="1800" dirty="0" smtClean="0"/>
              <a:t>center the National Center</a:t>
            </a:r>
            <a:r>
              <a:rPr lang="en-US" sz="1800" baseline="0" dirty="0" smtClean="0"/>
              <a:t> for Mobility Management (NCMM) who is comprised of the following  </a:t>
            </a:r>
            <a:r>
              <a:rPr lang="en-US" sz="1800" dirty="0" smtClean="0"/>
              <a:t>partners: </a:t>
            </a:r>
            <a:r>
              <a:rPr lang="en-US" sz="1800" dirty="0"/>
              <a:t>Easter Seals, the Community Transportation Association of America and the American Public Transportation Association</a:t>
            </a:r>
            <a:r>
              <a:rPr lang="en-US" sz="1800" dirty="0" smtClean="0"/>
              <a:t>.</a:t>
            </a:r>
          </a:p>
          <a:p>
            <a:pPr lvl="0"/>
            <a:endParaRPr lang="en-US" sz="1800" dirty="0" smtClean="0"/>
          </a:p>
          <a:p>
            <a:pPr lvl="0"/>
            <a:r>
              <a:rPr lang="en-US" sz="1800" dirty="0" smtClean="0"/>
              <a:t>I’ll also tell you a</a:t>
            </a:r>
            <a:r>
              <a:rPr lang="en-US" sz="1800" baseline="0" dirty="0" smtClean="0"/>
              <a:t>bout the Coordinated Council on Access and Mobility, some changes to FTA’s authorizing legislation, the FAST Act, as it relates to the section 5310 program for enhancement of service for seniors and people with disabilities and discuss some of the questions you see here.</a:t>
            </a:r>
            <a:endParaRPr lang="en-US" sz="16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112455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13975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base"/>
            <a:r>
              <a:rPr lang="en-US" sz="1200" b="0" i="0" kern="1200" dirty="0" smtClean="0">
                <a:solidFill>
                  <a:schemeClr val="tx1"/>
                </a:solidFill>
                <a:effectLst/>
                <a:latin typeface="+mn-lt"/>
                <a:ea typeface="+mn-ea"/>
                <a:cs typeface="+mn-cs"/>
              </a:rPr>
              <a:t>The Health and Medicine Division and the Transportation Research Board, program divisions of the National Academies of Sciences, Engineering, and Medicine, will jointly conduct a two-day workshop intended to examine community level data relating to building partnerships between health and transportation providers, including identifying data from health care providers, existing measures, and other information relevant to measuring the value of the relationship and partnerships between public transit services and health care and to calculate the return on investment. </a:t>
            </a:r>
          </a:p>
          <a:p>
            <a:pPr fontAlgn="base"/>
            <a:r>
              <a:rPr lang="en-US" sz="1200" b="0" i="0" kern="1200" dirty="0" smtClean="0">
                <a:solidFill>
                  <a:schemeClr val="tx1"/>
                </a:solidFill>
                <a:effectLst/>
                <a:latin typeface="+mn-lt"/>
                <a:ea typeface="+mn-ea"/>
                <a:cs typeface="+mn-cs"/>
              </a:rPr>
              <a:t>This workshop will take place on June 6-7, in Room 125 of the National Academies of Sciences, Engineering and Medicine, located at 2101 Constitution Ave., NW, in Washington, DC. </a:t>
            </a:r>
          </a:p>
          <a:p>
            <a:pPr fontAlgn="base"/>
            <a:r>
              <a:rPr lang="en-US" sz="1200" b="0" i="0" kern="1200" dirty="0" smtClean="0">
                <a:solidFill>
                  <a:schemeClr val="tx1"/>
                </a:solidFill>
                <a:effectLst/>
                <a:latin typeface="+mn-lt"/>
                <a:ea typeface="+mn-ea"/>
                <a:cs typeface="+mn-cs"/>
              </a:rPr>
              <a:t>Objectives for this workshop include:  </a:t>
            </a:r>
          </a:p>
          <a:p>
            <a:pPr fontAlgn="base"/>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Showcase local examples of systems of transportation to health care and other services (including formal and informal partnerships); </a:t>
            </a:r>
          </a:p>
          <a:p>
            <a:pPr fontAlgn="base"/>
            <a:r>
              <a:rPr lang="en-US" sz="1200" b="0" i="0" kern="1200" dirty="0" smtClean="0">
                <a:solidFill>
                  <a:schemeClr val="tx1"/>
                </a:solidFill>
                <a:effectLst/>
                <a:latin typeface="+mn-lt"/>
                <a:ea typeface="+mn-ea"/>
                <a:cs typeface="+mn-cs"/>
              </a:rPr>
              <a:t>- Explore relevant local information systems and data sources relevant to estimating the value of transportation and health care in various settings;</a:t>
            </a:r>
          </a:p>
          <a:p>
            <a:pPr fontAlgn="base"/>
            <a:r>
              <a:rPr lang="en-US" sz="1200" b="0" i="0" kern="1200" dirty="0" smtClean="0">
                <a:solidFill>
                  <a:schemeClr val="tx1"/>
                </a:solidFill>
                <a:effectLst/>
                <a:latin typeface="+mn-lt"/>
                <a:ea typeface="+mn-ea"/>
                <a:cs typeface="+mn-cs"/>
              </a:rPr>
              <a:t>- Examine existing, locally-relevant performance measures pertinent to the relationship between transit/transportation services and health care outcomes (e.g., missed health care appointments, hospital readmissions); and </a:t>
            </a:r>
          </a:p>
          <a:p>
            <a:pPr fontAlgn="base"/>
            <a:r>
              <a:rPr lang="en-US" sz="1200" b="0" i="0" kern="1200" dirty="0" smtClean="0">
                <a:solidFill>
                  <a:schemeClr val="tx1"/>
                </a:solidFill>
                <a:effectLst/>
                <a:latin typeface="+mn-lt"/>
                <a:ea typeface="+mn-ea"/>
                <a:cs typeface="+mn-cs"/>
              </a:rPr>
              <a:t>- Discuss what is needed to calculate the return on investment for public transit (including the Rides to Wellness Initiative) and health care delivery system spending on transportation services.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 more at: http://nationalacademies.org/hmd/activities/publichealth/transitandhealthcare.aspx#sthash.KSZeWjWt.dpuf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274431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Technical Assistance Center, the National Center for Mobility Management (NCMM) supports our Rides to Wellness initiative. As a part of their cooperative agreement, NCMM is hosting 10 Rides to Wellness Regional Forums in each of our FTA Regions. There will be 5 Forums in 2016 and the remaining set for 2017.  Participating in these peer exchanges are executives of metropolitan organizations, the healthcare sector, and public transportation industry, as well as public and private organization leaders.</a:t>
            </a:r>
          </a:p>
          <a:p>
            <a:endParaRPr lang="en-US" baseline="0" dirty="0" smtClean="0"/>
          </a:p>
          <a:p>
            <a:r>
              <a:rPr lang="en-US" dirty="0" smtClean="0"/>
              <a:t>At the Rides</a:t>
            </a:r>
            <a:r>
              <a:rPr lang="en-US" baseline="0" dirty="0" smtClean="0"/>
              <a:t> to Wellness Regional Forums, f</a:t>
            </a:r>
            <a:r>
              <a:rPr lang="en-US" dirty="0" smtClean="0"/>
              <a:t>ollowing the broader discussion on the Ladders of Opportunity initiative, there will be a more focused discussion to share and develop best practices on improving access to healthcare through transportation strategies</a:t>
            </a:r>
            <a:r>
              <a:rPr lang="en-US" baseline="0" dirty="0" smtClean="0"/>
              <a:t> – this will be</a:t>
            </a:r>
            <a:r>
              <a:rPr lang="en-US" dirty="0" smtClean="0"/>
              <a:t> the Rides to Wellness Forum – a “peer exchange”. </a:t>
            </a:r>
            <a:r>
              <a:rPr lang="en-US" baseline="0" dirty="0" smtClean="0"/>
              <a:t> </a:t>
            </a:r>
            <a:r>
              <a:rPr lang="en-US" dirty="0" smtClean="0"/>
              <a:t>Participating in this Peer Exchange and Forum are executives of metropolitan organizations, the healthcare sector, and public transportation industry, as well as public and private organization leaders.</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139757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5768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1011" y="4184650"/>
            <a:ext cx="6135090" cy="4850862"/>
          </a:xfrm>
        </p:spPr>
        <p:txBody>
          <a:bodyPr>
            <a:normAutofit fontScale="92500" lnSpcReduction="10000"/>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tx1"/>
                </a:solidFill>
                <a:effectLst/>
                <a:latin typeface="+mn-lt"/>
                <a:ea typeface="+mn-ea"/>
                <a:cs typeface="+mn-cs"/>
              </a:rPr>
              <a:t>FTA also has the opportunity to develop a return on investment strategy that shows not only how </a:t>
            </a:r>
            <a:r>
              <a:rPr lang="en-US" sz="1600" b="1" kern="1200" dirty="0" smtClean="0">
                <a:solidFill>
                  <a:schemeClr val="tx1"/>
                </a:solidFill>
                <a:effectLst/>
                <a:latin typeface="+mn-lt"/>
                <a:ea typeface="+mn-ea"/>
                <a:cs typeface="+mn-cs"/>
              </a:rPr>
              <a:t>people’s health improve</a:t>
            </a:r>
            <a:r>
              <a:rPr lang="en-US" sz="1600" kern="1200" dirty="0" smtClean="0">
                <a:solidFill>
                  <a:schemeClr val="tx1"/>
                </a:solidFill>
                <a:effectLst/>
                <a:latin typeface="+mn-lt"/>
                <a:ea typeface="+mn-ea"/>
                <a:cs typeface="+mn-cs"/>
              </a:rPr>
              <a:t>, but also how a strong public transportation network ensures everyone can get to new preventive services and to the doctor or rehabilitation following hospital stays.  Access to services is</a:t>
            </a:r>
            <a:r>
              <a:rPr lang="en-US" sz="1600" kern="1200" baseline="0" dirty="0" smtClean="0">
                <a:solidFill>
                  <a:schemeClr val="tx1"/>
                </a:solidFill>
                <a:effectLst/>
                <a:latin typeface="+mn-lt"/>
                <a:ea typeface="+mn-ea"/>
                <a:cs typeface="+mn-cs"/>
              </a:rPr>
              <a:t> vital to</a:t>
            </a:r>
            <a:r>
              <a:rPr lang="en-US" sz="1600" kern="1200" dirty="0" smtClean="0">
                <a:solidFill>
                  <a:schemeClr val="tx1"/>
                </a:solidFill>
                <a:effectLst/>
                <a:latin typeface="+mn-lt"/>
                <a:ea typeface="+mn-ea"/>
                <a:cs typeface="+mn-cs"/>
              </a:rPr>
              <a:t> ensuring that individuals</a:t>
            </a:r>
            <a:r>
              <a:rPr lang="en-US" sz="1600" kern="1200" baseline="0" dirty="0" smtClean="0">
                <a:solidFill>
                  <a:schemeClr val="tx1"/>
                </a:solidFill>
                <a:effectLst/>
                <a:latin typeface="+mn-lt"/>
                <a:ea typeface="+mn-ea"/>
                <a:cs typeface="+mn-cs"/>
              </a:rPr>
              <a:t> have care that can reduce the rate of hospitalization and hospital readmissions.  </a:t>
            </a:r>
            <a:endParaRPr lang="en-US" sz="16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u="none" kern="1200" dirty="0" smtClean="0">
                <a:solidFill>
                  <a:schemeClr val="tx1"/>
                </a:solidFill>
                <a:effectLst/>
                <a:latin typeface="+mn-lt"/>
                <a:ea typeface="+mn-ea"/>
                <a:cs typeface="+mn-cs"/>
              </a:rPr>
              <a:t>If access to transportation – a key social determinant of health - provided even just a 1% difference in access to care, reducing health disparities or reduction in unnecessary hospital readmissions, public transportation services could potentially make a significant positive health impact for millions of people and </a:t>
            </a:r>
            <a:r>
              <a:rPr lang="en-US" sz="1600" b="1" u="none" kern="1200" dirty="0" smtClean="0">
                <a:solidFill>
                  <a:schemeClr val="tx1"/>
                </a:solidFill>
                <a:effectLst/>
                <a:latin typeface="+mn-lt"/>
                <a:ea typeface="+mn-ea"/>
                <a:cs typeface="+mn-cs"/>
              </a:rPr>
              <a:t>facilitate significant healthcare cost reductions</a:t>
            </a:r>
            <a:r>
              <a:rPr lang="en-US" sz="1600" u="none" kern="1200" dirty="0" smtClean="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rgbClr val="FF0000"/>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mn-lt"/>
              </a:rPr>
              <a:t>The FTA oversees grants to state and local transit providers, and is a unique position to </a:t>
            </a:r>
            <a:r>
              <a:rPr lang="en-US" sz="1600" b="1" dirty="0" smtClean="0">
                <a:latin typeface="+mn-lt"/>
              </a:rPr>
              <a:t>leverage our grant programs </a:t>
            </a:r>
            <a:r>
              <a:rPr lang="en-US" sz="1600" dirty="0" smtClean="0">
                <a:latin typeface="+mn-lt"/>
              </a:rPr>
              <a:t>and partner with Department of Health and Human Services, the healthcare industry, and transit industry to leverage resources and stimulate investments that address service gaps.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dirty="0" smtClean="0">
                <a:latin typeface="+mn-lt"/>
              </a:rPr>
              <a:t>Through</a:t>
            </a:r>
            <a:r>
              <a:rPr lang="en-US" sz="1600" i="1" baseline="0" dirty="0" smtClean="0">
                <a:latin typeface="+mn-lt"/>
              </a:rPr>
              <a:t> Rides, People and Community Health Thrive: </a:t>
            </a:r>
            <a:r>
              <a:rPr lang="en-US" sz="1600" i="1" dirty="0" smtClean="0">
                <a:latin typeface="+mn-lt"/>
              </a:rPr>
              <a:t>FTA can become a recognized partner with the health, wellness, and medical community as a major enabler of a high quality of life for people who live in communities with health disparities by ensuring their access to care.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267210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Coordinating Council on Access and Mobility (CCAM) is a partnership of federal agencies working to build ladders of opportunity across America by improving the availability, quality and efficient delivery of transportation services to people with disabilities, older adults and people with low incomes. CCAM members continue to promote further the mission of United We Ride, a 10-year initiative to help states and local communities coordinate across the various Federal programs associated with human services transportation.</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339786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smtClean="0">
                <a:latin typeface="+mn-lt"/>
              </a:rPr>
              <a:t>PILOT PROGRAM:</a:t>
            </a:r>
            <a:r>
              <a:rPr lang="en-US" sz="1600" baseline="0" dirty="0" smtClean="0">
                <a:latin typeface="+mn-lt"/>
              </a:rPr>
              <a:t> </a:t>
            </a:r>
            <a:endParaRPr lang="en-US" sz="1600" dirty="0" smtClean="0">
              <a:latin typeface="+mn-lt"/>
            </a:endParaRPr>
          </a:p>
          <a:p>
            <a:r>
              <a:rPr lang="en-US" sz="1600" dirty="0" smtClean="0">
                <a:latin typeface="+mn-lt"/>
              </a:rPr>
              <a:t>F</a:t>
            </a:r>
            <a:r>
              <a:rPr lang="en-US" sz="1600" b="0" i="0" u="none" strike="noStrike" kern="1200" baseline="0" dirty="0" smtClean="0">
                <a:solidFill>
                  <a:schemeClr val="tx1"/>
                </a:solidFill>
                <a:latin typeface="+mn-lt"/>
              </a:rPr>
              <a:t>inancing innovative projects for the transportation disadvantaged that improve the coordination of transportation services and nonemergency medical transportation services, including—</a:t>
            </a:r>
          </a:p>
          <a:p>
            <a:r>
              <a:rPr lang="en-US" sz="1600" b="0" i="0" u="none" strike="noStrike" kern="1200" baseline="0" dirty="0" smtClean="0">
                <a:solidFill>
                  <a:schemeClr val="tx1"/>
                </a:solidFill>
                <a:latin typeface="+mn-lt"/>
              </a:rPr>
              <a:t> the deployment of coordination technology;  projects that create or increase access to community One-Call/One-Click Centers; and such other projects as determined appropriate by the Secretary.</a:t>
            </a:r>
          </a:p>
          <a:p>
            <a:endParaRPr lang="en-US" sz="1600" b="0" i="0" u="none" strike="noStrike" kern="1200" baseline="0" dirty="0" smtClean="0">
              <a:solidFill>
                <a:schemeClr val="tx1"/>
              </a:solidFill>
              <a:latin typeface="+mn-lt"/>
            </a:endParaRPr>
          </a:p>
          <a:p>
            <a:r>
              <a:rPr lang="en-US" sz="1600" b="0" i="0" u="none" strike="noStrike" kern="1200" baseline="0" dirty="0" smtClean="0">
                <a:solidFill>
                  <a:schemeClr val="tx1"/>
                </a:solidFill>
                <a:latin typeface="+mn-lt"/>
              </a:rPr>
              <a:t>Plan Requirements: </a:t>
            </a:r>
          </a:p>
          <a:p>
            <a:pPr marL="285750" lvl="0" indent="-285750" rtl="0">
              <a:buFont typeface="Arial" panose="020B0604020202020204" pitchFamily="34" charset="0"/>
              <a:buChar char="•"/>
            </a:pPr>
            <a:r>
              <a:rPr lang="en-US" sz="1600" dirty="0" smtClean="0"/>
              <a:t>Cost allocation model</a:t>
            </a:r>
          </a:p>
          <a:p>
            <a:pPr marL="285750" lvl="0" indent="-285750" rtl="0">
              <a:buFont typeface="Arial" panose="020B0604020202020204" pitchFamily="34" charset="0"/>
              <a:buChar char="•"/>
            </a:pPr>
            <a:r>
              <a:rPr lang="en-US" sz="1600" dirty="0" smtClean="0"/>
              <a:t>Identify and recommend changes to Federal laws </a:t>
            </a:r>
          </a:p>
          <a:p>
            <a:pPr marL="285750" lvl="0" indent="-285750" rtl="0">
              <a:buFont typeface="Arial" panose="020B0604020202020204" pitchFamily="34" charset="0"/>
              <a:buChar char="•"/>
            </a:pPr>
            <a:r>
              <a:rPr lang="en-US" sz="1600" dirty="0" smtClean="0"/>
              <a:t>New Strategic plan</a:t>
            </a:r>
          </a:p>
          <a:p>
            <a:endParaRPr lang="en-US" sz="1600" b="0" i="0" u="none" strike="noStrike" kern="1200" baseline="0" dirty="0" smtClean="0">
              <a:solidFill>
                <a:schemeClr val="tx1"/>
              </a:solidFill>
              <a:latin typeface="+mn-lt"/>
            </a:endParaRPr>
          </a:p>
          <a:p>
            <a:endParaRPr lang="en-US" sz="1600" b="0" i="0" u="none" strike="noStrike" kern="1200" baseline="0" dirty="0" smtClean="0">
              <a:solidFill>
                <a:schemeClr val="tx1"/>
              </a:solidFill>
              <a:latin typeface="+mn-lt"/>
            </a:endParaRPr>
          </a:p>
          <a:p>
            <a:r>
              <a:rPr lang="en-US" sz="1600" b="0" i="0" u="none" strike="noStrike" kern="1200" baseline="0" dirty="0" smtClean="0">
                <a:solidFill>
                  <a:schemeClr val="tx1"/>
                </a:solidFill>
                <a:latin typeface="+mn-lt"/>
              </a:rPr>
              <a:t>STRATEGIC PLAN.—after the date of enactment of this Act, the Council shall publish a strategic plan that outlines the role and responsibilities of each Federal agency with respect to local transportation coordination, including nonemergency medical transportation; identifies a strategy to strengthen interagency collaboration; addresses any outstanding recommendations made by the Council in the 2005</a:t>
            </a:r>
          </a:p>
          <a:p>
            <a:endParaRPr lang="en-US" sz="1600" b="0" i="0" u="none" strike="noStrike" kern="1200" baseline="0" dirty="0" smtClean="0">
              <a:solidFill>
                <a:schemeClr val="tx1"/>
              </a:solidFill>
              <a:latin typeface="+mn-lt"/>
            </a:endParaRPr>
          </a:p>
          <a:p>
            <a:r>
              <a:rPr lang="en-US" sz="1600" b="0" i="0" u="none" strike="noStrike" kern="1200" baseline="0" dirty="0" smtClean="0">
                <a:solidFill>
                  <a:schemeClr val="tx1"/>
                </a:solidFill>
                <a:latin typeface="+mn-lt"/>
              </a:rPr>
              <a:t>REPORT to the President relating to the implementation of Executive Order No. 13330, including— </a:t>
            </a:r>
          </a:p>
          <a:p>
            <a:r>
              <a:rPr lang="en-US" sz="1600" b="0" i="0" u="none" strike="noStrike" kern="1200" baseline="0" dirty="0" smtClean="0">
                <a:solidFill>
                  <a:schemeClr val="tx1"/>
                </a:solidFill>
                <a:latin typeface="+mn-lt"/>
              </a:rPr>
              <a:t>a cost-sharing policy endorsed by the Council; and </a:t>
            </a:r>
          </a:p>
          <a:p>
            <a:r>
              <a:rPr lang="en-US" sz="1600" b="0" i="0" u="none" strike="noStrike" kern="1200" baseline="0" dirty="0" smtClean="0">
                <a:solidFill>
                  <a:schemeClr val="tx1"/>
                </a:solidFill>
                <a:latin typeface="+mn-lt"/>
              </a:rPr>
              <a:t>recommendations to increase participation by recipients of Federal grants in locally developed, coordinated planning processes; </a:t>
            </a:r>
          </a:p>
          <a:p>
            <a:r>
              <a:rPr lang="en-US" sz="1600" b="0" i="0" u="none" strike="noStrike" kern="1200" baseline="0" dirty="0" smtClean="0">
                <a:solidFill>
                  <a:schemeClr val="tx1"/>
                </a:solidFill>
                <a:latin typeface="+mn-lt"/>
              </a:rPr>
              <a:t>to the extent feasible, addresses recommendations by the Comptroller General concerning local coordination of transportation</a:t>
            </a:r>
            <a:r>
              <a:rPr lang="en-US" sz="1600" b="0" i="0" u="none" strike="noStrike" kern="1200" dirty="0" smtClean="0">
                <a:solidFill>
                  <a:schemeClr val="tx1"/>
                </a:solidFill>
                <a:latin typeface="+mn-lt"/>
              </a:rPr>
              <a:t> </a:t>
            </a:r>
            <a:r>
              <a:rPr lang="en-US" sz="1600" b="0" i="0" u="none" strike="noStrike" kern="1200" baseline="0" dirty="0" smtClean="0">
                <a:solidFill>
                  <a:schemeClr val="tx1"/>
                </a:solidFill>
                <a:latin typeface="+mn-lt"/>
              </a:rPr>
              <a:t>services;</a:t>
            </a:r>
          </a:p>
          <a:p>
            <a:endParaRPr lang="en-US" sz="1600" b="0" i="0" u="none" strike="noStrike" kern="1200" baseline="0" dirty="0" smtClean="0">
              <a:solidFill>
                <a:schemeClr val="tx1"/>
              </a:solidFill>
              <a:latin typeface="+mn-lt"/>
            </a:endParaRPr>
          </a:p>
          <a:p>
            <a:r>
              <a:rPr lang="en-US" sz="1600" b="0" i="0" u="sng" strike="noStrike" kern="1200" baseline="0" dirty="0" smtClean="0">
                <a:solidFill>
                  <a:schemeClr val="tx1"/>
                </a:solidFill>
                <a:latin typeface="+mn-lt"/>
              </a:rPr>
              <a:t>examines and proposes changes to Federal regulations </a:t>
            </a:r>
            <a:r>
              <a:rPr lang="en-US" sz="1600" b="0" i="0" u="none" strike="noStrike" kern="1200" baseline="0" dirty="0" smtClean="0">
                <a:solidFill>
                  <a:schemeClr val="tx1"/>
                </a:solidFill>
                <a:latin typeface="+mn-lt"/>
              </a:rPr>
              <a:t>that will </a:t>
            </a:r>
            <a:r>
              <a:rPr lang="en-US" sz="1600" b="0" i="0" u="sng" strike="noStrike" kern="1200" baseline="0" dirty="0" smtClean="0">
                <a:solidFill>
                  <a:schemeClr val="tx1"/>
                </a:solidFill>
                <a:latin typeface="+mn-lt"/>
              </a:rPr>
              <a:t>eliminate Federal barriers </a:t>
            </a:r>
            <a:r>
              <a:rPr lang="en-US" sz="1600" b="0" i="0" u="none" strike="noStrike" kern="1200" baseline="0" dirty="0" smtClean="0">
                <a:solidFill>
                  <a:schemeClr val="tx1"/>
                </a:solidFill>
                <a:latin typeface="+mn-lt"/>
              </a:rPr>
              <a:t>to local transportation coordination</a:t>
            </a:r>
            <a:r>
              <a:rPr lang="en-US" sz="1600" b="0" i="0" u="sng" strike="noStrike" kern="1200" baseline="0" dirty="0" smtClean="0">
                <a:solidFill>
                  <a:schemeClr val="tx1"/>
                </a:solidFill>
                <a:latin typeface="+mn-lt"/>
              </a:rPr>
              <a:t>, including non-emergency medical transportation</a:t>
            </a:r>
            <a:r>
              <a:rPr lang="en-US" sz="1600" b="0" i="0" u="none" strike="noStrike" kern="1200" baseline="0" dirty="0" smtClean="0">
                <a:solidFill>
                  <a:schemeClr val="tx1"/>
                </a:solidFill>
                <a:latin typeface="+mn-lt"/>
              </a:rPr>
              <a:t>; and </a:t>
            </a:r>
            <a:r>
              <a:rPr lang="en-US" sz="1600" b="0" i="0" u="sng" strike="noStrike" kern="1200" baseline="0" dirty="0" smtClean="0">
                <a:solidFill>
                  <a:schemeClr val="tx1"/>
                </a:solidFill>
                <a:latin typeface="+mn-lt"/>
              </a:rPr>
              <a:t>recommends to Congress changes to Federal laws</a:t>
            </a:r>
            <a:r>
              <a:rPr lang="en-US" sz="1600" b="0" i="0" u="none" strike="noStrike" kern="1200" baseline="0" dirty="0" smtClean="0">
                <a:solidFill>
                  <a:schemeClr val="tx1"/>
                </a:solidFill>
                <a:latin typeface="+mn-lt"/>
              </a:rPr>
              <a:t>, including chapter 7 of title 42, United States Code, that will </a:t>
            </a:r>
            <a:r>
              <a:rPr lang="en-US" sz="1600" b="0" i="0" u="sng" strike="noStrike" kern="1200" baseline="0" dirty="0" smtClean="0">
                <a:solidFill>
                  <a:schemeClr val="tx1"/>
                </a:solidFill>
                <a:latin typeface="+mn-lt"/>
              </a:rPr>
              <a:t>eliminate Federal barriers to local transportation coordination, including nonemergency medical transportation.</a:t>
            </a:r>
          </a:p>
          <a:p>
            <a:endParaRPr lang="en-US" sz="1600" b="0" i="0" u="sng" strike="noStrike" kern="1200" baseline="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77583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latin typeface="+mn-lt"/>
                <a:cs typeface="Arial" panose="020B0604020202020204" pitchFamily="34" charset="0"/>
              </a:rPr>
              <a:t>-     84</a:t>
            </a:r>
            <a:r>
              <a:rPr lang="en-US" sz="1600" dirty="0">
                <a:latin typeface="+mn-lt"/>
                <a:cs typeface="Arial" panose="020B0604020202020204" pitchFamily="34" charset="0"/>
              </a:rPr>
              <a:t>% healthcare spending in 2006 for only 50% of population who have one or more chronic condition (Robert Wood Johnson, Chronic Care Study, 2010)</a:t>
            </a:r>
          </a:p>
          <a:p>
            <a:pPr marL="285734" indent="-285734">
              <a:buFontTx/>
              <a:buChar char="-"/>
            </a:pPr>
            <a:r>
              <a:rPr lang="en-US" sz="1600" dirty="0">
                <a:latin typeface="+mn-lt"/>
                <a:cs typeface="Arial" panose="020B0604020202020204" pitchFamily="34" charset="0"/>
              </a:rPr>
              <a:t>2009 US Healthcare total cost $2.5T (Health Affairs Blog Chris Fleming, 2010), 2.1T of it was for managing chronic conditions. </a:t>
            </a:r>
          </a:p>
          <a:p>
            <a:pPr marL="285734" indent="-285734">
              <a:buFontTx/>
              <a:buChar char="-"/>
            </a:pPr>
            <a:r>
              <a:rPr lang="en-US" sz="1600" dirty="0">
                <a:latin typeface="+mn-lt"/>
                <a:cs typeface="Arial" panose="020B0604020202020204" pitchFamily="34" charset="0"/>
              </a:rPr>
              <a:t>Screening for chronic conditions can make a difference, and the Affordable Care Act mandates 15 different ones </a:t>
            </a:r>
          </a:p>
          <a:p>
            <a:pPr marL="285734" indent="-285734">
              <a:buFontTx/>
              <a:buChar char="-"/>
            </a:pPr>
            <a:r>
              <a:rPr lang="en-US" sz="1600" dirty="0">
                <a:latin typeface="+mn-lt"/>
                <a:cs typeface="Arial" panose="020B0604020202020204" pitchFamily="34" charset="0"/>
              </a:rPr>
              <a:t>AARP recent report noted one study showing that 3.6M Americans miss at least one medical trip for lack of transportation (AARP, January 2015)</a:t>
            </a:r>
          </a:p>
          <a:p>
            <a:pPr marL="285734" indent="-285734">
              <a:buFontTx/>
              <a:buChar char="-"/>
            </a:pPr>
            <a:r>
              <a:rPr lang="en-US" sz="1600" dirty="0">
                <a:latin typeface="+mn-lt"/>
                <a:cs typeface="Arial" panose="020B0604020202020204" pitchFamily="34" charset="0"/>
              </a:rPr>
              <a:t>The people who need the screening the most may not be able to get there due to lack of </a:t>
            </a:r>
            <a:r>
              <a:rPr lang="en-US" sz="1600" dirty="0" smtClean="0">
                <a:latin typeface="+mn-lt"/>
                <a:cs typeface="Arial" panose="020B0604020202020204" pitchFamily="34" charset="0"/>
              </a:rPr>
              <a:t>transportation</a:t>
            </a:r>
          </a:p>
          <a:p>
            <a:pPr marL="285734" indent="-285734">
              <a:buFontTx/>
              <a:buChar char="-"/>
            </a:pPr>
            <a:r>
              <a:rPr lang="en-US" sz="1600" dirty="0" smtClean="0">
                <a:latin typeface="+mn-lt"/>
                <a:cs typeface="Arial" panose="020B0604020202020204" pitchFamily="34" charset="0"/>
              </a:rPr>
              <a:t>Hospitals pay fines for certain types of readmissions</a:t>
            </a:r>
          </a:p>
          <a:p>
            <a:pPr marL="285734" indent="-285734">
              <a:buFontTx/>
              <a:buChar char="-"/>
            </a:pPr>
            <a:r>
              <a:rPr lang="en-US" sz="1600" dirty="0" smtClean="0">
                <a:latin typeface="+mn-lt"/>
                <a:cs typeface="Arial" panose="020B0604020202020204" pitchFamily="34" charset="0"/>
              </a:rPr>
              <a:t>Patients/customers need to access post-operative and rehabilitative services</a:t>
            </a:r>
          </a:p>
          <a:p>
            <a:pPr marL="285734" indent="-285734">
              <a:buFontTx/>
              <a:buChar char="-"/>
            </a:pPr>
            <a:r>
              <a:rPr lang="en-US" sz="1600" dirty="0" smtClean="0">
                <a:latin typeface="+mn-lt"/>
                <a:cs typeface="Arial" panose="020B0604020202020204" pitchFamily="34" charset="0"/>
              </a:rPr>
              <a:t>Getting well at home requires being able to get back to the Dr.</a:t>
            </a:r>
          </a:p>
          <a:p>
            <a:pPr marL="285734" indent="-285734">
              <a:buFontTx/>
              <a:buChar char="-"/>
            </a:pPr>
            <a:r>
              <a:rPr lang="en-US" sz="1600" dirty="0" smtClean="0">
                <a:latin typeface="+mn-lt"/>
                <a:cs typeface="Arial" panose="020B0604020202020204" pitchFamily="34" charset="0"/>
              </a:rPr>
              <a:t>Public transit can help reduce these costs by ensuring a ride is available to all who need one</a:t>
            </a:r>
          </a:p>
          <a:p>
            <a:pPr marL="285734" indent="-285734">
              <a:buFontTx/>
              <a:buChar char="-"/>
            </a:pPr>
            <a:endParaRPr lang="en-US" sz="1600" dirty="0" smtClean="0">
              <a:latin typeface="+mn-lt"/>
              <a:cs typeface="Arial" panose="020B0604020202020204" pitchFamily="34" charset="0"/>
            </a:endParaRPr>
          </a:p>
          <a:p>
            <a:pPr marL="285734" indent="-285734">
              <a:buFontTx/>
              <a:buChar char="-"/>
            </a:pPr>
            <a:endParaRPr lang="en-US" sz="1000" dirty="0">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223476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085" y="4184650"/>
            <a:ext cx="6540285" cy="4753744"/>
          </a:xfrm>
        </p:spPr>
        <p:txBody>
          <a:bodyPr>
            <a:normAutofit fontScale="92500" lnSpcReduction="10000"/>
          </a:bodyPr>
          <a:lstStyle/>
          <a:p>
            <a:pPr marL="457174" lvl="1"/>
            <a:r>
              <a:rPr lang="en-US" sz="1600" b="0" dirty="0" smtClean="0">
                <a:latin typeface="+mn-lt"/>
                <a:cs typeface="Arial" panose="020B0604020202020204" pitchFamily="34" charset="0"/>
              </a:rPr>
              <a:t>There </a:t>
            </a:r>
            <a:r>
              <a:rPr lang="en-US" sz="1600" b="0" dirty="0">
                <a:latin typeface="+mn-lt"/>
                <a:cs typeface="Arial" panose="020B0604020202020204" pitchFamily="34" charset="0"/>
              </a:rPr>
              <a:t>is a growing awareness in the health sector regarding the importance of ensuring that people can get to the healthcare services that they need. Public Transportation has gained greater recognition as an enabler of health through access to care.</a:t>
            </a:r>
          </a:p>
          <a:p>
            <a:pPr marL="457174" lvl="1"/>
            <a:endParaRPr lang="en-US" sz="1600" b="0" dirty="0">
              <a:latin typeface="+mn-lt"/>
              <a:cs typeface="Arial" panose="020B0604020202020204" pitchFamily="34" charset="0"/>
            </a:endParaRPr>
          </a:p>
          <a:p>
            <a:pPr marL="457174" lvl="1"/>
            <a:r>
              <a:rPr lang="en-US" sz="1600" b="0" dirty="0">
                <a:latin typeface="+mn-lt"/>
                <a:cs typeface="Arial" panose="020B0604020202020204" pitchFamily="34" charset="0"/>
              </a:rPr>
              <a:t>1.) Greater access to care mitigates health disparities: People of color are disproportionately impacted by chronic conditions and there are significant health equity and disparity issues, as an example:</a:t>
            </a:r>
          </a:p>
          <a:p>
            <a:pPr lvl="2"/>
            <a:r>
              <a:rPr lang="en-US" sz="1600" b="0" dirty="0">
                <a:latin typeface="+mn-lt"/>
                <a:cs typeface="Arial" panose="020B0604020202020204" pitchFamily="34" charset="0"/>
              </a:rPr>
              <a:t>-As of 2005, Native Hawaiians or other Pacific Islanders (15.4%), American Indians/Alaska Natives (13.6%), African Americans (11.3%), Hispanics/Latinos (9.8%) were all significantly more likely to have been diagnosed with diabetes compared to their White counterparts (7%).</a:t>
            </a:r>
          </a:p>
          <a:p>
            <a:pPr lvl="2"/>
            <a:endParaRPr lang="en-US" sz="1600" b="0" dirty="0">
              <a:latin typeface="+mn-lt"/>
              <a:cs typeface="Arial" panose="020B0604020202020204" pitchFamily="34" charset="0"/>
            </a:endParaRPr>
          </a:p>
          <a:p>
            <a:pPr marL="457174" lvl="1"/>
            <a:r>
              <a:rPr lang="en-US" sz="1600" b="0" dirty="0">
                <a:latin typeface="+mn-lt"/>
                <a:cs typeface="Arial" panose="020B0604020202020204" pitchFamily="34" charset="0"/>
              </a:rPr>
              <a:t>2.) Access to Care Supports Better Health for People with Chronic Conditions.</a:t>
            </a:r>
          </a:p>
          <a:p>
            <a:pPr marL="742909" lvl="1" indent="-285734">
              <a:buFont typeface="Arial" panose="020B0604020202020204" pitchFamily="34" charset="0"/>
              <a:buChar char="•"/>
            </a:pPr>
            <a:endParaRPr lang="en-US" sz="1600" b="0" dirty="0">
              <a:latin typeface="+mn-lt"/>
              <a:cs typeface="Arial" panose="020B0604020202020204" pitchFamily="34" charset="0"/>
            </a:endParaRPr>
          </a:p>
          <a:p>
            <a:pPr marL="457174" lvl="1"/>
            <a:r>
              <a:rPr lang="en-US" sz="1600" b="0" dirty="0">
                <a:latin typeface="+mn-lt"/>
                <a:cs typeface="Arial" panose="020B0604020202020204" pitchFamily="34" charset="0"/>
              </a:rPr>
              <a:t>3.) There is a long history of public transit support in non-emergency medical transportation and operational technology changes since the ADA &amp; have resulted in greater on-demand services and infrastructure that could be leveraged in a bigger way with the healthcare industry rather than continuing to set up separate private sector brokerages</a:t>
            </a:r>
            <a:r>
              <a:rPr lang="en-US" sz="1600" b="0" dirty="0" smtClean="0">
                <a:latin typeface="+mn-lt"/>
                <a:cs typeface="Arial" panose="020B0604020202020204" pitchFamily="34" charset="0"/>
              </a:rPr>
              <a:t>.</a:t>
            </a:r>
            <a:endParaRPr lang="en-US" sz="1600" b="0" kern="1200" dirty="0" smtClean="0">
              <a:solidFill>
                <a:schemeClr val="tx1"/>
              </a:solidFill>
              <a:effectLst/>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112455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6079641" cy="4722501"/>
          </a:xfrm>
        </p:spPr>
        <p:txBody>
          <a:bodyPr>
            <a:normAutofit fontScale="92500" lnSpcReduction="20000"/>
          </a:bodyPr>
          <a:lstStyle/>
          <a:p>
            <a:r>
              <a:rPr lang="en-US" sz="1200" b="1" dirty="0" smtClean="0">
                <a:latin typeface="+mn-lt"/>
              </a:rPr>
              <a:t>We Have</a:t>
            </a:r>
            <a:r>
              <a:rPr lang="en-US" sz="1200" b="1" baseline="0" dirty="0" smtClean="0">
                <a:latin typeface="+mn-lt"/>
              </a:rPr>
              <a:t> a 3 Prong Strategy for the Initiative</a:t>
            </a:r>
            <a:endParaRPr lang="en-US" sz="1200" b="1" dirty="0" smtClean="0">
              <a:latin typeface="+mn-lt"/>
            </a:endParaRPr>
          </a:p>
          <a:p>
            <a:r>
              <a:rPr lang="en-US" sz="1200" b="1" dirty="0" smtClean="0">
                <a:latin typeface="+mn-lt"/>
              </a:rPr>
              <a:t>Build </a:t>
            </a:r>
            <a:r>
              <a:rPr lang="en-US" sz="1200" b="1" dirty="0">
                <a:latin typeface="+mn-lt"/>
              </a:rPr>
              <a:t>commitment</a:t>
            </a:r>
            <a:r>
              <a:rPr lang="en-US" sz="1200" dirty="0" smtClean="0">
                <a:latin typeface="+mn-lt"/>
              </a:rPr>
              <a:t>:</a:t>
            </a:r>
          </a:p>
          <a:p>
            <a:pPr marL="285750" indent="-285750">
              <a:buFont typeface="Arial" panose="020B0604020202020204" pitchFamily="34" charset="0"/>
              <a:buChar char="•"/>
            </a:pPr>
            <a:r>
              <a:rPr lang="en-US" sz="1200" dirty="0" smtClean="0">
                <a:latin typeface="+mn-lt"/>
              </a:rPr>
              <a:t>Identify </a:t>
            </a:r>
            <a:r>
              <a:rPr lang="en-US" sz="1200" dirty="0">
                <a:latin typeface="+mn-lt"/>
              </a:rPr>
              <a:t>and build a coalition of major national stakeholders from the transportation, health/wellness, medical and community </a:t>
            </a:r>
            <a:r>
              <a:rPr lang="en-US" sz="1200" dirty="0" smtClean="0">
                <a:latin typeface="+mn-lt"/>
              </a:rPr>
              <a:t>services, starting with a Health and Transportation Summit on March 11, 2015, and</a:t>
            </a:r>
            <a:r>
              <a:rPr lang="en-US" sz="1200" baseline="0" dirty="0" smtClean="0">
                <a:latin typeface="+mn-lt"/>
              </a:rPr>
              <a:t> continuing with forums at the national and regional level</a:t>
            </a:r>
            <a:r>
              <a:rPr lang="en-US" sz="1200" dirty="0" smtClean="0">
                <a:latin typeface="+mn-lt"/>
              </a:rPr>
              <a:t>.  The Summit and forums have</a:t>
            </a:r>
            <a:r>
              <a:rPr lang="en-US" sz="1200" baseline="0" dirty="0" smtClean="0">
                <a:latin typeface="+mn-lt"/>
              </a:rPr>
              <a:t> generated </a:t>
            </a:r>
            <a:r>
              <a:rPr lang="en-US" sz="1200" dirty="0" smtClean="0">
                <a:latin typeface="+mn-lt"/>
              </a:rPr>
              <a:t>a dialogue aimed at identifying the issues and barriers to healthcare access and potential solutions for</a:t>
            </a:r>
            <a:r>
              <a:rPr lang="en-US" sz="1200" baseline="0" dirty="0" smtClean="0">
                <a:latin typeface="+mn-lt"/>
              </a:rPr>
              <a:t> how to collectively move forward to address the issues</a:t>
            </a:r>
            <a:r>
              <a:rPr lang="en-US" sz="1200" dirty="0" smtClean="0">
                <a:latin typeface="+mn-lt"/>
              </a:rPr>
              <a:t>.  The main</a:t>
            </a:r>
            <a:r>
              <a:rPr lang="en-US" sz="1200" baseline="0" dirty="0" smtClean="0">
                <a:latin typeface="+mn-lt"/>
              </a:rPr>
              <a:t> objective is to join the healthcare industry and transportation industry into a partnership around the issue of access to care and </a:t>
            </a:r>
            <a:r>
              <a:rPr lang="en-US" sz="1200" dirty="0" smtClean="0">
                <a:latin typeface="+mn-lt"/>
              </a:rPr>
              <a:t>garner support to continue to collaborate and invest in solutions.</a:t>
            </a:r>
          </a:p>
          <a:p>
            <a:endParaRPr lang="en-US" sz="1200" dirty="0" smtClean="0">
              <a:latin typeface="+mn-lt"/>
            </a:endParaRPr>
          </a:p>
          <a:p>
            <a:r>
              <a:rPr lang="en-US" sz="1200" b="1" dirty="0" smtClean="0">
                <a:latin typeface="+mn-lt"/>
              </a:rPr>
              <a:t>Drive </a:t>
            </a:r>
            <a:r>
              <a:rPr lang="en-US" sz="1200" b="1" dirty="0">
                <a:latin typeface="+mn-lt"/>
              </a:rPr>
              <a:t>Change</a:t>
            </a:r>
            <a:r>
              <a:rPr lang="en-US" sz="1200" dirty="0" smtClean="0">
                <a:latin typeface="+mn-lt"/>
              </a:rPr>
              <a:t>:</a:t>
            </a:r>
          </a:p>
          <a:p>
            <a:pPr marL="285750" indent="-285750">
              <a:buFont typeface="Arial" panose="020B0604020202020204" pitchFamily="34" charset="0"/>
              <a:buChar char="•"/>
            </a:pPr>
            <a:r>
              <a:rPr lang="en-US" sz="1200" dirty="0" smtClean="0">
                <a:latin typeface="+mn-lt"/>
              </a:rPr>
              <a:t>Through our Technical assistance centers, create and disseminate materials on</a:t>
            </a:r>
            <a:r>
              <a:rPr lang="en-US" sz="1200" dirty="0">
                <a:latin typeface="+mn-lt"/>
              </a:rPr>
              <a:t> </a:t>
            </a:r>
            <a:r>
              <a:rPr lang="en-US" sz="1200" dirty="0" smtClean="0">
                <a:latin typeface="+mn-lt"/>
              </a:rPr>
              <a:t>best </a:t>
            </a:r>
            <a:r>
              <a:rPr lang="en-US" sz="1200" dirty="0">
                <a:latin typeface="+mn-lt"/>
              </a:rPr>
              <a:t>practices, </a:t>
            </a:r>
            <a:r>
              <a:rPr lang="en-US" sz="1200" dirty="0" smtClean="0">
                <a:latin typeface="+mn-lt"/>
              </a:rPr>
              <a:t>key </a:t>
            </a:r>
            <a:r>
              <a:rPr lang="en-US" sz="1200" dirty="0">
                <a:latin typeface="+mn-lt"/>
              </a:rPr>
              <a:t>issues/solutions </a:t>
            </a:r>
            <a:endParaRPr lang="en-US" sz="1200" dirty="0" smtClean="0">
              <a:latin typeface="+mn-lt"/>
            </a:endParaRPr>
          </a:p>
          <a:p>
            <a:pPr marL="285750" indent="-285750">
              <a:buFont typeface="Arial" panose="020B0604020202020204" pitchFamily="34" charset="0"/>
              <a:buChar char="•"/>
            </a:pPr>
            <a:endParaRPr lang="en-US" sz="1200" dirty="0">
              <a:latin typeface="+mn-lt"/>
            </a:endParaRPr>
          </a:p>
          <a:p>
            <a:r>
              <a:rPr lang="en-US" sz="1200" b="1" dirty="0" smtClean="0">
                <a:latin typeface="+mn-lt"/>
              </a:rPr>
              <a:t>Stimulate </a:t>
            </a:r>
            <a:r>
              <a:rPr lang="en-US" sz="1200" b="1" dirty="0">
                <a:latin typeface="+mn-lt"/>
              </a:rPr>
              <a:t>Investment</a:t>
            </a:r>
            <a:r>
              <a:rPr lang="en-US" sz="1200" dirty="0">
                <a:latin typeface="+mn-lt"/>
              </a:rPr>
              <a:t>: </a:t>
            </a:r>
            <a:endParaRPr lang="en-US" sz="1200" dirty="0" smtClean="0">
              <a:latin typeface="+mn-lt"/>
            </a:endParaRPr>
          </a:p>
          <a:p>
            <a:pPr marL="285750" indent="-285750">
              <a:buFont typeface="Arial" panose="020B0604020202020204" pitchFamily="34" charset="0"/>
              <a:buChar char="•"/>
            </a:pPr>
            <a:r>
              <a:rPr lang="en-US" sz="1200" dirty="0" smtClean="0">
                <a:latin typeface="+mn-lt"/>
              </a:rPr>
              <a:t>In</a:t>
            </a:r>
            <a:r>
              <a:rPr lang="en-US" sz="1200" baseline="0" dirty="0" smtClean="0">
                <a:latin typeface="+mn-lt"/>
              </a:rPr>
              <a:t> June 2015 we</a:t>
            </a:r>
            <a:r>
              <a:rPr lang="en-US" sz="1200" dirty="0" smtClean="0">
                <a:latin typeface="+mn-lt"/>
              </a:rPr>
              <a:t> released $400K in planning grants to sixteen local </a:t>
            </a:r>
            <a:r>
              <a:rPr lang="en-US" sz="1200" dirty="0">
                <a:latin typeface="+mn-lt"/>
              </a:rPr>
              <a:t>communities and states </a:t>
            </a:r>
            <a:r>
              <a:rPr lang="en-US" sz="1200" dirty="0" smtClean="0">
                <a:latin typeface="+mn-lt"/>
              </a:rPr>
              <a:t>to create partnerships with the healthcare and transportation communities.</a:t>
            </a:r>
            <a:r>
              <a:rPr lang="en-US" sz="1200" baseline="0" dirty="0" smtClean="0">
                <a:latin typeface="+mn-lt"/>
              </a:rPr>
              <a:t>  On March 29, 2016 we announced our “</a:t>
            </a:r>
            <a:r>
              <a:rPr lang="en-US" sz="1200" dirty="0" smtClean="0">
                <a:latin typeface="+mn-lt"/>
              </a:rPr>
              <a:t>phase II” of these</a:t>
            </a:r>
            <a:r>
              <a:rPr lang="en-US" sz="1200" baseline="0" dirty="0" smtClean="0">
                <a:latin typeface="+mn-lt"/>
              </a:rPr>
              <a:t> grants – the Rides to Wellness Demonstration and Innovative Coordinated Access and Mobility Notice of Funding Opportunity (NOFO) – a </a:t>
            </a:r>
            <a:r>
              <a:rPr lang="en-US" sz="1200" dirty="0" smtClean="0">
                <a:latin typeface="+mn-lt"/>
              </a:rPr>
              <a:t>competitive process to select promising ideas for implementation in 2016-2017.</a:t>
            </a:r>
            <a:r>
              <a:rPr lang="en-US" sz="1200" baseline="0" dirty="0" smtClean="0">
                <a:latin typeface="+mn-lt"/>
              </a:rPr>
              <a:t> </a:t>
            </a:r>
            <a:endParaRPr lang="en-US" sz="1200" dirty="0">
              <a:latin typeface="+mn-lt"/>
            </a:endParaRPr>
          </a:p>
          <a:p>
            <a:endParaRPr lang="en-US" sz="1050" dirty="0">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257015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0"/>
              </a:spcAft>
            </a:pPr>
            <a:r>
              <a:rPr lang="en-US" sz="1200" kern="1200" dirty="0" smtClean="0">
                <a:solidFill>
                  <a:srgbClr val="000000"/>
                </a:solidFill>
                <a:effectLst/>
                <a:latin typeface="+mn-lt"/>
                <a:ea typeface="+mn-ea"/>
                <a:cs typeface="+mn-cs"/>
              </a:rPr>
              <a:t>development. The grantee shares “The grant gave us the opportunity to explore the issues patients face regarding transportation to access healthcare, through discussions, focus groups and surveys that were conducted in parallel with the development of the software interface.”</a:t>
            </a: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 </a:t>
            </a:r>
          </a:p>
          <a:p>
            <a:pPr marL="342900" marR="0" lvl="0" indent="-342900">
              <a:spcBef>
                <a:spcPts val="0"/>
              </a:spcBef>
              <a:spcAft>
                <a:spcPts val="0"/>
              </a:spcAft>
              <a:buClr>
                <a:srgbClr val="000000"/>
              </a:buClr>
              <a:buFont typeface="Calibri"/>
              <a:buAutoNum type="arabicParenR"/>
            </a:pPr>
            <a:r>
              <a:rPr lang="en-US" sz="1200" b="1" kern="1200" dirty="0" smtClean="0">
                <a:solidFill>
                  <a:srgbClr val="000000"/>
                </a:solidFill>
                <a:effectLst/>
                <a:latin typeface="+mn-lt"/>
                <a:ea typeface="+mn-ea"/>
                <a:cs typeface="+mn-cs"/>
              </a:rPr>
              <a:t>Christian Healthcare Center, Lynden, WA:</a:t>
            </a:r>
            <a:endParaRPr lang="en-US" sz="1200" dirty="0" smtClean="0">
              <a:effectLst/>
              <a:latin typeface="Times New Roman"/>
              <a:ea typeface="+mn-ea"/>
              <a:cs typeface="+mn-cs"/>
            </a:endParaRPr>
          </a:p>
          <a:p>
            <a:pPr marL="0" marR="0">
              <a:spcBef>
                <a:spcPts val="0"/>
              </a:spcBef>
              <a:spcAft>
                <a:spcPts val="0"/>
              </a:spcAft>
            </a:pPr>
            <a:r>
              <a:rPr lang="en-US" sz="1200" kern="1200" dirty="0" smtClean="0">
                <a:solidFill>
                  <a:srgbClr val="000000"/>
                </a:solidFill>
                <a:effectLst/>
                <a:latin typeface="+mn-lt"/>
                <a:ea typeface="+mn-ea"/>
                <a:cs typeface="+mn-cs"/>
              </a:rPr>
              <a:t>The Northwest Adult Day Health Center aims to keep chronically ill and disabled adults living in their homes as long as possible by providing them with care during the day. Transporting program participants to the new center was a problem that several community organizations worked together to solve. A local church offered its lobby as a pick-up and drop-off location for participants, and Whatcom Transit Authority is supplying a bus for trips to and from the new center. Smaller WTA paratransit buses will shuttle participants between the church and their homes.</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Whatcom Transit Authority staff, in consultation with Christian Health Care Center and adult day health caregivers, applied for and received the R2W grant to develop the transportation plan. The partner organizations also worked with the NCMM to create a transportation plan to get rural northern Whatcom County residents to and from the center.</a:t>
            </a:r>
            <a:r>
              <a:rPr lang="en-US" sz="1200" kern="1200" dirty="0" smtClean="0">
                <a:solidFill>
                  <a:schemeClr val="tx1"/>
                </a:solidFill>
                <a:effectLst/>
                <a:latin typeface="+mn-lt"/>
                <a:ea typeface="+mn-ea"/>
                <a:cs typeface="+mn-cs"/>
              </a:rPr>
              <a:t> *(Medicaid is one of the program payers for the Adult Day Center – through the State’s Community Options Program Entry System).</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206428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morha.org/conference.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ationalcenterformobilitymanagement.org/challenge/#sthash.a1aK2D7h.dpu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ationalcenterformobilitymanagement.org/challenge/#sthash.a1aK2D7h.dpu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ta.dot.gov/funding/applying/notices-funding/rides-wellness-demonstration-and-innovative-coordinated-access-a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ta.dot.gov/node/4327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nationalacademies.org/hmd/activities/publichealth/transitandhealthcare.asp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ta.dot.gov/funding/grants/fast-act"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0529" y="5657671"/>
            <a:ext cx="4217829" cy="369332"/>
          </a:xfrm>
          <a:prstGeom prst="rect">
            <a:avLst/>
          </a:prstGeom>
          <a:noFill/>
        </p:spPr>
        <p:txBody>
          <a:bodyPr wrap="square" rtlCol="0">
            <a:spAutoFit/>
          </a:bodyPr>
          <a:lstStyle/>
          <a:p>
            <a:r>
              <a:rPr lang="en-US" i="1" dirty="0" smtClean="0"/>
              <a:t>April 21, 2016</a:t>
            </a:r>
          </a:p>
        </p:txBody>
      </p:sp>
      <p:sp>
        <p:nvSpPr>
          <p:cNvPr id="3" name="TextBox 2"/>
          <p:cNvSpPr txBox="1"/>
          <p:nvPr/>
        </p:nvSpPr>
        <p:spPr>
          <a:xfrm>
            <a:off x="1510189" y="2247747"/>
            <a:ext cx="6167868" cy="3231654"/>
          </a:xfrm>
          <a:prstGeom prst="rect">
            <a:avLst/>
          </a:prstGeom>
          <a:noFill/>
        </p:spPr>
        <p:txBody>
          <a:bodyPr wrap="square" rtlCol="0">
            <a:spAutoFit/>
          </a:bodyPr>
          <a:lstStyle/>
          <a:p>
            <a:pPr algn="ctr"/>
            <a:r>
              <a:rPr lang="en-US" sz="3600" b="1" i="1" dirty="0" smtClean="0">
                <a:solidFill>
                  <a:srgbClr val="395B74"/>
                </a:solidFill>
              </a:rPr>
              <a:t>Rides to Wellness</a:t>
            </a:r>
          </a:p>
          <a:p>
            <a:pPr algn="ctr"/>
            <a:r>
              <a:rPr lang="en-US" sz="2800" b="1" dirty="0" smtClean="0">
                <a:solidFill>
                  <a:srgbClr val="395B74"/>
                </a:solidFill>
              </a:rPr>
              <a:t>Building </a:t>
            </a:r>
          </a:p>
          <a:p>
            <a:pPr algn="ctr"/>
            <a:r>
              <a:rPr lang="en-US" sz="2800" b="1" dirty="0" smtClean="0">
                <a:solidFill>
                  <a:srgbClr val="395B74"/>
                </a:solidFill>
              </a:rPr>
              <a:t>Ladders of Opportunity &amp; </a:t>
            </a:r>
          </a:p>
          <a:p>
            <a:pPr algn="ctr"/>
            <a:r>
              <a:rPr lang="en-US" sz="2800" b="1" dirty="0" smtClean="0">
                <a:solidFill>
                  <a:srgbClr val="395B74"/>
                </a:solidFill>
              </a:rPr>
              <a:t>Access to Care </a:t>
            </a:r>
            <a:br>
              <a:rPr lang="en-US" sz="2800" b="1" dirty="0" smtClean="0">
                <a:solidFill>
                  <a:srgbClr val="395B74"/>
                </a:solidFill>
              </a:rPr>
            </a:br>
            <a:r>
              <a:rPr lang="en-US" sz="2800" b="1" dirty="0" smtClean="0">
                <a:solidFill>
                  <a:srgbClr val="395B74"/>
                </a:solidFill>
              </a:rPr>
              <a:t>through </a:t>
            </a:r>
          </a:p>
          <a:p>
            <a:pPr algn="ctr"/>
            <a:r>
              <a:rPr lang="en-US" sz="2800" b="1" dirty="0" smtClean="0">
                <a:solidFill>
                  <a:srgbClr val="395B74"/>
                </a:solidFill>
              </a:rPr>
              <a:t>Public Transit and Healthcare Partnerships</a:t>
            </a:r>
            <a:endParaRPr lang="en-US" sz="2800" b="1" dirty="0">
              <a:solidFill>
                <a:srgbClr val="395B74"/>
              </a:solidFill>
            </a:endParaRPr>
          </a:p>
        </p:txBody>
      </p:sp>
      <p:pic>
        <p:nvPicPr>
          <p:cNvPr id="1026" name="Picture 2" descr="S:\Photos of tranist\MTA pics\MTA Articuated.jpg" title="A bus in Boston"/>
          <p:cNvPicPr>
            <a:picLocks noChangeAspect="1" noChangeArrowheads="1"/>
          </p:cNvPicPr>
          <p:nvPr/>
        </p:nvPicPr>
        <p:blipFill rotWithShape="1">
          <a:blip r:embed="rId3">
            <a:extLst>
              <a:ext uri="{28A0092B-C50C-407E-A947-70E740481C1C}">
                <a14:useLocalDpi xmlns:a14="http://schemas.microsoft.com/office/drawing/2010/main" val="0"/>
              </a:ext>
            </a:extLst>
          </a:blip>
          <a:srcRect t="30926" b="-30926"/>
          <a:stretch/>
        </p:blipFill>
        <p:spPr bwMode="auto">
          <a:xfrm>
            <a:off x="7359444" y="0"/>
            <a:ext cx="1757685" cy="245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hotos of tranist\Portland pics\P1010602.jpg" title="a senior standing outside of a commuter rail car in Portland, OR"/>
          <p:cNvPicPr>
            <a:picLocks noChangeAspect="1" noChangeArrowheads="1"/>
          </p:cNvPicPr>
          <p:nvPr/>
        </p:nvPicPr>
        <p:blipFill rotWithShape="1">
          <a:blip r:embed="rId4">
            <a:extLst>
              <a:ext uri="{28A0092B-C50C-407E-A947-70E740481C1C}">
                <a14:useLocalDpi xmlns:a14="http://schemas.microsoft.com/office/drawing/2010/main" val="0"/>
              </a:ext>
            </a:extLst>
          </a:blip>
          <a:srcRect t="-5091" r="16876" b="5091"/>
          <a:stretch/>
        </p:blipFill>
        <p:spPr bwMode="auto">
          <a:xfrm>
            <a:off x="0" y="-91440"/>
            <a:ext cx="1737360" cy="179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02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Statewide R2W Event</a:t>
            </a:r>
            <a:endParaRPr lang="en-US" dirty="0"/>
          </a:p>
        </p:txBody>
      </p:sp>
      <p:sp>
        <p:nvSpPr>
          <p:cNvPr id="3" name="Content Placeholder 2"/>
          <p:cNvSpPr>
            <a:spLocks noGrp="1"/>
          </p:cNvSpPr>
          <p:nvPr>
            <p:ph idx="1"/>
          </p:nvPr>
        </p:nvSpPr>
        <p:spPr>
          <a:xfrm>
            <a:off x="457200" y="1450294"/>
            <a:ext cx="8229600" cy="4525963"/>
          </a:xfrm>
        </p:spPr>
        <p:txBody>
          <a:bodyPr/>
          <a:lstStyle/>
          <a:p>
            <a:pPr marL="0" indent="0">
              <a:buNone/>
            </a:pPr>
            <a:r>
              <a:rPr lang="en-US" b="1" dirty="0"/>
              <a:t>Get Link’d </a:t>
            </a:r>
            <a:r>
              <a:rPr lang="en-US" b="1" dirty="0" smtClean="0"/>
              <a:t>2015</a:t>
            </a:r>
            <a:r>
              <a:rPr lang="en-US" dirty="0"/>
              <a:t> </a:t>
            </a:r>
            <a:endParaRPr lang="en-US" dirty="0" smtClean="0"/>
          </a:p>
          <a:p>
            <a:r>
              <a:rPr lang="en-US" dirty="0" smtClean="0"/>
              <a:t>Jefferson City, Missouri </a:t>
            </a:r>
          </a:p>
          <a:p>
            <a:r>
              <a:rPr lang="en-US" dirty="0" smtClean="0"/>
              <a:t>Co-sponsors: </a:t>
            </a:r>
          </a:p>
          <a:p>
            <a:pPr lvl="1"/>
            <a:r>
              <a:rPr lang="en-US" dirty="0" smtClean="0"/>
              <a:t>Missouri Rural Health Association </a:t>
            </a:r>
          </a:p>
          <a:p>
            <a:pPr lvl="1"/>
            <a:r>
              <a:rPr lang="en-US" dirty="0" smtClean="0"/>
              <a:t>Missouri Public Transit Association</a:t>
            </a:r>
          </a:p>
          <a:p>
            <a:pPr lvl="1"/>
            <a:r>
              <a:rPr lang="en-US" dirty="0" err="1" smtClean="0"/>
              <a:t>HealthTran</a:t>
            </a:r>
            <a:endParaRPr lang="en-US" b="1" dirty="0" smtClean="0"/>
          </a:p>
          <a:p>
            <a:r>
              <a:rPr lang="en-US" dirty="0" smtClean="0"/>
              <a:t>More info: </a:t>
            </a:r>
            <a:r>
              <a:rPr lang="en-US" dirty="0" smtClean="0">
                <a:hlinkClick r:id="rId3"/>
              </a:rPr>
              <a:t>http://morha.org/conference.php</a:t>
            </a:r>
            <a:r>
              <a:rPr lang="en-US" dirty="0" smtClean="0"/>
              <a:t> </a:t>
            </a:r>
            <a:endParaRPr lang="en-US" dirty="0"/>
          </a:p>
        </p:txBody>
      </p:sp>
    </p:spTree>
    <p:extLst>
      <p:ext uri="{BB962C8B-B14F-4D97-AF65-F5344CB8AC3E}">
        <p14:creationId xmlns:p14="http://schemas.microsoft.com/office/powerpoint/2010/main" val="368394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23180"/>
            <a:ext cx="8229600" cy="981075"/>
          </a:xfrm>
        </p:spPr>
        <p:txBody>
          <a:bodyPr/>
          <a:lstStyle/>
          <a:p>
            <a:r>
              <a:rPr lang="en-US" dirty="0" smtClean="0"/>
              <a:t>Forum Results: Eight Key Themes</a:t>
            </a:r>
            <a:endParaRPr lang="en-US" dirty="0"/>
          </a:p>
        </p:txBody>
      </p:sp>
      <p:sp>
        <p:nvSpPr>
          <p:cNvPr id="7" name="Content Placeholder 6"/>
          <p:cNvSpPr>
            <a:spLocks noGrp="1"/>
          </p:cNvSpPr>
          <p:nvPr>
            <p:ph idx="1"/>
          </p:nvPr>
        </p:nvSpPr>
        <p:spPr>
          <a:xfrm>
            <a:off x="101600" y="1404255"/>
            <a:ext cx="8897257" cy="4525963"/>
          </a:xfrm>
        </p:spPr>
        <p:txBody>
          <a:bodyPr/>
          <a:lstStyle/>
          <a:p>
            <a:pPr marL="285750" indent="-285750">
              <a:buFont typeface="Arial" panose="020B0604020202020204" pitchFamily="34" charset="0"/>
              <a:buChar char="•"/>
            </a:pPr>
            <a:r>
              <a:rPr lang="en-US" sz="2800" u="sng" dirty="0" smtClean="0"/>
              <a:t>Coordinated Planning</a:t>
            </a:r>
            <a:endParaRPr lang="en-US" sz="2800" dirty="0" smtClean="0"/>
          </a:p>
          <a:p>
            <a:pPr marL="285750" indent="-285750">
              <a:buFont typeface="Arial" panose="020B0604020202020204" pitchFamily="34" charset="0"/>
              <a:buChar char="•"/>
            </a:pPr>
            <a:r>
              <a:rPr lang="en-US" sz="2800" u="sng" dirty="0" smtClean="0"/>
              <a:t>Partnerships</a:t>
            </a:r>
            <a:endParaRPr lang="en-US" sz="2800" dirty="0" smtClean="0"/>
          </a:p>
          <a:p>
            <a:pPr marL="285750" indent="-285750">
              <a:buFont typeface="Arial" panose="020B0604020202020204" pitchFamily="34" charset="0"/>
              <a:buChar char="•"/>
            </a:pPr>
            <a:r>
              <a:rPr lang="en-US" sz="2800" u="sng" dirty="0" smtClean="0"/>
              <a:t>Client-Centric</a:t>
            </a:r>
            <a:endParaRPr lang="en-US" sz="2800" dirty="0" smtClean="0"/>
          </a:p>
          <a:p>
            <a:pPr marL="285750" indent="-285750">
              <a:buFont typeface="Arial" panose="020B0604020202020204" pitchFamily="34" charset="0"/>
              <a:buChar char="•"/>
            </a:pPr>
            <a:r>
              <a:rPr lang="en-US" sz="2800" u="sng" dirty="0" smtClean="0"/>
              <a:t>Technical assistance</a:t>
            </a:r>
            <a:endParaRPr lang="en-US" sz="2800" dirty="0" smtClean="0"/>
          </a:p>
          <a:p>
            <a:pPr marL="285750" indent="-285750">
              <a:buFont typeface="Arial" panose="020B0604020202020204" pitchFamily="34" charset="0"/>
              <a:buChar char="•"/>
            </a:pPr>
            <a:r>
              <a:rPr lang="en-US" sz="2800" u="sng" dirty="0" smtClean="0"/>
              <a:t>ROI</a:t>
            </a:r>
            <a:r>
              <a:rPr lang="en-US" sz="2800" dirty="0" smtClean="0"/>
              <a:t>  </a:t>
            </a:r>
          </a:p>
          <a:p>
            <a:pPr marL="285750" indent="-285750">
              <a:buFont typeface="Arial" panose="020B0604020202020204" pitchFamily="34" charset="0"/>
              <a:buChar char="•"/>
            </a:pPr>
            <a:r>
              <a:rPr lang="en-US" sz="2800" u="sng" dirty="0" smtClean="0"/>
              <a:t>Technology</a:t>
            </a:r>
            <a:endParaRPr lang="en-US" sz="2800" dirty="0" smtClean="0"/>
          </a:p>
          <a:p>
            <a:pPr marL="285750" indent="-285750">
              <a:buFont typeface="Arial" panose="020B0604020202020204" pitchFamily="34" charset="0"/>
              <a:buChar char="•"/>
            </a:pPr>
            <a:r>
              <a:rPr lang="en-US" sz="2800" u="sng" dirty="0" smtClean="0"/>
              <a:t>Outreach </a:t>
            </a:r>
            <a:r>
              <a:rPr lang="en-US" sz="2800" u="sng" dirty="0"/>
              <a:t>and </a:t>
            </a:r>
            <a:r>
              <a:rPr lang="en-US" sz="2800" u="sng" dirty="0" smtClean="0"/>
              <a:t>Marketing</a:t>
            </a:r>
            <a:endParaRPr lang="en-US" sz="2800" dirty="0"/>
          </a:p>
          <a:p>
            <a:pPr marL="285750" indent="-285750">
              <a:buFont typeface="Arial" panose="020B0604020202020204" pitchFamily="34" charset="0"/>
              <a:buChar char="•"/>
            </a:pPr>
            <a:r>
              <a:rPr lang="en-US" sz="2800" u="sng" dirty="0" smtClean="0"/>
              <a:t>Mobility Management</a:t>
            </a:r>
            <a:endParaRPr lang="en-US" sz="2800" dirty="0"/>
          </a:p>
        </p:txBody>
      </p:sp>
      <p:sp>
        <p:nvSpPr>
          <p:cNvPr id="5" name="Slide Number Placeholder 4"/>
          <p:cNvSpPr>
            <a:spLocks noGrp="1"/>
          </p:cNvSpPr>
          <p:nvPr>
            <p:ph type="sldNum" sz="quarter" idx="4294967295"/>
          </p:nvPr>
        </p:nvSpPr>
        <p:spPr>
          <a:xfrm>
            <a:off x="8610600" y="6161088"/>
            <a:ext cx="533400" cy="700087"/>
          </a:xfrm>
          <a:prstGeom prst="rect">
            <a:avLst/>
          </a:prstGeom>
        </p:spPr>
        <p:txBody>
          <a:bodyPr/>
          <a:lstStyle/>
          <a:p>
            <a:fld id="{F00A00CB-2C12-43BD-8097-0EF59CD27AF0}" type="slidenum">
              <a:rPr lang="en-US" smtClean="0"/>
              <a:pPr/>
              <a:t>11</a:t>
            </a:fld>
            <a:endParaRPr lang="en-US" dirty="0"/>
          </a:p>
        </p:txBody>
      </p:sp>
    </p:spTree>
    <p:extLst>
      <p:ext uri="{BB962C8B-B14F-4D97-AF65-F5344CB8AC3E}">
        <p14:creationId xmlns:p14="http://schemas.microsoft.com/office/powerpoint/2010/main" val="43640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Activities to Date:  R2W Healthcare Access Challenge Grants</a:t>
            </a:r>
            <a:endParaRPr lang="en-US" sz="3600" dirty="0"/>
          </a:p>
        </p:txBody>
      </p:sp>
      <p:sp>
        <p:nvSpPr>
          <p:cNvPr id="3" name="Content Placeholder 2"/>
          <p:cNvSpPr>
            <a:spLocks noGrp="1"/>
          </p:cNvSpPr>
          <p:nvPr>
            <p:ph idx="1"/>
          </p:nvPr>
        </p:nvSpPr>
        <p:spPr>
          <a:xfrm>
            <a:off x="457200" y="1450294"/>
            <a:ext cx="8229600" cy="4525963"/>
          </a:xfrm>
        </p:spPr>
        <p:txBody>
          <a:bodyPr/>
          <a:lstStyle/>
          <a:p>
            <a:pPr marL="0" indent="0">
              <a:buNone/>
            </a:pPr>
            <a:r>
              <a:rPr lang="en-US" dirty="0" smtClean="0"/>
              <a:t>$</a:t>
            </a:r>
            <a:r>
              <a:rPr lang="en-US" dirty="0"/>
              <a:t>400K awarded to 16 </a:t>
            </a:r>
            <a:r>
              <a:rPr lang="en-US" dirty="0" smtClean="0"/>
              <a:t>communities</a:t>
            </a:r>
          </a:p>
          <a:p>
            <a:r>
              <a:rPr lang="en-US" sz="2400" dirty="0" smtClean="0"/>
              <a:t>Developed Partnerships Among Transportation,  Health, and Human Services</a:t>
            </a:r>
          </a:p>
          <a:p>
            <a:r>
              <a:rPr lang="en-US" sz="2400" dirty="0" smtClean="0"/>
              <a:t>Extensive pre-application research to identify challenges (Dialysis, preventive care, readmission, mental health)</a:t>
            </a:r>
          </a:p>
          <a:p>
            <a:r>
              <a:rPr lang="en-US" sz="2400" dirty="0" smtClean="0"/>
              <a:t>Started with two possible solutions</a:t>
            </a:r>
          </a:p>
          <a:p>
            <a:r>
              <a:rPr lang="en-US" sz="2400" dirty="0" smtClean="0"/>
              <a:t>“Design Thinking” planning process lead to one solutions to fully plan</a:t>
            </a:r>
          </a:p>
          <a:p>
            <a:r>
              <a:rPr lang="en-US" sz="2400" dirty="0" smtClean="0"/>
              <a:t>Business Plan</a:t>
            </a:r>
          </a:p>
          <a:p>
            <a:pPr lvl="1"/>
            <a:r>
              <a:rPr lang="en-US" dirty="0" smtClean="0"/>
              <a:t>Desirability</a:t>
            </a:r>
            <a:r>
              <a:rPr lang="en-US" dirty="0"/>
              <a:t>,  </a:t>
            </a:r>
            <a:r>
              <a:rPr lang="en-US" dirty="0" smtClean="0"/>
              <a:t>Feasibility, Sustainability </a:t>
            </a:r>
            <a:endParaRPr lang="en-US" dirty="0"/>
          </a:p>
          <a:p>
            <a:endParaRPr lang="en-US" sz="2400" dirty="0"/>
          </a:p>
          <a:p>
            <a:endParaRPr lang="en-US" sz="2000" dirty="0"/>
          </a:p>
          <a:p>
            <a:pPr marL="0" indent="0">
              <a:buNone/>
            </a:pPr>
            <a:endParaRPr lang="en-US" dirty="0"/>
          </a:p>
        </p:txBody>
      </p:sp>
    </p:spTree>
    <p:extLst>
      <p:ext uri="{BB962C8B-B14F-4D97-AF65-F5344CB8AC3E}">
        <p14:creationId xmlns:p14="http://schemas.microsoft.com/office/powerpoint/2010/main" val="393346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75"/>
            <a:ext cx="8229600" cy="981075"/>
          </a:xfrm>
        </p:spPr>
        <p:txBody>
          <a:bodyPr/>
          <a:lstStyle/>
          <a:p>
            <a:r>
              <a:rPr lang="en-US" sz="3600" dirty="0" smtClean="0"/>
              <a:t>Healthcare </a:t>
            </a:r>
            <a:r>
              <a:rPr lang="en-US" sz="3600" dirty="0"/>
              <a:t>Access Challenge </a:t>
            </a:r>
            <a:r>
              <a:rPr lang="en-US" sz="3600" dirty="0" smtClean="0"/>
              <a:t>Grant: </a:t>
            </a:r>
            <a:r>
              <a:rPr lang="en-US" dirty="0" smtClean="0"/>
              <a:t>Central Iowa</a:t>
            </a:r>
            <a:endParaRPr lang="en-US" dirty="0"/>
          </a:p>
        </p:txBody>
      </p:sp>
      <p:sp>
        <p:nvSpPr>
          <p:cNvPr id="3" name="Content Placeholder 2"/>
          <p:cNvSpPr>
            <a:spLocks noGrp="1"/>
          </p:cNvSpPr>
          <p:nvPr>
            <p:ph idx="1"/>
          </p:nvPr>
        </p:nvSpPr>
        <p:spPr>
          <a:xfrm>
            <a:off x="457200" y="1601334"/>
            <a:ext cx="8229600" cy="4525963"/>
          </a:xfrm>
        </p:spPr>
        <p:txBody>
          <a:bodyPr/>
          <a:lstStyle/>
          <a:p>
            <a:pPr marL="0" indent="0">
              <a:buNone/>
            </a:pPr>
            <a:r>
              <a:rPr lang="en-US" sz="2800" dirty="0" smtClean="0"/>
              <a:t>1.) </a:t>
            </a:r>
            <a:r>
              <a:rPr lang="en-US" sz="2800" dirty="0"/>
              <a:t>Develop a “riders’ club” for recently discharged patients who need transportation to follow-up appointments that </a:t>
            </a:r>
            <a:r>
              <a:rPr lang="en-US" sz="2800" dirty="0" smtClean="0"/>
              <a:t>include </a:t>
            </a:r>
            <a:r>
              <a:rPr lang="en-US" sz="2800" dirty="0"/>
              <a:t>an assessment to determine the best mode of transportation for them and linkage </a:t>
            </a:r>
            <a:r>
              <a:rPr lang="en-US" sz="2800" dirty="0" smtClean="0"/>
              <a:t>to a </a:t>
            </a:r>
            <a:r>
              <a:rPr lang="en-US" sz="2800" dirty="0"/>
              <a:t>local mobility coordinator. </a:t>
            </a:r>
            <a:endParaRPr lang="en-US" sz="2800" dirty="0" smtClean="0"/>
          </a:p>
          <a:p>
            <a:pPr marL="0" indent="0">
              <a:buNone/>
            </a:pPr>
            <a:r>
              <a:rPr lang="en-US" sz="2800" dirty="0" smtClean="0"/>
              <a:t>2.) </a:t>
            </a:r>
            <a:r>
              <a:rPr lang="en-US" sz="2800" dirty="0"/>
              <a:t>Provide transportation to recently discharged patients, identified in consult with discharge planners, through trained volunteers recruited from the hospital’s Volunteer Services Department. </a:t>
            </a:r>
            <a:endParaRPr lang="en-US" sz="2800" dirty="0" smtClean="0"/>
          </a:p>
          <a:p>
            <a:pPr marL="0" indent="0">
              <a:buNone/>
            </a:pPr>
            <a:endParaRPr lang="en-US" sz="800" dirty="0" smtClean="0"/>
          </a:p>
          <a:p>
            <a:pPr marL="0" indent="0">
              <a:buNone/>
            </a:pPr>
            <a:r>
              <a:rPr lang="en-US" sz="1600" dirty="0" smtClean="0"/>
              <a:t>More Info:  </a:t>
            </a:r>
            <a:r>
              <a:rPr lang="en-US" sz="1600" dirty="0" smtClean="0">
                <a:hlinkClick r:id="rId3"/>
              </a:rPr>
              <a:t>http</a:t>
            </a:r>
            <a:r>
              <a:rPr lang="en-US" sz="1600" dirty="0">
                <a:hlinkClick r:id="rId3"/>
              </a:rPr>
              <a:t>://nationalcenterformobilitymanagement.org/challenge/#</a:t>
            </a:r>
            <a:r>
              <a:rPr lang="en-US" sz="1600" dirty="0" smtClean="0">
                <a:hlinkClick r:id="rId3"/>
              </a:rPr>
              <a:t>sthash.a1aK2D7h.dpuf</a:t>
            </a:r>
            <a:endParaRPr lang="en-US" sz="1600" dirty="0" smtClean="0"/>
          </a:p>
          <a:p>
            <a:pPr marL="0" indent="0">
              <a:buNone/>
            </a:pPr>
            <a:endParaRPr lang="en-US" sz="2800" dirty="0"/>
          </a:p>
        </p:txBody>
      </p:sp>
    </p:spTree>
    <p:extLst>
      <p:ext uri="{BB962C8B-B14F-4D97-AF65-F5344CB8AC3E}">
        <p14:creationId xmlns:p14="http://schemas.microsoft.com/office/powerpoint/2010/main" val="706953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Healthcare </a:t>
            </a:r>
            <a:r>
              <a:rPr lang="en-US" sz="3600" dirty="0"/>
              <a:t>Access Challenge </a:t>
            </a:r>
            <a:r>
              <a:rPr lang="en-US" sz="3600" dirty="0" smtClean="0"/>
              <a:t>Grant: </a:t>
            </a:r>
            <a:r>
              <a:rPr lang="en-US" dirty="0" smtClean="0"/>
              <a:t>Waukesha </a:t>
            </a:r>
            <a:r>
              <a:rPr lang="en-US" dirty="0"/>
              <a:t>Co., WI</a:t>
            </a:r>
          </a:p>
        </p:txBody>
      </p:sp>
      <p:sp>
        <p:nvSpPr>
          <p:cNvPr id="3" name="Content Placeholder 2"/>
          <p:cNvSpPr>
            <a:spLocks noGrp="1"/>
          </p:cNvSpPr>
          <p:nvPr>
            <p:ph idx="1"/>
          </p:nvPr>
        </p:nvSpPr>
        <p:spPr>
          <a:xfrm>
            <a:off x="457200" y="1600200"/>
            <a:ext cx="8469086" cy="4525963"/>
          </a:xfrm>
        </p:spPr>
        <p:txBody>
          <a:bodyPr/>
          <a:lstStyle/>
          <a:p>
            <a:pPr marL="457200" indent="-457200">
              <a:buFont typeface="+mj-lt"/>
              <a:buAutoNum type="arabicPeriod"/>
            </a:pPr>
            <a:r>
              <a:rPr lang="en-US" sz="2400" dirty="0" smtClean="0"/>
              <a:t>One call </a:t>
            </a:r>
            <a:r>
              <a:rPr lang="en-US" sz="2400" dirty="0"/>
              <a:t>to schedule a ride </a:t>
            </a:r>
            <a:r>
              <a:rPr lang="en-US" sz="2400" dirty="0" smtClean="0"/>
              <a:t>and receive </a:t>
            </a:r>
            <a:r>
              <a:rPr lang="en-US" sz="2400" dirty="0"/>
              <a:t>eligibility screening and </a:t>
            </a:r>
            <a:r>
              <a:rPr lang="en-US" sz="2400" dirty="0" smtClean="0"/>
              <a:t>application. </a:t>
            </a:r>
            <a:r>
              <a:rPr lang="en-US" sz="2400" dirty="0"/>
              <a:t> </a:t>
            </a:r>
            <a:r>
              <a:rPr lang="en-US" sz="2400" dirty="0" smtClean="0"/>
              <a:t>Technology connects HST providers to central </a:t>
            </a:r>
            <a:r>
              <a:rPr lang="en-US" sz="2400" dirty="0"/>
              <a:t>dispatch. </a:t>
            </a:r>
            <a:r>
              <a:rPr lang="en-US" sz="2400" dirty="0" smtClean="0"/>
              <a:t> </a:t>
            </a:r>
          </a:p>
          <a:p>
            <a:pPr marL="457200" indent="-457200">
              <a:buFont typeface="+mj-lt"/>
              <a:buAutoNum type="arabicPeriod"/>
            </a:pPr>
            <a:r>
              <a:rPr lang="en-US" sz="2400" dirty="0" smtClean="0"/>
              <a:t>“</a:t>
            </a:r>
            <a:r>
              <a:rPr lang="en-US" sz="2400" dirty="0"/>
              <a:t>Navigation” </a:t>
            </a:r>
            <a:r>
              <a:rPr lang="en-US" sz="2400" dirty="0" smtClean="0"/>
              <a:t>program:  </a:t>
            </a:r>
          </a:p>
          <a:p>
            <a:pPr marL="857250" lvl="1" indent="-457200">
              <a:buFont typeface="+mj-lt"/>
              <a:buAutoNum type="arabicPeriod"/>
            </a:pPr>
            <a:r>
              <a:rPr lang="en-US" sz="2000" dirty="0" smtClean="0"/>
              <a:t>Travel Training with  </a:t>
            </a:r>
            <a:r>
              <a:rPr lang="en-US" sz="2000" dirty="0"/>
              <a:t>volunteer “Bus Buddies” </a:t>
            </a:r>
            <a:r>
              <a:rPr lang="en-US" sz="2000" dirty="0" smtClean="0"/>
              <a:t>paired with Sr./PWDs </a:t>
            </a:r>
            <a:endParaRPr lang="en-US" sz="2000" dirty="0"/>
          </a:p>
          <a:p>
            <a:pPr marL="857250" lvl="1" indent="-457200">
              <a:buFont typeface="+mj-lt"/>
              <a:buAutoNum type="arabicPeriod"/>
            </a:pPr>
            <a:r>
              <a:rPr lang="en-US" sz="2000" dirty="0" smtClean="0"/>
              <a:t>Trained </a:t>
            </a:r>
            <a:r>
              <a:rPr lang="en-US" sz="2000" dirty="0"/>
              <a:t>volunteer “transportation wayfinders” </a:t>
            </a:r>
            <a:r>
              <a:rPr lang="en-US" sz="2000" dirty="0" smtClean="0"/>
              <a:t>assist </a:t>
            </a:r>
            <a:r>
              <a:rPr lang="en-US" sz="2000" dirty="0"/>
              <a:t>individuals to apply for programs and help them </a:t>
            </a:r>
            <a:r>
              <a:rPr lang="en-US" sz="2000" dirty="0" smtClean="0"/>
              <a:t>(&amp; caregivers</a:t>
            </a:r>
            <a:r>
              <a:rPr lang="en-US" sz="2000" dirty="0"/>
              <a:t>) create an individualized transportation plan. </a:t>
            </a:r>
            <a:r>
              <a:rPr lang="en-US" sz="2000" dirty="0" smtClean="0"/>
              <a:t>	</a:t>
            </a:r>
            <a:r>
              <a:rPr lang="en-US" sz="1200" dirty="0" smtClean="0">
                <a:hlinkClick r:id="rId3"/>
              </a:rPr>
              <a:t>http</a:t>
            </a:r>
            <a:r>
              <a:rPr lang="en-US" sz="1200" dirty="0">
                <a:hlinkClick r:id="rId3"/>
              </a:rPr>
              <a:t>://nationalcenterformobilitymanagement.org/challenge/#</a:t>
            </a:r>
            <a:r>
              <a:rPr lang="en-US" sz="1200" dirty="0" smtClean="0">
                <a:hlinkClick r:id="rId3"/>
              </a:rPr>
              <a:t>sthash.a1aK2D7h.dpuf</a:t>
            </a:r>
            <a:r>
              <a:rPr lang="en-US" sz="1200" dirty="0" smtClean="0"/>
              <a:t> </a:t>
            </a:r>
            <a:endParaRPr lang="en-US" sz="1200" dirty="0"/>
          </a:p>
        </p:txBody>
      </p:sp>
    </p:spTree>
    <p:extLst>
      <p:ext uri="{BB962C8B-B14F-4D97-AF65-F5344CB8AC3E}">
        <p14:creationId xmlns:p14="http://schemas.microsoft.com/office/powerpoint/2010/main" val="209397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961"/>
            <a:ext cx="8229600" cy="932729"/>
          </a:xfrm>
        </p:spPr>
        <p:txBody>
          <a:bodyPr/>
          <a:lstStyle/>
          <a:p>
            <a:r>
              <a:rPr lang="en-US" dirty="0" smtClean="0"/>
              <a:t>Current Efforts: Driving Change </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24118938"/>
              </p:ext>
            </p:extLst>
          </p:nvPr>
        </p:nvGraphicFramePr>
        <p:xfrm>
          <a:off x="188686" y="1557288"/>
          <a:ext cx="8813424" cy="424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551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CCAM Meeting</a:t>
            </a:r>
            <a:endParaRPr lang="en-US" dirty="0"/>
          </a:p>
        </p:txBody>
      </p:sp>
      <p:sp>
        <p:nvSpPr>
          <p:cNvPr id="7" name="Content Placeholder 6"/>
          <p:cNvSpPr>
            <a:spLocks noGrp="1"/>
          </p:cNvSpPr>
          <p:nvPr>
            <p:ph idx="1"/>
          </p:nvPr>
        </p:nvSpPr>
        <p:spPr/>
        <p:txBody>
          <a:bodyPr/>
          <a:lstStyle/>
          <a:p>
            <a:pPr marL="0" indent="0">
              <a:buNone/>
            </a:pPr>
            <a:r>
              <a:rPr lang="en-US" dirty="0" smtClean="0"/>
              <a:t>Later in 2016, the CCAM will meet to devise a strategy to:</a:t>
            </a:r>
          </a:p>
          <a:p>
            <a:r>
              <a:rPr lang="en-US" dirty="0" smtClean="0"/>
              <a:t>Develop a </a:t>
            </a:r>
            <a:r>
              <a:rPr lang="en-US" u="sng" dirty="0" smtClean="0"/>
              <a:t>cost </a:t>
            </a:r>
            <a:r>
              <a:rPr lang="en-US" u="sng" dirty="0"/>
              <a:t>sharing </a:t>
            </a:r>
            <a:r>
              <a:rPr lang="en-US" u="sng" dirty="0" smtClean="0"/>
              <a:t>policy</a:t>
            </a:r>
            <a:r>
              <a:rPr lang="en-US" dirty="0" smtClean="0"/>
              <a:t> and </a:t>
            </a:r>
            <a:r>
              <a:rPr lang="en-US" dirty="0"/>
              <a:t>a </a:t>
            </a:r>
            <a:r>
              <a:rPr lang="en-US" u="sng" dirty="0"/>
              <a:t>cost allocation model </a:t>
            </a:r>
          </a:p>
          <a:p>
            <a:pPr defTabSz="914400"/>
            <a:r>
              <a:rPr lang="en-US" dirty="0"/>
              <a:t>Update </a:t>
            </a:r>
            <a:r>
              <a:rPr lang="en-US" u="sng" dirty="0"/>
              <a:t>inventory</a:t>
            </a:r>
            <a:r>
              <a:rPr lang="en-US" dirty="0"/>
              <a:t> of human services transportation </a:t>
            </a:r>
            <a:r>
              <a:rPr lang="en-US" u="sng" dirty="0"/>
              <a:t>program guidance</a:t>
            </a:r>
          </a:p>
          <a:p>
            <a:pPr defTabSz="914400"/>
            <a:r>
              <a:rPr lang="en-US" dirty="0"/>
              <a:t>Promote coordination across agencies through </a:t>
            </a:r>
            <a:r>
              <a:rPr lang="en-US" u="sng" dirty="0"/>
              <a:t>joint planning and guidance</a:t>
            </a:r>
          </a:p>
          <a:p>
            <a:pPr marL="0" indent="0">
              <a:buNone/>
            </a:pPr>
            <a:endParaRPr lang="en-US" dirty="0"/>
          </a:p>
        </p:txBody>
      </p:sp>
      <p:sp>
        <p:nvSpPr>
          <p:cNvPr id="5" name="Slide Number Placeholder 4"/>
          <p:cNvSpPr>
            <a:spLocks noGrp="1"/>
          </p:cNvSpPr>
          <p:nvPr>
            <p:ph type="sldNum" sz="quarter" idx="4294967295"/>
          </p:nvPr>
        </p:nvSpPr>
        <p:spPr>
          <a:xfrm>
            <a:off x="8610600" y="6161088"/>
            <a:ext cx="533400" cy="700087"/>
          </a:xfrm>
          <a:prstGeom prst="rect">
            <a:avLst/>
          </a:prstGeom>
        </p:spPr>
        <p:txBody>
          <a:bodyPr/>
          <a:lstStyle/>
          <a:p>
            <a:fld id="{F00A00CB-2C12-43BD-8097-0EF59CD27AF0}" type="slidenum">
              <a:rPr lang="en-US" smtClean="0"/>
              <a:pPr/>
              <a:t>16</a:t>
            </a:fld>
            <a:endParaRPr lang="en-US" dirty="0"/>
          </a:p>
        </p:txBody>
      </p:sp>
      <p:sp>
        <p:nvSpPr>
          <p:cNvPr id="8" name="Content Placeholder 3"/>
          <p:cNvSpPr txBox="1">
            <a:spLocks/>
          </p:cNvSpPr>
          <p:nvPr/>
        </p:nvSpPr>
        <p:spPr>
          <a:xfrm>
            <a:off x="5003799" y="1895094"/>
            <a:ext cx="3813629" cy="397327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charset="0"/>
              <a:buNone/>
            </a:pPr>
            <a:endParaRPr lang="en-US" dirty="0" smtClean="0"/>
          </a:p>
          <a:p>
            <a:pPr defTabSz="914400"/>
            <a:endParaRPr lang="en-US" dirty="0"/>
          </a:p>
        </p:txBody>
      </p:sp>
    </p:spTree>
    <p:extLst>
      <p:ext uri="{BB962C8B-B14F-4D97-AF65-F5344CB8AC3E}">
        <p14:creationId xmlns:p14="http://schemas.microsoft.com/office/powerpoint/2010/main" val="16912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885"/>
            <a:ext cx="9144000" cy="981075"/>
          </a:xfrm>
        </p:spPr>
        <p:txBody>
          <a:bodyPr/>
          <a:lstStyle/>
          <a:p>
            <a:r>
              <a:rPr lang="en-US" sz="3600" dirty="0" smtClean="0"/>
              <a:t>Rides to Wellness Demonstration Grants</a:t>
            </a:r>
            <a:endParaRPr lang="en-US" sz="3600" dirty="0"/>
          </a:p>
        </p:txBody>
      </p:sp>
      <p:sp>
        <p:nvSpPr>
          <p:cNvPr id="3" name="Content Placeholder 2"/>
          <p:cNvSpPr>
            <a:spLocks noGrp="1"/>
          </p:cNvSpPr>
          <p:nvPr>
            <p:ph idx="1"/>
          </p:nvPr>
        </p:nvSpPr>
        <p:spPr>
          <a:xfrm>
            <a:off x="319314" y="1480684"/>
            <a:ext cx="8824686" cy="4708526"/>
          </a:xfrm>
        </p:spPr>
        <p:txBody>
          <a:bodyPr/>
          <a:lstStyle/>
          <a:p>
            <a:r>
              <a:rPr lang="en-US" sz="2800" dirty="0" smtClean="0"/>
              <a:t>$5.3M Rides </a:t>
            </a:r>
            <a:r>
              <a:rPr lang="en-US" sz="2800" dirty="0"/>
              <a:t>to Wellness Demonstration and Innovative Coordinated Access and Mobility Notice of Funding Opportunity (NOFO</a:t>
            </a:r>
            <a:r>
              <a:rPr lang="en-US" sz="2800" dirty="0" smtClean="0"/>
              <a:t>): </a:t>
            </a:r>
            <a:r>
              <a:rPr lang="en-US" sz="2800" u="sng" dirty="0">
                <a:hlinkClick r:id="rId3"/>
              </a:rPr>
              <a:t>https://www.fta.dot.gov/funding/applying/notices-funding/rides-wellness-demonstration-and-innovative-coordinated-access-and</a:t>
            </a:r>
            <a:r>
              <a:rPr lang="en-US" sz="2800" dirty="0" smtClean="0"/>
              <a:t>. </a:t>
            </a:r>
          </a:p>
          <a:p>
            <a:r>
              <a:rPr lang="en-US" sz="2800" dirty="0" smtClean="0"/>
              <a:t>Posted: 3/29/16 </a:t>
            </a:r>
          </a:p>
          <a:p>
            <a:r>
              <a:rPr lang="en-US" sz="2800" dirty="0" smtClean="0"/>
              <a:t>Closes: 11:59 p.m. EST on 5/31/16</a:t>
            </a:r>
          </a:p>
          <a:p>
            <a:r>
              <a:rPr lang="en-US" sz="2800" dirty="0" smtClean="0"/>
              <a:t>SF-424 form </a:t>
            </a:r>
            <a:r>
              <a:rPr lang="en-US" sz="2800" dirty="0">
                <a:solidFill>
                  <a:prstClr val="black"/>
                </a:solidFill>
                <a:hlinkClick r:id="rId4"/>
              </a:rPr>
              <a:t>supplemental </a:t>
            </a:r>
            <a:r>
              <a:rPr lang="en-US" sz="2800" dirty="0" smtClean="0">
                <a:solidFill>
                  <a:prstClr val="black"/>
                </a:solidFill>
                <a:hlinkClick r:id="rId4"/>
              </a:rPr>
              <a:t>form</a:t>
            </a:r>
            <a:r>
              <a:rPr lang="en-US" sz="2800" dirty="0" smtClean="0">
                <a:solidFill>
                  <a:prstClr val="black"/>
                </a:solidFill>
              </a:rPr>
              <a:t>: </a:t>
            </a:r>
            <a:r>
              <a:rPr lang="en-US" sz="2800" u="sng" dirty="0" smtClean="0">
                <a:hlinkClick r:id="rId4"/>
              </a:rPr>
              <a:t>https</a:t>
            </a:r>
            <a:r>
              <a:rPr lang="en-US" sz="2800" u="sng" dirty="0">
                <a:hlinkClick r:id="rId4"/>
              </a:rPr>
              <a:t>://</a:t>
            </a:r>
            <a:r>
              <a:rPr lang="en-US" sz="2800" u="sng" dirty="0" smtClean="0">
                <a:hlinkClick r:id="rId4"/>
              </a:rPr>
              <a:t>www.fta.dot.gov/node/43276</a:t>
            </a:r>
            <a:r>
              <a:rPr lang="en-US" sz="2800" dirty="0" smtClean="0"/>
              <a:t> </a:t>
            </a:r>
          </a:p>
        </p:txBody>
      </p:sp>
    </p:spTree>
    <p:extLst>
      <p:ext uri="{BB962C8B-B14F-4D97-AF65-F5344CB8AC3E}">
        <p14:creationId xmlns:p14="http://schemas.microsoft.com/office/powerpoint/2010/main" val="246641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885"/>
            <a:ext cx="9144000" cy="981075"/>
          </a:xfrm>
        </p:spPr>
        <p:txBody>
          <a:bodyPr/>
          <a:lstStyle/>
          <a:p>
            <a:r>
              <a:rPr lang="en-US" sz="3600" dirty="0" smtClean="0"/>
              <a:t>Rides to Wellness Grants, Continued </a:t>
            </a:r>
            <a:endParaRPr lang="en-US" sz="3600" dirty="0"/>
          </a:p>
        </p:txBody>
      </p:sp>
      <p:sp>
        <p:nvSpPr>
          <p:cNvPr id="3" name="Content Placeholder 2"/>
          <p:cNvSpPr>
            <a:spLocks noGrp="1"/>
          </p:cNvSpPr>
          <p:nvPr>
            <p:ph idx="1"/>
          </p:nvPr>
        </p:nvSpPr>
        <p:spPr>
          <a:xfrm>
            <a:off x="319314" y="1480684"/>
            <a:ext cx="8824686" cy="4708526"/>
          </a:xfrm>
        </p:spPr>
        <p:txBody>
          <a:bodyPr/>
          <a:lstStyle/>
          <a:p>
            <a:r>
              <a:rPr lang="en-US" sz="2400" dirty="0" smtClean="0"/>
              <a:t>The </a:t>
            </a:r>
            <a:r>
              <a:rPr lang="en-US" sz="2400" b="1" dirty="0" smtClean="0"/>
              <a:t>goal</a:t>
            </a:r>
            <a:r>
              <a:rPr lang="en-US" sz="2400" dirty="0" smtClean="0"/>
              <a:t> is to find </a:t>
            </a:r>
            <a:r>
              <a:rPr lang="en-US" sz="2400" dirty="0"/>
              <a:t>and test promising, replicable public transportation healthcare access solutions that support the following Rides to Wellness goals</a:t>
            </a:r>
            <a:r>
              <a:rPr lang="en-US" sz="2400" dirty="0" smtClean="0"/>
              <a:t>:  </a:t>
            </a:r>
            <a:r>
              <a:rPr lang="en-US" sz="2400" dirty="0"/>
              <a:t>increased access to care, improved health </a:t>
            </a:r>
            <a:r>
              <a:rPr lang="en-US" sz="2400" dirty="0" smtClean="0"/>
              <a:t>outcomes, </a:t>
            </a:r>
            <a:r>
              <a:rPr lang="en-US" sz="2400" dirty="0"/>
              <a:t>and reduced healthcare </a:t>
            </a:r>
            <a:r>
              <a:rPr lang="en-US" sz="2400" dirty="0" smtClean="0"/>
              <a:t>costs.</a:t>
            </a:r>
          </a:p>
          <a:p>
            <a:r>
              <a:rPr lang="en-US" sz="2400" b="1" dirty="0"/>
              <a:t>Eligible applicants</a:t>
            </a:r>
            <a:r>
              <a:rPr lang="en-US" sz="2400" dirty="0"/>
              <a:t>: </a:t>
            </a:r>
            <a:r>
              <a:rPr lang="en-US" sz="2400" dirty="0" smtClean="0"/>
              <a:t> States</a:t>
            </a:r>
            <a:r>
              <a:rPr lang="en-US" sz="2400" dirty="0"/>
              <a:t>, Tribes, and Designated or Direct Recipients for funds under 49 U.S.C. 5307, 5310 or </a:t>
            </a:r>
            <a:r>
              <a:rPr lang="en-US" sz="2400" dirty="0" smtClean="0"/>
              <a:t>5311. </a:t>
            </a:r>
          </a:p>
          <a:p>
            <a:r>
              <a:rPr lang="en-US" sz="2400" b="1" dirty="0"/>
              <a:t>Eligible projects</a:t>
            </a:r>
            <a:r>
              <a:rPr lang="en-US" sz="2400" dirty="0"/>
              <a:t>: </a:t>
            </a:r>
            <a:r>
              <a:rPr lang="en-US" sz="2400" dirty="0" smtClean="0"/>
              <a:t> Mobility </a:t>
            </a:r>
            <a:r>
              <a:rPr lang="en-US" sz="2400" dirty="0"/>
              <a:t>management; health and transportation provider partnerships; technology; </a:t>
            </a:r>
            <a:r>
              <a:rPr lang="en-US" sz="2400" dirty="0" smtClean="0"/>
              <a:t> and </a:t>
            </a:r>
            <a:r>
              <a:rPr lang="en-US" sz="2400" dirty="0"/>
              <a:t>other actions that drive </a:t>
            </a:r>
            <a:r>
              <a:rPr lang="en-US" sz="2400" dirty="0" smtClean="0"/>
              <a:t>change.  The </a:t>
            </a:r>
            <a:r>
              <a:rPr lang="en-US" sz="2400" dirty="0"/>
              <a:t>selected projects will develop innovative and replicable best </a:t>
            </a:r>
            <a:r>
              <a:rPr lang="en-US" sz="2400" dirty="0" smtClean="0"/>
              <a:t>practices.</a:t>
            </a:r>
            <a:endParaRPr lang="en-US" sz="2400" dirty="0"/>
          </a:p>
          <a:p>
            <a:endParaRPr lang="en-US" sz="1800" dirty="0"/>
          </a:p>
        </p:txBody>
      </p:sp>
    </p:spTree>
    <p:extLst>
      <p:ext uri="{BB962C8B-B14F-4D97-AF65-F5344CB8AC3E}">
        <p14:creationId xmlns:p14="http://schemas.microsoft.com/office/powerpoint/2010/main" val="220124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536"/>
            <a:ext cx="8229600" cy="932729"/>
          </a:xfrm>
        </p:spPr>
        <p:txBody>
          <a:bodyPr/>
          <a:lstStyle/>
          <a:p>
            <a:r>
              <a:rPr lang="en-US" dirty="0" smtClean="0"/>
              <a:t>Community Scan: </a:t>
            </a:r>
            <a:br>
              <a:rPr lang="en-US" dirty="0" smtClean="0"/>
            </a:br>
            <a:r>
              <a:rPr lang="en-US" dirty="0" smtClean="0"/>
              <a:t>Key Research Questions</a:t>
            </a:r>
            <a:endParaRPr lang="en-US" dirty="0"/>
          </a:p>
        </p:txBody>
      </p:sp>
      <p:sp>
        <p:nvSpPr>
          <p:cNvPr id="3" name="Content Placeholder 2"/>
          <p:cNvSpPr>
            <a:spLocks noGrp="1"/>
          </p:cNvSpPr>
          <p:nvPr>
            <p:ph sz="half" idx="1"/>
          </p:nvPr>
        </p:nvSpPr>
        <p:spPr>
          <a:xfrm>
            <a:off x="457199" y="1890486"/>
            <a:ext cx="8352971" cy="4525963"/>
          </a:xfrm>
        </p:spPr>
        <p:txBody>
          <a:bodyPr/>
          <a:lstStyle/>
          <a:p>
            <a:pPr lvl="0"/>
            <a:r>
              <a:rPr lang="en-US" dirty="0"/>
              <a:t>How does lack of transportation impact healthcare costs, including the percent of missed appointments?  </a:t>
            </a:r>
          </a:p>
          <a:p>
            <a:pPr lvl="0"/>
            <a:r>
              <a:rPr lang="en-US" dirty="0"/>
              <a:t>What percent of missed appointments are due to transportation issues?</a:t>
            </a:r>
          </a:p>
          <a:p>
            <a:pPr lvl="0"/>
            <a:r>
              <a:rPr lang="en-US" dirty="0"/>
              <a:t>What are the direct costs associated with missed appointments? </a:t>
            </a:r>
          </a:p>
          <a:p>
            <a:pPr lvl="0"/>
            <a:r>
              <a:rPr lang="en-US" dirty="0"/>
              <a:t>What are the indirect costs associated with missed appointments?</a:t>
            </a:r>
          </a:p>
          <a:p>
            <a:endParaRPr lang="en-US" dirty="0"/>
          </a:p>
        </p:txBody>
      </p:sp>
      <p:sp>
        <p:nvSpPr>
          <p:cNvPr id="5" name="Slide Number Placeholder 4"/>
          <p:cNvSpPr>
            <a:spLocks noGrp="1"/>
          </p:cNvSpPr>
          <p:nvPr>
            <p:ph type="sldNum" sz="quarter" idx="12"/>
          </p:nvPr>
        </p:nvSpPr>
        <p:spPr/>
        <p:txBody>
          <a:bodyPr/>
          <a:lstStyle/>
          <a:p>
            <a:fld id="{F00A00CB-2C12-43BD-8097-0EF59CD27AF0}" type="slidenum">
              <a:rPr lang="en-US" smtClean="0"/>
              <a:pPr/>
              <a:t>19</a:t>
            </a:fld>
            <a:endParaRPr lang="en-US" dirty="0"/>
          </a:p>
        </p:txBody>
      </p:sp>
    </p:spTree>
    <p:extLst>
      <p:ext uri="{BB962C8B-B14F-4D97-AF65-F5344CB8AC3E}">
        <p14:creationId xmlns:p14="http://schemas.microsoft.com/office/powerpoint/2010/main" val="2424158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70" y="5472752"/>
            <a:ext cx="8678173" cy="361293"/>
          </a:xfrm>
        </p:spPr>
        <p:txBody>
          <a:bodyPr/>
          <a:lstStyle/>
          <a:p>
            <a:pPr algn="l"/>
            <a:r>
              <a:rPr lang="en-US" sz="9600" dirty="0">
                <a:latin typeface="Calibri" panose="020F0502020204030204" pitchFamily="34" charset="0"/>
              </a:rPr>
              <a:t/>
            </a:r>
            <a:br>
              <a:rPr lang="en-US" sz="9600" dirty="0">
                <a:latin typeface="Calibri" panose="020F0502020204030204" pitchFamily="34" charset="0"/>
              </a:rPr>
            </a:br>
            <a:endParaRPr lang="en-US" sz="15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38231"/>
            <a:ext cx="1924875" cy="1415238"/>
          </a:xfrm>
          <a:prstGeom prst="rect">
            <a:avLst/>
          </a:prstGeom>
        </p:spPr>
      </p:pic>
      <p:sp>
        <p:nvSpPr>
          <p:cNvPr id="5" name="TextBox 4"/>
          <p:cNvSpPr txBox="1"/>
          <p:nvPr/>
        </p:nvSpPr>
        <p:spPr>
          <a:xfrm>
            <a:off x="533020" y="1722062"/>
            <a:ext cx="7630886"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Gill Sans MT" panose="020B0502020104020203" pitchFamily="34" charset="0"/>
              </a:rPr>
              <a:t>What is Rides to Wellness?</a:t>
            </a:r>
          </a:p>
          <a:p>
            <a:pPr marL="285750" indent="-285750">
              <a:buFont typeface="Arial" panose="020B0604020202020204" pitchFamily="34" charset="0"/>
              <a:buChar char="•"/>
            </a:pPr>
            <a:r>
              <a:rPr lang="en-US" sz="2200" dirty="0" smtClean="0">
                <a:latin typeface="Gill Sans MT" panose="020B0502020104020203" pitchFamily="34" charset="0"/>
              </a:rPr>
              <a:t>Federal Interagency Coordinated Council on Access and Mobility (CCAM)</a:t>
            </a:r>
          </a:p>
          <a:p>
            <a:pPr marL="285750" indent="-285750">
              <a:buFont typeface="Arial" panose="020B0604020202020204" pitchFamily="34" charset="0"/>
              <a:buChar char="•"/>
            </a:pPr>
            <a:r>
              <a:rPr lang="en-US" sz="2200" dirty="0" smtClean="0">
                <a:latin typeface="Gill Sans MT" panose="020B0502020104020203" pitchFamily="34" charset="0"/>
              </a:rPr>
              <a:t>FAST Act changes</a:t>
            </a:r>
          </a:p>
          <a:p>
            <a:pPr marL="285750" indent="-285750">
              <a:buFont typeface="Arial" panose="020B0604020202020204" pitchFamily="34" charset="0"/>
              <a:buChar char="•"/>
            </a:pPr>
            <a:r>
              <a:rPr lang="en-US" sz="2200" dirty="0" smtClean="0">
                <a:latin typeface="Gill Sans MT" panose="020B0502020104020203" pitchFamily="34" charset="0"/>
              </a:rPr>
              <a:t>Why should we focus on the intersection between health and transportation?</a:t>
            </a:r>
          </a:p>
          <a:p>
            <a:pPr marL="285750" indent="-285750">
              <a:buFont typeface="Arial" panose="020B0604020202020204" pitchFamily="34" charset="0"/>
              <a:buChar char="•"/>
            </a:pPr>
            <a:r>
              <a:rPr lang="en-US" sz="2200" dirty="0" smtClean="0">
                <a:latin typeface="Gill Sans MT" panose="020B0502020104020203" pitchFamily="34" charset="0"/>
              </a:rPr>
              <a:t>What are the compelling needs?</a:t>
            </a:r>
          </a:p>
          <a:p>
            <a:pPr marL="285750" indent="-285750">
              <a:buFont typeface="Arial" panose="020B0604020202020204" pitchFamily="34" charset="0"/>
              <a:buChar char="•"/>
            </a:pPr>
            <a:r>
              <a:rPr lang="en-US" sz="2200" dirty="0" smtClean="0">
                <a:latin typeface="Gill Sans MT" panose="020B0502020104020203" pitchFamily="34" charset="0"/>
              </a:rPr>
              <a:t>How will we accomplish the Rides to Wellness Initiative?</a:t>
            </a:r>
          </a:p>
          <a:p>
            <a:pPr marL="285750" indent="-285750">
              <a:buFont typeface="Arial" panose="020B0604020202020204" pitchFamily="34" charset="0"/>
              <a:buChar char="•"/>
            </a:pPr>
            <a:r>
              <a:rPr lang="en-US" sz="2200" dirty="0" smtClean="0">
                <a:latin typeface="Gill Sans MT" panose="020B0502020104020203" pitchFamily="34" charset="0"/>
              </a:rPr>
              <a:t>Results so far and next steps</a:t>
            </a:r>
          </a:p>
        </p:txBody>
      </p:sp>
      <p:sp>
        <p:nvSpPr>
          <p:cNvPr id="6" name="TextBox 5"/>
          <p:cNvSpPr txBox="1"/>
          <p:nvPr/>
        </p:nvSpPr>
        <p:spPr>
          <a:xfrm>
            <a:off x="0" y="343027"/>
            <a:ext cx="9144000" cy="1323439"/>
          </a:xfrm>
          <a:prstGeom prst="rect">
            <a:avLst/>
          </a:prstGeom>
          <a:noFill/>
        </p:spPr>
        <p:txBody>
          <a:bodyPr wrap="square" rtlCol="0">
            <a:spAutoFit/>
          </a:bodyPr>
          <a:lstStyle/>
          <a:p>
            <a:pPr algn="ctr"/>
            <a:r>
              <a:rPr lang="en-US" sz="4000" b="1" dirty="0" smtClean="0">
                <a:solidFill>
                  <a:srgbClr val="395B74"/>
                </a:solidFill>
              </a:rPr>
              <a:t>Rides to Wellness </a:t>
            </a:r>
          </a:p>
          <a:p>
            <a:pPr algn="ctr"/>
            <a:r>
              <a:rPr lang="en-US" sz="4000" b="1" dirty="0" smtClean="0">
                <a:solidFill>
                  <a:srgbClr val="395B74"/>
                </a:solidFill>
              </a:rPr>
              <a:t>Presentation Outline</a:t>
            </a:r>
            <a:endParaRPr lang="en-US" sz="4000" b="1" dirty="0">
              <a:solidFill>
                <a:srgbClr val="395B74"/>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429" y="5038231"/>
            <a:ext cx="1882034" cy="1415238"/>
          </a:xfrm>
          <a:prstGeom prst="rect">
            <a:avLst/>
          </a:prstGeom>
        </p:spPr>
      </p:pic>
    </p:spTree>
    <p:extLst>
      <p:ext uri="{BB962C8B-B14F-4D97-AF65-F5344CB8AC3E}">
        <p14:creationId xmlns:p14="http://schemas.microsoft.com/office/powerpoint/2010/main" val="3946972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503050"/>
            <a:ext cx="8229600" cy="932729"/>
          </a:xfrm>
        </p:spPr>
        <p:txBody>
          <a:bodyPr/>
          <a:lstStyle/>
          <a:p>
            <a:r>
              <a:rPr lang="en-US" dirty="0" smtClean="0"/>
              <a:t>Community Scan:</a:t>
            </a:r>
            <a:r>
              <a:rPr lang="en-US" dirty="0"/>
              <a:t> </a:t>
            </a:r>
            <a:r>
              <a:rPr lang="en-US" dirty="0" smtClean="0"/>
              <a:t>Survey</a:t>
            </a:r>
            <a:endParaRPr lang="en-US" dirty="0"/>
          </a:p>
        </p:txBody>
      </p:sp>
      <p:sp>
        <p:nvSpPr>
          <p:cNvPr id="3" name="Content Placeholder 2"/>
          <p:cNvSpPr>
            <a:spLocks noGrp="1"/>
          </p:cNvSpPr>
          <p:nvPr>
            <p:ph sz="half" idx="1"/>
          </p:nvPr>
        </p:nvSpPr>
        <p:spPr>
          <a:xfrm>
            <a:off x="457200" y="1435779"/>
            <a:ext cx="8229600" cy="4525963"/>
          </a:xfrm>
        </p:spPr>
        <p:txBody>
          <a:bodyPr/>
          <a:lstStyle/>
          <a:p>
            <a:pPr lvl="0"/>
            <a:r>
              <a:rPr lang="en-US" dirty="0" smtClean="0">
                <a:solidFill>
                  <a:prstClr val="black"/>
                </a:solidFill>
              </a:rPr>
              <a:t>T</a:t>
            </a:r>
            <a:r>
              <a:rPr lang="en-US" dirty="0" smtClean="0"/>
              <a:t>hree </a:t>
            </a:r>
            <a:r>
              <a:rPr lang="en-US" dirty="0"/>
              <a:t>networks will be surveyed: </a:t>
            </a:r>
            <a:endParaRPr lang="en-US" dirty="0" smtClean="0"/>
          </a:p>
          <a:p>
            <a:pPr lvl="1"/>
            <a:r>
              <a:rPr lang="en-US" sz="1600" dirty="0" smtClean="0"/>
              <a:t>The </a:t>
            </a:r>
            <a:r>
              <a:rPr lang="en-US" sz="1600" dirty="0"/>
              <a:t>Health Resources and Services Administration’s (HRSA) community health </a:t>
            </a:r>
            <a:r>
              <a:rPr lang="en-US" sz="1600" dirty="0" smtClean="0"/>
              <a:t>centers</a:t>
            </a:r>
          </a:p>
          <a:p>
            <a:pPr lvl="1"/>
            <a:r>
              <a:rPr lang="en-US" sz="1600" dirty="0" smtClean="0"/>
              <a:t>The </a:t>
            </a:r>
            <a:r>
              <a:rPr lang="en-US" sz="1600" dirty="0"/>
              <a:t>Department of Veterans Affairs’ (VA) </a:t>
            </a:r>
            <a:r>
              <a:rPr lang="en-US" sz="1600" dirty="0" smtClean="0"/>
              <a:t>Medical Centers</a:t>
            </a:r>
          </a:p>
          <a:p>
            <a:pPr lvl="1"/>
            <a:r>
              <a:rPr lang="en-US" sz="1600" dirty="0" smtClean="0"/>
              <a:t>A National Health Insurer’s healthcare providers</a:t>
            </a:r>
          </a:p>
          <a:p>
            <a:r>
              <a:rPr lang="en-US" dirty="0" smtClean="0"/>
              <a:t>The </a:t>
            </a:r>
            <a:r>
              <a:rPr lang="en-US" dirty="0"/>
              <a:t>survey will be administered to staff with access to data related to missed appointments and the ramifications of missed appointments on their costs and </a:t>
            </a:r>
            <a:r>
              <a:rPr lang="en-US" dirty="0" smtClean="0"/>
              <a:t>productivity</a:t>
            </a:r>
          </a:p>
          <a:p>
            <a:r>
              <a:rPr lang="en-US" dirty="0"/>
              <a:t>The final report will include a summary of national data as well as profiles of communities with promising solutions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F00A00CB-2C12-43BD-8097-0EF59CD27AF0}" type="slidenum">
              <a:rPr lang="en-US" smtClean="0"/>
              <a:pPr/>
              <a:t>20</a:t>
            </a:fld>
            <a:endParaRPr lang="en-US" dirty="0"/>
          </a:p>
        </p:txBody>
      </p:sp>
    </p:spTree>
    <p:extLst>
      <p:ext uri="{BB962C8B-B14F-4D97-AF65-F5344CB8AC3E}">
        <p14:creationId xmlns:p14="http://schemas.microsoft.com/office/powerpoint/2010/main" val="91909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Scan: Key Partners</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Key </a:t>
            </a:r>
            <a:r>
              <a:rPr lang="en-US" dirty="0"/>
              <a:t>partners from the following agencies will help guide the project: </a:t>
            </a:r>
            <a:endParaRPr lang="en-US" dirty="0" smtClean="0"/>
          </a:p>
          <a:p>
            <a:pPr lvl="1"/>
            <a:r>
              <a:rPr lang="en-US" dirty="0" smtClean="0"/>
              <a:t>FTA</a:t>
            </a:r>
          </a:p>
          <a:p>
            <a:pPr lvl="1"/>
            <a:r>
              <a:rPr lang="en-US" dirty="0" smtClean="0"/>
              <a:t>VA</a:t>
            </a:r>
          </a:p>
          <a:p>
            <a:pPr lvl="1"/>
            <a:r>
              <a:rPr lang="en-US" dirty="0" smtClean="0"/>
              <a:t>HRSA</a:t>
            </a:r>
          </a:p>
          <a:p>
            <a:pPr lvl="1"/>
            <a:r>
              <a:rPr lang="en-US" dirty="0" smtClean="0"/>
              <a:t>A National Health Insurer </a:t>
            </a:r>
          </a:p>
          <a:p>
            <a:pPr lvl="1"/>
            <a:r>
              <a:rPr lang="en-US" dirty="0" smtClean="0"/>
              <a:t>Centers </a:t>
            </a:r>
            <a:r>
              <a:rPr lang="en-US" dirty="0"/>
              <a:t>for Medicare and Medicaid </a:t>
            </a:r>
            <a:r>
              <a:rPr lang="en-US" dirty="0" smtClean="0"/>
              <a:t>Services</a:t>
            </a:r>
          </a:p>
          <a:p>
            <a:pPr lvl="1"/>
            <a:r>
              <a:rPr lang="en-US" dirty="0" smtClean="0"/>
              <a:t>Administration </a:t>
            </a:r>
            <a:r>
              <a:rPr lang="en-US" dirty="0"/>
              <a:t>for Community </a:t>
            </a:r>
            <a:r>
              <a:rPr lang="en-US" dirty="0" smtClean="0"/>
              <a:t>Living</a:t>
            </a:r>
            <a:endParaRPr lang="en-US" dirty="0"/>
          </a:p>
        </p:txBody>
      </p:sp>
      <p:sp>
        <p:nvSpPr>
          <p:cNvPr id="5" name="Slide Number Placeholder 4"/>
          <p:cNvSpPr>
            <a:spLocks noGrp="1"/>
          </p:cNvSpPr>
          <p:nvPr>
            <p:ph type="sldNum" sz="quarter" idx="12"/>
          </p:nvPr>
        </p:nvSpPr>
        <p:spPr/>
        <p:txBody>
          <a:bodyPr/>
          <a:lstStyle/>
          <a:p>
            <a:fld id="{F00A00CB-2C12-43BD-8097-0EF59CD27AF0}" type="slidenum">
              <a:rPr lang="en-US" smtClean="0"/>
              <a:pPr/>
              <a:t>21</a:t>
            </a:fld>
            <a:endParaRPr lang="en-US" dirty="0"/>
          </a:p>
        </p:txBody>
      </p:sp>
    </p:spTree>
    <p:extLst>
      <p:ext uri="{BB962C8B-B14F-4D97-AF65-F5344CB8AC3E}">
        <p14:creationId xmlns:p14="http://schemas.microsoft.com/office/powerpoint/2010/main" val="2616032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2310"/>
            <a:ext cx="8229600" cy="932729"/>
          </a:xfrm>
        </p:spPr>
        <p:txBody>
          <a:bodyPr/>
          <a:lstStyle/>
          <a:p>
            <a:r>
              <a:rPr lang="en-US" dirty="0" smtClean="0"/>
              <a:t>IOM/TRB Workshop </a:t>
            </a:r>
            <a:endParaRPr lang="en-US" dirty="0"/>
          </a:p>
        </p:txBody>
      </p:sp>
      <p:sp>
        <p:nvSpPr>
          <p:cNvPr id="3" name="Content Placeholder 2"/>
          <p:cNvSpPr>
            <a:spLocks noGrp="1"/>
          </p:cNvSpPr>
          <p:nvPr>
            <p:ph sz="half" idx="1"/>
          </p:nvPr>
        </p:nvSpPr>
        <p:spPr>
          <a:xfrm>
            <a:off x="457200" y="1861457"/>
            <a:ext cx="8440057" cy="4525963"/>
          </a:xfrm>
        </p:spPr>
        <p:txBody>
          <a:bodyPr/>
          <a:lstStyle/>
          <a:p>
            <a:r>
              <a:rPr lang="en-US" sz="2400" dirty="0" smtClean="0"/>
              <a:t>The </a:t>
            </a:r>
            <a:r>
              <a:rPr lang="en-US" sz="2400" dirty="0"/>
              <a:t>National </a:t>
            </a:r>
            <a:r>
              <a:rPr lang="en-US" sz="2400" dirty="0" smtClean="0"/>
              <a:t>Academies’ Health </a:t>
            </a:r>
            <a:r>
              <a:rPr lang="en-US" sz="2400" dirty="0"/>
              <a:t>and Medicine Division </a:t>
            </a:r>
            <a:r>
              <a:rPr lang="en-US" sz="2400" dirty="0" smtClean="0"/>
              <a:t>(HMD) </a:t>
            </a:r>
            <a:r>
              <a:rPr lang="en-US" sz="2400" dirty="0"/>
              <a:t>and Transportation Research </a:t>
            </a:r>
            <a:r>
              <a:rPr lang="en-US" sz="2400" dirty="0" smtClean="0"/>
              <a:t>Board (TRB) is hosting a workshop:  “Exploring </a:t>
            </a:r>
            <a:r>
              <a:rPr lang="en-US" sz="2400" dirty="0"/>
              <a:t>Data and Metrics of Value at the Intersection of Health Care and </a:t>
            </a:r>
            <a:r>
              <a:rPr lang="en-US" sz="2400" dirty="0" smtClean="0"/>
              <a:t>Transportation” at the National </a:t>
            </a:r>
            <a:r>
              <a:rPr lang="en-US" sz="2400" dirty="0"/>
              <a:t>Academy of Sciences </a:t>
            </a:r>
            <a:r>
              <a:rPr lang="en-US" sz="2400" dirty="0" smtClean="0"/>
              <a:t>Building </a:t>
            </a:r>
            <a:r>
              <a:rPr lang="en-US" sz="2400" dirty="0"/>
              <a:t>in </a:t>
            </a:r>
            <a:r>
              <a:rPr lang="en-US" sz="2400" dirty="0" smtClean="0"/>
              <a:t>DC on </a:t>
            </a:r>
            <a:r>
              <a:rPr lang="en-US" sz="2400" dirty="0"/>
              <a:t>June 6-7, 2016 </a:t>
            </a:r>
            <a:endParaRPr lang="en-US" sz="2400" dirty="0" smtClean="0"/>
          </a:p>
          <a:p>
            <a:r>
              <a:rPr lang="en-US" sz="2400" dirty="0" smtClean="0"/>
              <a:t>Workshop Objectives: </a:t>
            </a:r>
          </a:p>
          <a:p>
            <a:pPr lvl="1"/>
            <a:r>
              <a:rPr lang="en-US" sz="1400" dirty="0" smtClean="0"/>
              <a:t>To </a:t>
            </a:r>
            <a:r>
              <a:rPr lang="en-US" sz="1400" dirty="0"/>
              <a:t>showcase models of transportation services that facilitate individuals’ access health care </a:t>
            </a:r>
            <a:r>
              <a:rPr lang="en-US" sz="1400" dirty="0" smtClean="0"/>
              <a:t>providers;</a:t>
            </a:r>
            <a:endParaRPr lang="en-US" sz="1400" dirty="0"/>
          </a:p>
          <a:p>
            <a:pPr lvl="1"/>
            <a:r>
              <a:rPr lang="en-US" sz="1400" dirty="0"/>
              <a:t>To discuss data sources, information technology obstacles and solutions from (and across) the health care and transportation </a:t>
            </a:r>
            <a:r>
              <a:rPr lang="en-US" sz="1400" dirty="0" smtClean="0"/>
              <a:t>perspectives; and </a:t>
            </a:r>
            <a:endParaRPr lang="en-US" sz="1400" dirty="0"/>
          </a:p>
          <a:p>
            <a:pPr lvl="1"/>
            <a:r>
              <a:rPr lang="en-US" sz="1400" dirty="0"/>
              <a:t>To explore opportunities to ascertain the value of transportation services to improving health outcomes (e.g., through performance metrics) to transportation providers, to health systems, to </a:t>
            </a:r>
            <a:r>
              <a:rPr lang="en-US" sz="1400" dirty="0" smtClean="0"/>
              <a:t>payers.</a:t>
            </a:r>
          </a:p>
          <a:p>
            <a:pPr marL="457200" lvl="1" indent="0">
              <a:buNone/>
            </a:pPr>
            <a:r>
              <a:rPr lang="en-US" sz="1400" i="1" dirty="0" smtClean="0"/>
              <a:t>For more information, visit: </a:t>
            </a:r>
            <a:r>
              <a:rPr lang="en-US" sz="1400" u="sng" dirty="0" smtClean="0">
                <a:hlinkClick r:id="rId3"/>
              </a:rPr>
              <a:t>http://nationalacademies.org/hmd/activities/publichealth/transitandhealthcare.aspx</a:t>
            </a:r>
            <a:r>
              <a:rPr lang="en-US" sz="1400" dirty="0" smtClean="0"/>
              <a:t> </a:t>
            </a:r>
          </a:p>
          <a:p>
            <a:pPr marL="457200" lvl="1" indent="0">
              <a:buNone/>
            </a:pPr>
            <a:r>
              <a:rPr lang="en-US" sz="1400" dirty="0" smtClean="0"/>
              <a:t> </a:t>
            </a:r>
            <a:endParaRPr lang="en-US" sz="1400" dirty="0"/>
          </a:p>
          <a:p>
            <a:endParaRPr lang="en-US" dirty="0"/>
          </a:p>
        </p:txBody>
      </p:sp>
      <p:sp>
        <p:nvSpPr>
          <p:cNvPr id="5" name="Slide Number Placeholder 4"/>
          <p:cNvSpPr>
            <a:spLocks noGrp="1"/>
          </p:cNvSpPr>
          <p:nvPr>
            <p:ph type="sldNum" sz="quarter" idx="12"/>
          </p:nvPr>
        </p:nvSpPr>
        <p:spPr/>
        <p:txBody>
          <a:bodyPr/>
          <a:lstStyle/>
          <a:p>
            <a:fld id="{F00A00CB-2C12-43BD-8097-0EF59CD27AF0}" type="slidenum">
              <a:rPr lang="en-US" smtClean="0"/>
              <a:pPr/>
              <a:t>22</a:t>
            </a:fld>
            <a:endParaRPr lang="en-US" dirty="0"/>
          </a:p>
        </p:txBody>
      </p:sp>
      <p:pic>
        <p:nvPicPr>
          <p:cNvPr id="6" name="Content Placeholder 5"/>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643340" y="1215039"/>
            <a:ext cx="3890356" cy="527858"/>
          </a:xfrm>
          <a:prstGeom prst="rect">
            <a:avLst/>
          </a:prstGeom>
        </p:spPr>
      </p:pic>
    </p:spTree>
    <p:extLst>
      <p:ext uri="{BB962C8B-B14F-4D97-AF65-F5344CB8AC3E}">
        <p14:creationId xmlns:p14="http://schemas.microsoft.com/office/powerpoint/2010/main" val="4041095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203200"/>
            <a:ext cx="8229600" cy="932729"/>
          </a:xfrm>
        </p:spPr>
        <p:txBody>
          <a:bodyPr/>
          <a:lstStyle/>
          <a:p>
            <a:r>
              <a:rPr lang="en-US" dirty="0" smtClean="0"/>
              <a:t>Regional Forums </a:t>
            </a:r>
            <a:endParaRPr lang="en-US" dirty="0"/>
          </a:p>
        </p:txBody>
      </p:sp>
      <p:sp>
        <p:nvSpPr>
          <p:cNvPr id="5" name="Slide Number Placeholder 4"/>
          <p:cNvSpPr>
            <a:spLocks noGrp="1"/>
          </p:cNvSpPr>
          <p:nvPr>
            <p:ph type="sldNum" sz="quarter" idx="12"/>
          </p:nvPr>
        </p:nvSpPr>
        <p:spPr/>
        <p:txBody>
          <a:bodyPr/>
          <a:lstStyle/>
          <a:p>
            <a:fld id="{F00A00CB-2C12-43BD-8097-0EF59CD27AF0}" type="slidenum">
              <a:rPr lang="en-US" smtClean="0"/>
              <a:pPr/>
              <a:t>23</a:t>
            </a:fld>
            <a:endParaRPr lang="en-US" dirty="0"/>
          </a:p>
        </p:txBody>
      </p:sp>
      <p:pic>
        <p:nvPicPr>
          <p:cNvPr id="2050"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7727" t="18199" r="19917" b="8042"/>
          <a:stretch/>
        </p:blipFill>
        <p:spPr bwMode="auto">
          <a:xfrm>
            <a:off x="-34935" y="2368988"/>
            <a:ext cx="9178935" cy="443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6115" y="1135929"/>
            <a:ext cx="8897256" cy="1200329"/>
          </a:xfrm>
          <a:prstGeom prst="rect">
            <a:avLst/>
          </a:prstGeom>
          <a:noFill/>
        </p:spPr>
        <p:txBody>
          <a:bodyPr wrap="square" rtlCol="0">
            <a:spAutoFit/>
          </a:bodyPr>
          <a:lstStyle/>
          <a:p>
            <a:pPr lvl="0" defTabSz="914400" fontAlgn="auto">
              <a:spcBef>
                <a:spcPts val="0"/>
              </a:spcBef>
              <a:spcAft>
                <a:spcPts val="0"/>
              </a:spcAft>
            </a:pPr>
            <a:r>
              <a:rPr lang="en-US" sz="2400" dirty="0" smtClean="0">
                <a:solidFill>
                  <a:prstClr val="black"/>
                </a:solidFill>
                <a:latin typeface="Gill Sans MT" panose="020B0502020104020203" pitchFamily="34" charset="0"/>
                <a:ea typeface="+mn-ea"/>
              </a:rPr>
              <a:t>Rides </a:t>
            </a:r>
            <a:r>
              <a:rPr lang="en-US" sz="2400" dirty="0">
                <a:solidFill>
                  <a:prstClr val="black"/>
                </a:solidFill>
                <a:latin typeface="Gill Sans MT" panose="020B0502020104020203" pitchFamily="34" charset="0"/>
                <a:ea typeface="+mn-ea"/>
              </a:rPr>
              <a:t>to Wellness Regional </a:t>
            </a:r>
            <a:r>
              <a:rPr lang="en-US" sz="2400" dirty="0" smtClean="0">
                <a:solidFill>
                  <a:prstClr val="black"/>
                </a:solidFill>
                <a:latin typeface="Gill Sans MT" panose="020B0502020104020203" pitchFamily="34" charset="0"/>
                <a:ea typeface="+mn-ea"/>
              </a:rPr>
              <a:t>Forums: Bring together local metropolitan </a:t>
            </a:r>
            <a:r>
              <a:rPr lang="en-US" sz="2400" dirty="0">
                <a:solidFill>
                  <a:prstClr val="black"/>
                </a:solidFill>
                <a:latin typeface="Gill Sans MT" panose="020B0502020104020203" pitchFamily="34" charset="0"/>
                <a:ea typeface="+mn-ea"/>
              </a:rPr>
              <a:t>organizations, the healthcare sector, and public transportation </a:t>
            </a:r>
            <a:r>
              <a:rPr lang="en-US" sz="2400" dirty="0" smtClean="0">
                <a:solidFill>
                  <a:prstClr val="black"/>
                </a:solidFill>
                <a:latin typeface="Gill Sans MT" panose="020B0502020104020203" pitchFamily="34" charset="0"/>
                <a:ea typeface="+mn-ea"/>
              </a:rPr>
              <a:t>leaders to explore partnerships.</a:t>
            </a:r>
            <a:endParaRPr lang="en-US" sz="2400" dirty="0">
              <a:solidFill>
                <a:prstClr val="black"/>
              </a:solidFill>
              <a:latin typeface="Gill Sans MT" panose="020B0502020104020203" pitchFamily="34" charset="0"/>
              <a:ea typeface="+mn-ea"/>
            </a:endParaRPr>
          </a:p>
        </p:txBody>
      </p:sp>
    </p:spTree>
    <p:extLst>
      <p:ext uri="{BB962C8B-B14F-4D97-AF65-F5344CB8AC3E}">
        <p14:creationId xmlns:p14="http://schemas.microsoft.com/office/powerpoint/2010/main" val="3512463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75772"/>
            <a:ext cx="8229600" cy="981075"/>
          </a:xfrm>
        </p:spPr>
        <p:txBody>
          <a:bodyPr/>
          <a:lstStyle/>
          <a:p>
            <a:r>
              <a:rPr lang="en-US" sz="4000" dirty="0" smtClean="0"/>
              <a:t/>
            </a:r>
            <a:br>
              <a:rPr lang="en-US" sz="4000" dirty="0" smtClean="0"/>
            </a:br>
            <a:r>
              <a:rPr lang="en-US" sz="4000" dirty="0" smtClean="0">
                <a:latin typeface="Arial" panose="020B0604020202020204" pitchFamily="34" charset="0"/>
                <a:cs typeface="Arial" panose="020B0604020202020204" pitchFamily="34" charset="0"/>
              </a:rPr>
              <a:t>Rides to Wellness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Vision and Goals</a:t>
            </a:r>
            <a:endParaRPr lang="en-US" sz="4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0404660"/>
              </p:ext>
            </p:extLst>
          </p:nvPr>
        </p:nvGraphicFramePr>
        <p:xfrm>
          <a:off x="1012371" y="1828800"/>
          <a:ext cx="7641771" cy="4174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46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79056"/>
            <a:ext cx="8915400" cy="981075"/>
          </a:xfrm>
        </p:spPr>
        <p:txBody>
          <a:bodyPr/>
          <a:lstStyle/>
          <a:p>
            <a:r>
              <a:rPr lang="en-US" sz="3600" dirty="0" smtClean="0">
                <a:latin typeface="+mj-lt"/>
              </a:rPr>
              <a:t>Coordination Codified </a:t>
            </a:r>
            <a:br>
              <a:rPr lang="en-US" sz="3600" dirty="0" smtClean="0">
                <a:latin typeface="+mj-lt"/>
              </a:rPr>
            </a:br>
            <a:r>
              <a:rPr lang="en-US" sz="3600" dirty="0" smtClean="0">
                <a:latin typeface="+mj-lt"/>
              </a:rPr>
              <a:t>under Section 5310 in FAST Act</a:t>
            </a:r>
            <a:endParaRPr lang="en-US" sz="3200" dirty="0">
              <a:solidFill>
                <a:srgbClr val="0070C0"/>
              </a:solidFill>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341635"/>
              </p:ext>
            </p:extLst>
          </p:nvPr>
        </p:nvGraphicFramePr>
        <p:xfrm>
          <a:off x="1441939" y="3341456"/>
          <a:ext cx="5838092" cy="295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5980"/>
          <a:stretch/>
        </p:blipFill>
        <p:spPr bwMode="auto">
          <a:xfrm>
            <a:off x="420914" y="1915886"/>
            <a:ext cx="8316685" cy="126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23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390"/>
            <a:ext cx="8229600" cy="981075"/>
          </a:xfrm>
        </p:spPr>
        <p:txBody>
          <a:bodyPr/>
          <a:lstStyle/>
          <a:p>
            <a:r>
              <a:rPr lang="en-US" sz="3200" dirty="0" smtClean="0"/>
              <a:t>FAST ACT Section 5310 Changes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8122065"/>
              </p:ext>
            </p:extLst>
          </p:nvPr>
        </p:nvGraphicFramePr>
        <p:xfrm>
          <a:off x="0" y="1059544"/>
          <a:ext cx="9144000" cy="5355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19201" y="5680671"/>
            <a:ext cx="7794171" cy="369332"/>
          </a:xfrm>
          <a:prstGeom prst="rect">
            <a:avLst/>
          </a:prstGeom>
          <a:noFill/>
        </p:spPr>
        <p:txBody>
          <a:bodyPr wrap="square" rtlCol="0">
            <a:spAutoFit/>
          </a:bodyPr>
          <a:lstStyle/>
          <a:p>
            <a:r>
              <a:rPr lang="en-US" dirty="0" smtClean="0"/>
              <a:t>For more information, visit: </a:t>
            </a:r>
            <a:r>
              <a:rPr lang="en-US" dirty="0" smtClean="0">
                <a:hlinkClick r:id="rId8"/>
              </a:rPr>
              <a:t>https</a:t>
            </a:r>
            <a:r>
              <a:rPr lang="en-US" dirty="0">
                <a:hlinkClick r:id="rId8"/>
              </a:rPr>
              <a:t>://</a:t>
            </a:r>
            <a:r>
              <a:rPr lang="en-US" dirty="0" smtClean="0">
                <a:hlinkClick r:id="rId8"/>
              </a:rPr>
              <a:t>www.fta.dot.gov/funding/grants/fast-act</a:t>
            </a:r>
            <a:r>
              <a:rPr lang="en-US" dirty="0" smtClean="0"/>
              <a:t> </a:t>
            </a:r>
            <a:endParaRPr lang="en-US" dirty="0"/>
          </a:p>
        </p:txBody>
      </p:sp>
    </p:spTree>
    <p:extLst>
      <p:ext uri="{BB962C8B-B14F-4D97-AF65-F5344CB8AC3E}">
        <p14:creationId xmlns:p14="http://schemas.microsoft.com/office/powerpoint/2010/main" val="392540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Compelling Need</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67025367"/>
              </p:ext>
            </p:extLst>
          </p:nvPr>
        </p:nvGraphicFramePr>
        <p:xfrm>
          <a:off x="500743" y="1890856"/>
          <a:ext cx="3900714" cy="3423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496790228"/>
              </p:ext>
            </p:extLst>
          </p:nvPr>
        </p:nvGraphicFramePr>
        <p:xfrm>
          <a:off x="4532085" y="1701067"/>
          <a:ext cx="4038600" cy="37417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7796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3" y="879021"/>
            <a:ext cx="5655101" cy="981075"/>
          </a:xfrm>
        </p:spPr>
        <p:txBody>
          <a:bodyPr/>
          <a:lstStyle/>
          <a:p>
            <a:pPr algn="l"/>
            <a:r>
              <a:rPr lang="en-US" sz="4000" dirty="0" smtClean="0"/>
              <a:t>Benefits of a Health and Transportation Initiative: a Win - Win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4993472"/>
              </p:ext>
            </p:extLst>
          </p:nvPr>
        </p:nvGraphicFramePr>
        <p:xfrm>
          <a:off x="718458" y="2498271"/>
          <a:ext cx="7723414" cy="3546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S:\Photos of tranist\MARTA pics\P1010406.jpg" title="metro station in Atlanta with riders boarding the t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9584" y="342899"/>
            <a:ext cx="3274415" cy="200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3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01" r="5716" b="4838"/>
          <a:stretch/>
        </p:blipFill>
        <p:spPr bwMode="auto">
          <a:xfrm>
            <a:off x="1480456" y="1683658"/>
            <a:ext cx="651691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4456" y="550862"/>
            <a:ext cx="8229600" cy="981075"/>
          </a:xfrm>
        </p:spPr>
        <p:txBody>
          <a:bodyPr/>
          <a:lstStyle/>
          <a:p>
            <a:r>
              <a:rPr lang="en-US" dirty="0" smtClean="0"/>
              <a:t>How Will </a:t>
            </a:r>
            <a:r>
              <a:rPr lang="en-US" dirty="0"/>
              <a:t>W</a:t>
            </a:r>
            <a:r>
              <a:rPr lang="en-US" dirty="0" smtClean="0"/>
              <a:t>e Accomplish </a:t>
            </a:r>
            <a:r>
              <a:rPr lang="en-US" dirty="0"/>
              <a:t>T</a:t>
            </a:r>
            <a:r>
              <a:rPr lang="en-US" dirty="0" smtClean="0"/>
              <a:t>his </a:t>
            </a:r>
            <a:r>
              <a:rPr lang="en-US" dirty="0"/>
              <a:t>I</a:t>
            </a:r>
            <a:r>
              <a:rPr lang="en-US" dirty="0" smtClean="0"/>
              <a:t>nitiative?</a:t>
            </a:r>
            <a:endParaRPr lang="en-US" dirty="0"/>
          </a:p>
        </p:txBody>
      </p:sp>
    </p:spTree>
    <p:extLst>
      <p:ext uri="{BB962C8B-B14F-4D97-AF65-F5344CB8AC3E}">
        <p14:creationId xmlns:p14="http://schemas.microsoft.com/office/powerpoint/2010/main" val="392002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165"/>
            <a:ext cx="7366276" cy="746306"/>
          </a:xfrm>
        </p:spPr>
        <p:txBody>
          <a:bodyPr/>
          <a:lstStyle/>
          <a:p>
            <a:r>
              <a:rPr lang="en-US" sz="3600" dirty="0" smtClean="0"/>
              <a:t>Activities to Date: </a:t>
            </a:r>
            <a:br>
              <a:rPr lang="en-US" sz="3600" dirty="0" smtClean="0"/>
            </a:br>
            <a:r>
              <a:rPr lang="en-US" sz="3600" dirty="0" smtClean="0"/>
              <a:t>Forums and meetings   </a:t>
            </a:r>
            <a:endParaRPr lang="en-US" sz="3600" dirty="0"/>
          </a:p>
        </p:txBody>
      </p:sp>
      <p:sp>
        <p:nvSpPr>
          <p:cNvPr id="3" name="Content Placeholder 2"/>
          <p:cNvSpPr>
            <a:spLocks noGrp="1"/>
          </p:cNvSpPr>
          <p:nvPr>
            <p:ph idx="1"/>
          </p:nvPr>
        </p:nvSpPr>
        <p:spPr>
          <a:xfrm>
            <a:off x="319314" y="1887850"/>
            <a:ext cx="8665029" cy="4708526"/>
          </a:xfrm>
        </p:spPr>
        <p:txBody>
          <a:bodyPr/>
          <a:lstStyle/>
          <a:p>
            <a:r>
              <a:rPr lang="en-US" dirty="0" smtClean="0"/>
              <a:t>Rides </a:t>
            </a:r>
            <a:r>
              <a:rPr lang="en-US" dirty="0"/>
              <a:t>to Wellness (R2W) Executive Summit      (March 11, 2015)</a:t>
            </a:r>
          </a:p>
          <a:p>
            <a:r>
              <a:rPr lang="en-US" dirty="0"/>
              <a:t>Transit CEO Forum (October 3, 2015</a:t>
            </a:r>
            <a:r>
              <a:rPr lang="en-US" dirty="0" smtClean="0"/>
              <a:t>)</a:t>
            </a:r>
          </a:p>
          <a:p>
            <a:r>
              <a:rPr lang="en-US" dirty="0" smtClean="0"/>
              <a:t>Missouri </a:t>
            </a:r>
            <a:r>
              <a:rPr lang="en-US" dirty="0"/>
              <a:t>Get </a:t>
            </a:r>
            <a:r>
              <a:rPr lang="en-US" dirty="0" err="1"/>
              <a:t>Link'd</a:t>
            </a:r>
            <a:r>
              <a:rPr lang="en-US" dirty="0"/>
              <a:t> Health &amp; Transportation Conference </a:t>
            </a:r>
            <a:r>
              <a:rPr lang="en-US" dirty="0" smtClean="0"/>
              <a:t>(October 13-14, 2015)</a:t>
            </a:r>
          </a:p>
          <a:p>
            <a:r>
              <a:rPr lang="en-US" dirty="0" smtClean="0"/>
              <a:t>R2W Forum, Baltimore MD (March 31,2016)</a:t>
            </a:r>
          </a:p>
          <a:p>
            <a:endParaRPr lang="en-US" dirty="0"/>
          </a:p>
          <a:p>
            <a:endParaRPr lang="en-US" sz="1800" dirty="0"/>
          </a:p>
          <a:p>
            <a:endParaRPr lang="en-US" sz="1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144" y="0"/>
            <a:ext cx="3106856" cy="16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26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32712</TotalTime>
  <Words>3567</Words>
  <Application>Microsoft Office PowerPoint</Application>
  <PresentationFormat>On-screen Show (4:3)</PresentationFormat>
  <Paragraphs>291</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FTA3 (2)</vt:lpstr>
      <vt:lpstr>PowerPoint Presentation</vt:lpstr>
      <vt:lpstr> </vt:lpstr>
      <vt:lpstr> Rides to Wellness  Vision and Goals</vt:lpstr>
      <vt:lpstr>Coordination Codified  under Section 5310 in FAST Act</vt:lpstr>
      <vt:lpstr>FAST ACT Section 5310 Changes</vt:lpstr>
      <vt:lpstr> Compelling Need</vt:lpstr>
      <vt:lpstr>Benefits of a Health and Transportation Initiative: a Win - Win</vt:lpstr>
      <vt:lpstr>How Will We Accomplish This Initiative?</vt:lpstr>
      <vt:lpstr>Activities to Date:  Forums and meetings   </vt:lpstr>
      <vt:lpstr>Missouri Statewide R2W Event</vt:lpstr>
      <vt:lpstr>Forum Results: Eight Key Themes</vt:lpstr>
      <vt:lpstr>Activities to Date:  R2W Healthcare Access Challenge Grants</vt:lpstr>
      <vt:lpstr>Healthcare Access Challenge Grant: Central Iowa</vt:lpstr>
      <vt:lpstr>Healthcare Access Challenge Grant: Waukesha Co., WI</vt:lpstr>
      <vt:lpstr>Current Efforts: Driving Change </vt:lpstr>
      <vt:lpstr>CCAM Meeting</vt:lpstr>
      <vt:lpstr>Rides to Wellness Demonstration Grants</vt:lpstr>
      <vt:lpstr>Rides to Wellness Grants, Continued </vt:lpstr>
      <vt:lpstr>Community Scan:  Key Research Questions</vt:lpstr>
      <vt:lpstr>Community Scan: Survey</vt:lpstr>
      <vt:lpstr>Community Scan: Key Partners</vt:lpstr>
      <vt:lpstr>IOM/TRB Workshop </vt:lpstr>
      <vt:lpstr>Regional Forums </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USDOT_User</cp:lastModifiedBy>
  <cp:revision>237</cp:revision>
  <cp:lastPrinted>2016-04-06T18:57:05Z</cp:lastPrinted>
  <dcterms:created xsi:type="dcterms:W3CDTF">2012-04-18T16:44:28Z</dcterms:created>
  <dcterms:modified xsi:type="dcterms:W3CDTF">2016-04-20T12:44:14Z</dcterms:modified>
</cp:coreProperties>
</file>