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46"/>
  </p:notesMasterIdLst>
  <p:handoutMasterIdLst>
    <p:handoutMasterId r:id="rId47"/>
  </p:handoutMasterIdLst>
  <p:sldIdLst>
    <p:sldId id="696" r:id="rId2"/>
    <p:sldId id="653" r:id="rId3"/>
    <p:sldId id="620" r:id="rId4"/>
    <p:sldId id="654" r:id="rId5"/>
    <p:sldId id="621" r:id="rId6"/>
    <p:sldId id="622" r:id="rId7"/>
    <p:sldId id="657" r:id="rId8"/>
    <p:sldId id="623" r:id="rId9"/>
    <p:sldId id="624" r:id="rId10"/>
    <p:sldId id="625" r:id="rId11"/>
    <p:sldId id="627" r:id="rId12"/>
    <p:sldId id="629" r:id="rId13"/>
    <p:sldId id="633" r:id="rId14"/>
    <p:sldId id="634" r:id="rId15"/>
    <p:sldId id="642" r:id="rId16"/>
    <p:sldId id="643" r:id="rId17"/>
    <p:sldId id="644" r:id="rId18"/>
    <p:sldId id="645" r:id="rId19"/>
    <p:sldId id="646" r:id="rId20"/>
    <p:sldId id="647" r:id="rId21"/>
    <p:sldId id="651" r:id="rId22"/>
    <p:sldId id="697" r:id="rId23"/>
    <p:sldId id="698" r:id="rId24"/>
    <p:sldId id="699" r:id="rId25"/>
    <p:sldId id="700" r:id="rId26"/>
    <p:sldId id="701" r:id="rId27"/>
    <p:sldId id="702" r:id="rId28"/>
    <p:sldId id="703" r:id="rId29"/>
    <p:sldId id="704" r:id="rId30"/>
    <p:sldId id="705" r:id="rId31"/>
    <p:sldId id="706" r:id="rId32"/>
    <p:sldId id="707" r:id="rId33"/>
    <p:sldId id="708" r:id="rId34"/>
    <p:sldId id="717" r:id="rId35"/>
    <p:sldId id="710" r:id="rId36"/>
    <p:sldId id="711" r:id="rId37"/>
    <p:sldId id="712" r:id="rId38"/>
    <p:sldId id="713" r:id="rId39"/>
    <p:sldId id="714" r:id="rId40"/>
    <p:sldId id="715" r:id="rId41"/>
    <p:sldId id="716" r:id="rId42"/>
    <p:sldId id="652" r:id="rId43"/>
    <p:sldId id="709" r:id="rId44"/>
    <p:sldId id="695" r:id="rId4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 id="2" name="cvw" initials="cvw" lastIdx="1" clrIdx="2"/>
  <p:cmAuthor id="3" name="Linda.Ford" initials="LCF" lastIdx="9" clrIdx="3"/>
  <p:cmAuthor id="4" name="USDOT_User" initials="U" lastIdx="2" clrIdx="4"/>
  <p:cmAuthor id="5" name="Britney Berry" initials="BB"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73893" autoAdjust="0"/>
  </p:normalViewPr>
  <p:slideViewPr>
    <p:cSldViewPr snapToGrid="0" snapToObjects="1">
      <p:cViewPr varScale="1">
        <p:scale>
          <a:sx n="86" d="100"/>
          <a:sy n="86" d="100"/>
        </p:scale>
        <p:origin x="-1842" y="-90"/>
      </p:cViewPr>
      <p:guideLst>
        <p:guide orient="horz" pos="2160"/>
        <p:guide pos="2880"/>
      </p:guideLst>
    </p:cSldViewPr>
  </p:slideViewPr>
  <p:outlineViewPr>
    <p:cViewPr>
      <p:scale>
        <a:sx n="33" d="100"/>
        <a:sy n="33" d="100"/>
      </p:scale>
      <p:origin x="18" y="2364"/>
    </p:cViewPr>
  </p:outlineViewPr>
  <p:notesTextViewPr>
    <p:cViewPr>
      <p:scale>
        <a:sx n="100" d="100"/>
        <a:sy n="100" d="100"/>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5-06-16T07:45:20.487" idx="9">
    <p:pos x="10" y="10"/>
    <p:text>See added note. It's important they understand that FTA may require them ot establish contract goals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1DC33813-86A8-492A-AE12-98AAEACF43FF}" type="datetimeFigureOut">
              <a:rPr lang="en-US" smtClean="0"/>
              <a:pPr/>
              <a:t>4/18/2016</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40" tIns="45720" rIns="91440" bIns="45720"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C212F185-B6B5-4E3A-AD87-2FF3BCD19979}" type="datetimeFigureOut">
              <a:rPr lang="en-US" smtClean="0"/>
              <a:pPr/>
              <a:t>4/18/2016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40" tIns="45720" rIns="91440" bIns="45720"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fta.dot.gov/civilrights/12885.html" TargetMode="External"/><Relationship Id="rId7" Type="http://schemas.openxmlformats.org/officeDocument/2006/relationships/hyperlink" Target="Uniform%20Report%2011-03-2014.pdf"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dot.gov/osdbu" TargetMode="External"/><Relationship Id="rId5" Type="http://schemas.openxmlformats.org/officeDocument/2006/relationships/hyperlink" Target="http://www.osdbu.dot.gov/DBEProgram/StateDOTDBESites.cfm" TargetMode="External"/><Relationship Id="rId4" Type="http://schemas.openxmlformats.org/officeDocument/2006/relationships/hyperlink" Target="http://www.census.gov/econ/cbp"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Script Notes</a:t>
            </a:r>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1</a:t>
            </a:fld>
            <a:endParaRPr lang="en-US" dirty="0"/>
          </a:p>
        </p:txBody>
      </p:sp>
    </p:spTree>
    <p:extLst>
      <p:ext uri="{BB962C8B-B14F-4D97-AF65-F5344CB8AC3E}">
        <p14:creationId xmlns:p14="http://schemas.microsoft.com/office/powerpoint/2010/main" val="342757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are the steps involved in complying with the regulations; specifically 49 CFR 26 section 26.45?</a:t>
            </a:r>
          </a:p>
          <a:p>
            <a:endParaRPr lang="en-US" baseline="0" dirty="0" smtClean="0"/>
          </a:p>
          <a:p>
            <a:r>
              <a:rPr lang="en-US" baseline="0" dirty="0" smtClean="0"/>
              <a:t>Well, it’s a 2-step process, reliant on the data available to you.  You can gather this data from your agency, your UCP, the Census website, etc.</a:t>
            </a:r>
          </a:p>
          <a:p>
            <a:endParaRPr lang="en-US" baseline="0" dirty="0" smtClean="0"/>
          </a:p>
          <a:p>
            <a:r>
              <a:rPr lang="en-US" baseline="0" dirty="0" smtClean="0"/>
              <a:t>Again, it is key to involve the various decision makers within your organizations – capital planning, engineers, budgeting dept, etc.</a:t>
            </a:r>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10</a:t>
            </a:fld>
            <a:endParaRPr lang="en-US" dirty="0"/>
          </a:p>
        </p:txBody>
      </p:sp>
    </p:spTree>
    <p:extLst>
      <p:ext uri="{BB962C8B-B14F-4D97-AF65-F5344CB8AC3E}">
        <p14:creationId xmlns:p14="http://schemas.microsoft.com/office/powerpoint/2010/main" val="91881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a:t>
            </a:r>
            <a:r>
              <a:rPr lang="en-US" b="1" u="sng" baseline="0" dirty="0" smtClean="0"/>
              <a:t>gather all the necessary information/data beforehand</a:t>
            </a:r>
            <a:r>
              <a:rPr lang="en-US" baseline="0" dirty="0" smtClean="0"/>
              <a:t>.  This may require you to seek information regarding the DBE directory from your UCP.  OR, Census bureau statistics for your area, OR, information from your agency’s bidder’s list.</a:t>
            </a:r>
          </a:p>
          <a:p>
            <a:endParaRPr lang="en-US" baseline="0" dirty="0" smtClean="0"/>
          </a:p>
          <a:p>
            <a:r>
              <a:rPr lang="en-US" baseline="0" dirty="0" smtClean="0"/>
              <a:t>Next, account for ALL contracting opportunities.  This may require a working session with your procurement department of your program managers!  Gain increased understanding of upcoming projects and the contracting opportunities that lie ahead.  </a:t>
            </a:r>
          </a:p>
          <a:p>
            <a:endParaRPr lang="en-US" baseline="0" dirty="0" smtClean="0"/>
          </a:p>
          <a:p>
            <a:r>
              <a:rPr lang="en-US" baseline="0" dirty="0" smtClean="0"/>
              <a:t>Weighting: (although not a regulatory requirement) if utilized correctly it will help to increase the accuracy of  your overall goal.  All weighting does is emphasize your agency’s relative importance of one work category over another (by dollar amount).  So, if more of your work is provided in the category of janitorial than construction, then the janitorial segment of the computation will have a higher percent weight than the construction segment of  your computation.</a:t>
            </a:r>
          </a:p>
          <a:p>
            <a:endParaRPr lang="en-US" baseline="0" dirty="0" smtClean="0"/>
          </a:p>
          <a:p>
            <a:r>
              <a:rPr lang="en-US" baseline="0" dirty="0" smtClean="0"/>
              <a:t>Keep this in mind as we move forward through the next slides.</a:t>
            </a:r>
          </a:p>
          <a:p>
            <a:endParaRPr lang="en-US" baseline="0" dirty="0" smtClean="0"/>
          </a:p>
          <a:p>
            <a:r>
              <a:rPr lang="en-US" baseline="0" dirty="0" smtClean="0"/>
              <a:t>Also a cautionary note:  Do Not utilize past participation as your base figure!  The calculation of your agency’s overall goal is </a:t>
            </a:r>
            <a:r>
              <a:rPr lang="en-US" u="sng" baseline="0" dirty="0" smtClean="0"/>
              <a:t>always</a:t>
            </a:r>
            <a:r>
              <a:rPr lang="en-US" u="none" baseline="0" dirty="0" smtClean="0"/>
              <a:t> based on forthcoming projects!</a:t>
            </a:r>
            <a:endParaRPr lang="en-US" u="sng" dirty="0"/>
          </a:p>
        </p:txBody>
      </p:sp>
      <p:sp>
        <p:nvSpPr>
          <p:cNvPr id="4" name="Slide Number Placeholder 3"/>
          <p:cNvSpPr>
            <a:spLocks noGrp="1"/>
          </p:cNvSpPr>
          <p:nvPr>
            <p:ph type="sldNum" sz="quarter" idx="10"/>
          </p:nvPr>
        </p:nvSpPr>
        <p:spPr/>
        <p:txBody>
          <a:bodyPr/>
          <a:lstStyle/>
          <a:p>
            <a:fld id="{B46353B2-3267-47F9-8D3B-F1B0B10E8A14}" type="slidenum">
              <a:rPr lang="en-US" smtClean="0"/>
              <a:t>11</a:t>
            </a:fld>
            <a:endParaRPr lang="en-US" dirty="0"/>
          </a:p>
        </p:txBody>
      </p:sp>
    </p:spTree>
    <p:extLst>
      <p:ext uri="{BB962C8B-B14F-4D97-AF65-F5344CB8AC3E}">
        <p14:creationId xmlns:p14="http://schemas.microsoft.com/office/powerpoint/2010/main" val="15897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view an example of calculating</a:t>
            </a:r>
            <a:r>
              <a:rPr lang="en-US" baseline="0" dirty="0" smtClean="0"/>
              <a:t> the base figure.</a:t>
            </a:r>
          </a:p>
          <a:p>
            <a:endParaRPr lang="en-US" baseline="0" dirty="0" smtClean="0"/>
          </a:p>
          <a:p>
            <a:r>
              <a:rPr lang="en-US" baseline="0" dirty="0" smtClean="0"/>
              <a:t>[Read Slide]</a:t>
            </a:r>
          </a:p>
          <a:p>
            <a:endParaRPr lang="en-US" baseline="0" dirty="0" smtClean="0"/>
          </a:p>
          <a:p>
            <a:r>
              <a:rPr lang="en-US" baseline="0" dirty="0" smtClean="0"/>
              <a:t>15 DBE firms, divided by the total of 125 firms, yields 0.12 or 12%</a:t>
            </a:r>
          </a:p>
          <a:p>
            <a:endParaRPr lang="en-US" baseline="0" dirty="0" smtClean="0"/>
          </a:p>
          <a:p>
            <a:r>
              <a:rPr lang="en-US" baseline="0" dirty="0" smtClean="0"/>
              <a:t>Therefore, 12% is your base figure or relative availability</a:t>
            </a:r>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12</a:t>
            </a:fld>
            <a:endParaRPr lang="en-US" dirty="0"/>
          </a:p>
        </p:txBody>
      </p:sp>
    </p:spTree>
    <p:extLst>
      <p:ext uri="{BB962C8B-B14F-4D97-AF65-F5344CB8AC3E}">
        <p14:creationId xmlns:p14="http://schemas.microsoft.com/office/powerpoint/2010/main" val="411391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 after determining</a:t>
            </a:r>
            <a:r>
              <a:rPr lang="en-US" baseline="0" dirty="0" smtClean="0"/>
              <a:t> a base figure is to see if adjustments are necessary, per 49 CFR Part 26.45 (d) Evidence to consider are the following;</a:t>
            </a:r>
          </a:p>
          <a:p>
            <a:endParaRPr lang="en-US" baseline="0" dirty="0" smtClean="0"/>
          </a:p>
          <a:p>
            <a:r>
              <a:rPr lang="en-US" baseline="0" dirty="0" smtClean="0"/>
              <a:t>LIST in SLIDE</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should be more than a desk top exercise and should be coordinated with the public notice period and a </a:t>
            </a:r>
            <a:r>
              <a:rPr lang="en-US" sz="1200" dirty="0" smtClean="0"/>
              <a:t>Consultation/Outreach Process,</a:t>
            </a:r>
            <a:r>
              <a:rPr lang="en-US" sz="1200" baseline="0" dirty="0" smtClean="0"/>
              <a:t> which should include minorities, women, and contractor groups.</a:t>
            </a:r>
            <a:endParaRPr lang="en-US" sz="2000" dirty="0" smtClean="0"/>
          </a:p>
        </p:txBody>
      </p:sp>
      <p:sp>
        <p:nvSpPr>
          <p:cNvPr id="4" name="Slide Number Placeholder 3"/>
          <p:cNvSpPr>
            <a:spLocks noGrp="1"/>
          </p:cNvSpPr>
          <p:nvPr>
            <p:ph type="sldNum" sz="quarter" idx="10"/>
          </p:nvPr>
        </p:nvSpPr>
        <p:spPr/>
        <p:txBody>
          <a:bodyPr/>
          <a:lstStyle/>
          <a:p>
            <a:fld id="{B46353B2-3267-47F9-8D3B-F1B0B10E8A14}" type="slidenum">
              <a:rPr lang="en-US" smtClean="0"/>
              <a:t>13</a:t>
            </a:fld>
            <a:endParaRPr lang="en-US" dirty="0"/>
          </a:p>
        </p:txBody>
      </p:sp>
    </p:spTree>
    <p:extLst>
      <p:ext uri="{BB962C8B-B14F-4D97-AF65-F5344CB8AC3E}">
        <p14:creationId xmlns:p14="http://schemas.microsoft.com/office/powerpoint/2010/main" val="416784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1" dirty="0" smtClean="0"/>
              <a:t>NOTE:  </a:t>
            </a:r>
            <a:r>
              <a:rPr lang="en-US" dirty="0" smtClean="0"/>
              <a:t>“Generally Not Recommended” (removed)</a:t>
            </a:r>
          </a:p>
          <a:p>
            <a:endParaRPr lang="en-US" dirty="0" smtClean="0"/>
          </a:p>
          <a:p>
            <a:r>
              <a:rPr lang="en-US" dirty="0" smtClean="0"/>
              <a:t>A note about “Past Participation”  - SEE SLIDE.  Bullet &amp; Example.</a:t>
            </a:r>
          </a:p>
          <a:p>
            <a:endParaRPr lang="en-US" dirty="0" smtClean="0"/>
          </a:p>
          <a:p>
            <a:r>
              <a:rPr lang="en-US" dirty="0" smtClean="0"/>
              <a:t>Past</a:t>
            </a:r>
            <a:r>
              <a:rPr lang="en-US" baseline="0" dirty="0" smtClean="0"/>
              <a:t> Participation should not be relied upon if much higher or lower than in the next three years.</a:t>
            </a:r>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14</a:t>
            </a:fld>
            <a:endParaRPr lang="en-US" dirty="0"/>
          </a:p>
        </p:txBody>
      </p:sp>
    </p:spTree>
    <p:extLst>
      <p:ext uri="{BB962C8B-B14F-4D97-AF65-F5344CB8AC3E}">
        <p14:creationId xmlns:p14="http://schemas.microsoft.com/office/powerpoint/2010/main" val="76064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Two means of meeting overall DBE goals:</a:t>
            </a:r>
          </a:p>
          <a:p>
            <a:pPr lvl="1"/>
            <a:r>
              <a:rPr lang="en-US" sz="1400" dirty="0" smtClean="0"/>
              <a:t>Race neutral; and</a:t>
            </a:r>
          </a:p>
          <a:p>
            <a:pPr lvl="1"/>
            <a:r>
              <a:rPr lang="en-US" sz="1400" dirty="0" smtClean="0"/>
              <a:t>Race conscious</a:t>
            </a:r>
          </a:p>
          <a:p>
            <a:r>
              <a:rPr lang="en-US" sz="1400" dirty="0" smtClean="0"/>
              <a:t>Recipients must meet the maximum feasible portion of their overall goal by race neutral means</a:t>
            </a:r>
          </a:p>
          <a:p>
            <a:pPr lvl="1"/>
            <a:r>
              <a:rPr lang="en-US" sz="1400" dirty="0" smtClean="0"/>
              <a:t>Race-neutral participation occurs when a DBE wins a contract competitively; </a:t>
            </a:r>
            <a:r>
              <a:rPr lang="en-US" sz="1400" b="1" dirty="0" smtClean="0"/>
              <a:t>that is, there was no contract goal and/or the firm’s DBE status was not considered in making the award</a:t>
            </a:r>
          </a:p>
          <a:p>
            <a:r>
              <a:rPr lang="en-US" sz="1400" dirty="0" smtClean="0"/>
              <a:t>Recipients must also establish contract goals to meet any portion of the overall goal they project will not be met via race-neutral means.</a:t>
            </a:r>
          </a:p>
          <a:p>
            <a:pPr lvl="1"/>
            <a:r>
              <a:rPr lang="en-US" sz="1400" dirty="0" smtClean="0"/>
              <a:t>Contract goals = race-conscious means of achieving  DBE participation</a:t>
            </a:r>
          </a:p>
          <a:p>
            <a:pPr lvl="1"/>
            <a:endParaRPr lang="en-US" sz="1400" dirty="0" smtClean="0"/>
          </a:p>
          <a:p>
            <a:r>
              <a:rPr lang="en-US" sz="1400" dirty="0" smtClean="0"/>
              <a:t>Ask these</a:t>
            </a:r>
            <a:r>
              <a:rPr lang="en-US" sz="1400" baseline="0" dirty="0" smtClean="0"/>
              <a:t> questions:  </a:t>
            </a:r>
          </a:p>
          <a:p>
            <a:pPr marL="342900" indent="-342900">
              <a:buAutoNum type="arabicPeriod"/>
            </a:pPr>
            <a:r>
              <a:rPr lang="en-US" sz="1400" baseline="0" dirty="0" smtClean="0"/>
              <a:t>Of the overall goal, how much can be achieved via race neutral means?  </a:t>
            </a:r>
          </a:p>
          <a:p>
            <a:pPr marL="342900" indent="-342900">
              <a:buAutoNum type="arabicPeriod"/>
            </a:pPr>
            <a:r>
              <a:rPr lang="en-US" sz="1400" dirty="0" smtClean="0"/>
              <a:t>Are the available contracts attainable by small firms?</a:t>
            </a:r>
          </a:p>
          <a:p>
            <a:pPr marL="0" indent="0">
              <a:buNone/>
            </a:pPr>
            <a:r>
              <a:rPr lang="en-US" sz="1400" dirty="0" smtClean="0"/>
              <a:t>Contract goals = race-conscious means of achieving  DBE participation</a:t>
            </a:r>
          </a:p>
          <a:p>
            <a:pPr lvl="1"/>
            <a:endParaRPr lang="en-US" sz="1400" dirty="0" smtClean="0"/>
          </a:p>
          <a:p>
            <a:pPr lvl="1"/>
            <a:endParaRPr lang="en-US" sz="1400" dirty="0" smtClean="0"/>
          </a:p>
          <a:p>
            <a:pPr lvl="1"/>
            <a:endParaRPr lang="en-US" sz="1400" dirty="0"/>
          </a:p>
        </p:txBody>
      </p:sp>
      <p:sp>
        <p:nvSpPr>
          <p:cNvPr id="4" name="Slide Number Placeholder 3"/>
          <p:cNvSpPr>
            <a:spLocks noGrp="1"/>
          </p:cNvSpPr>
          <p:nvPr>
            <p:ph type="sldNum" sz="quarter" idx="10"/>
          </p:nvPr>
        </p:nvSpPr>
        <p:spPr/>
        <p:txBody>
          <a:bodyPr/>
          <a:lstStyle/>
          <a:p>
            <a:fld id="{B46353B2-3267-47F9-8D3B-F1B0B10E8A14}" type="slidenum">
              <a:rPr lang="en-US" smtClean="0"/>
              <a:t>15</a:t>
            </a:fld>
            <a:endParaRPr lang="en-US" dirty="0"/>
          </a:p>
        </p:txBody>
      </p:sp>
    </p:spTree>
    <p:extLst>
      <p:ext uri="{BB962C8B-B14F-4D97-AF65-F5344CB8AC3E}">
        <p14:creationId xmlns:p14="http://schemas.microsoft.com/office/powerpoint/2010/main" val="300803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listed items are way your</a:t>
            </a:r>
            <a:r>
              <a:rPr lang="en-US" sz="1400" baseline="0" dirty="0" smtClean="0"/>
              <a:t> agency can facilitate Race Neutral Means of Achieving DBE Participation.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 example of effective</a:t>
            </a:r>
            <a:r>
              <a:rPr lang="en-US" sz="1400" baseline="0" dirty="0" smtClean="0"/>
              <a:t> o</a:t>
            </a:r>
            <a:r>
              <a:rPr lang="en-US" sz="1400" dirty="0" smtClean="0"/>
              <a:t>utreach to make DBEs aware of contracting opportunities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baseline="0" dirty="0" smtClean="0"/>
              <a:t>An established </a:t>
            </a:r>
            <a:r>
              <a:rPr lang="en-US" sz="1400" dirty="0" smtClean="0"/>
              <a:t>MPO</a:t>
            </a:r>
            <a:r>
              <a:rPr lang="en-US" sz="1400" baseline="0" dirty="0" smtClean="0"/>
              <a:t> working with the transit provider</a:t>
            </a:r>
            <a:r>
              <a:rPr lang="en-US" sz="1400" dirty="0" smtClean="0"/>
              <a:t> and/or Airport concessionaires to</a:t>
            </a:r>
            <a:r>
              <a:rPr lang="en-US" sz="1400" baseline="0" dirty="0" smtClean="0"/>
              <a:t> facilitate discussions, identify contracting opportunities).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*ECAT – Small Business Workshop – (Example – 1. To Discuss opportunities in transportation for DBEs and 2. Explain benefits of becoming a DBE [FDOT – Practitioners]).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*HRTPO Example - </a:t>
            </a:r>
            <a:r>
              <a:rPr lang="en-US" sz="1400" dirty="0" smtClean="0"/>
              <a:t>Working with COMTO and Airport</a:t>
            </a:r>
            <a:r>
              <a:rPr lang="en-US" sz="1400" baseline="0" dirty="0" smtClean="0"/>
              <a:t> concessionaire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16</a:t>
            </a:fld>
            <a:endParaRPr lang="en-US" dirty="0"/>
          </a:p>
        </p:txBody>
      </p:sp>
    </p:spTree>
    <p:extLst>
      <p:ext uri="{BB962C8B-B14F-4D97-AF65-F5344CB8AC3E}">
        <p14:creationId xmlns:p14="http://schemas.microsoft.com/office/powerpoint/2010/main" val="1035321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Agency’s discretion</a:t>
            </a:r>
            <a:r>
              <a:rPr lang="en-US" baseline="0" dirty="0" smtClean="0"/>
              <a:t> to use Contract Goals—unless required by FTA</a:t>
            </a:r>
          </a:p>
          <a:p>
            <a:endParaRPr lang="en-US" baseline="0" dirty="0" smtClean="0"/>
          </a:p>
          <a:p>
            <a:r>
              <a:rPr lang="en-US" baseline="0" dirty="0" smtClean="0"/>
              <a:t>Tailoring – use discretion to determine the scope of work for various contracts/projects</a:t>
            </a:r>
          </a:p>
          <a:p>
            <a:endParaRPr lang="en-US" baseline="0" dirty="0" smtClean="0"/>
          </a:p>
          <a:p>
            <a:r>
              <a:rPr lang="en-US" baseline="0" dirty="0" smtClean="0"/>
              <a:t>Adjusting suggests that the agency is </a:t>
            </a:r>
            <a:r>
              <a:rPr lang="en-US" b="1" i="1" baseline="0" dirty="0" smtClean="0"/>
              <a:t>monitoring goal achievement during the course of the project</a:t>
            </a:r>
            <a:endParaRPr lang="en-US" b="1" i="1" dirty="0"/>
          </a:p>
        </p:txBody>
      </p:sp>
      <p:sp>
        <p:nvSpPr>
          <p:cNvPr id="4" name="Slide Number Placeholder 3"/>
          <p:cNvSpPr>
            <a:spLocks noGrp="1"/>
          </p:cNvSpPr>
          <p:nvPr>
            <p:ph type="sldNum" sz="quarter" idx="10"/>
          </p:nvPr>
        </p:nvSpPr>
        <p:spPr/>
        <p:txBody>
          <a:bodyPr/>
          <a:lstStyle/>
          <a:p>
            <a:fld id="{B46353B2-3267-47F9-8D3B-F1B0B10E8A14}" type="slidenum">
              <a:rPr lang="en-US" smtClean="0"/>
              <a:t>17</a:t>
            </a:fld>
            <a:endParaRPr lang="en-US" dirty="0"/>
          </a:p>
        </p:txBody>
      </p:sp>
    </p:spTree>
    <p:extLst>
      <p:ext uri="{BB962C8B-B14F-4D97-AF65-F5344CB8AC3E}">
        <p14:creationId xmlns:p14="http://schemas.microsoft.com/office/powerpoint/2010/main" val="8547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how to calculate R/N and R/C splits:</a:t>
            </a:r>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18</a:t>
            </a:fld>
            <a:endParaRPr lang="en-US" dirty="0"/>
          </a:p>
        </p:txBody>
      </p:sp>
    </p:spTree>
    <p:extLst>
      <p:ext uri="{BB962C8B-B14F-4D97-AF65-F5344CB8AC3E}">
        <p14:creationId xmlns:p14="http://schemas.microsoft.com/office/powerpoint/2010/main" val="48096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the R/N &amp; R/C split based on past recent</a:t>
            </a:r>
            <a:r>
              <a:rPr lang="en-US" baseline="0" dirty="0" smtClean="0"/>
              <a:t> past achievement.</a:t>
            </a:r>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19</a:t>
            </a:fld>
            <a:endParaRPr lang="en-US" dirty="0"/>
          </a:p>
        </p:txBody>
      </p:sp>
    </p:spTree>
    <p:extLst>
      <p:ext uri="{BB962C8B-B14F-4D97-AF65-F5344CB8AC3E}">
        <p14:creationId xmlns:p14="http://schemas.microsoft.com/office/powerpoint/2010/main" val="128468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0AA026-5C1D-4A71-B549-DDDB8475AF14}" type="slidenum">
              <a:rPr lang="en-US" altLang="en-US" smtClean="0"/>
              <a:pPr eaLnBrk="1" hangingPunct="1">
                <a:spcBef>
                  <a:spcPct val="0"/>
                </a:spcBef>
              </a:pPr>
              <a:t>2</a:t>
            </a:fld>
            <a:endParaRPr lang="en-US" alt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dirty="0" smtClean="0">
                <a:latin typeface="Arial" charset="0"/>
              </a:rPr>
              <a:t>Read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(g)(1) In establishing an overall goal, you must provide for consultation and publication. This includes:</a:t>
            </a:r>
            <a:endParaRPr lang="en-US" sz="1200" kern="1200" dirty="0" smtClean="0">
              <a:solidFill>
                <a:schemeClr val="tx1"/>
              </a:solidFill>
              <a:effectLst/>
              <a:latin typeface="+mn-lt"/>
              <a:ea typeface="+mn-ea"/>
              <a:cs typeface="+mn-cs"/>
            </a:endParaRPr>
          </a:p>
          <a:p>
            <a:r>
              <a:rPr lang="en-US" sz="1050" i="1" kern="1200" dirty="0" smtClean="0">
                <a:solidFill>
                  <a:schemeClr val="tx1"/>
                </a:solidFill>
                <a:effectLst/>
                <a:latin typeface="+mn-lt"/>
                <a:ea typeface="+mn-ea"/>
                <a:cs typeface="+mn-cs"/>
              </a:rPr>
              <a:t>(i) Consultation with minority, women's and general contractor groups, community organizations, and other officials or organizations which could be expected to have information concerning the availability of disadvantaged and non-disadvantaged businesses, the effects of discrimination on opportunities for DBEs, and your efforts to establish a level playing field for the participation of DBEs. The consultation must include a scheduled, direct, interactive exchange (e.g., a face-to-face meeting, video conference, teleconference) with as many interested stakeholders as possible focused on obtaining information relevant to the goal setting process, and it must occur before you are required to submit your methodology to the operating administration for review pursuant to paragraph (f) of this section. You must document in your goal submission the consultation process you engaged in. Notwithstanding paragraph (f)(4) of this section, you may not implement your proposed goal until you have complied with this requirement.</a:t>
            </a:r>
            <a:endParaRPr lang="en-US" sz="1050" kern="1200" dirty="0" smtClean="0">
              <a:solidFill>
                <a:schemeClr val="tx1"/>
              </a:solidFill>
              <a:effectLst/>
              <a:latin typeface="+mn-lt"/>
              <a:ea typeface="+mn-ea"/>
              <a:cs typeface="+mn-cs"/>
            </a:endParaRPr>
          </a:p>
          <a:p>
            <a:r>
              <a:rPr lang="en-US" sz="1050" i="1" kern="1200" dirty="0" smtClean="0">
                <a:solidFill>
                  <a:schemeClr val="tx1"/>
                </a:solidFill>
                <a:effectLst/>
                <a:latin typeface="+mn-lt"/>
                <a:ea typeface="+mn-ea"/>
                <a:cs typeface="+mn-cs"/>
              </a:rPr>
              <a:t>(ii) A published notice announcing your proposed overall goal before submission to the operating administration on August 1st. The notice must be posted on your official Internet Web site and may be posted in any other sources (e.g., minority-focused media, trade association publications). If the proposed goal changes following review by the operating administration, the revised goal must be posted on your official Internet Web site.</a:t>
            </a:r>
            <a:endParaRPr lang="en-US" sz="1050" kern="1200" dirty="0" smtClean="0">
              <a:solidFill>
                <a:schemeClr val="tx1"/>
              </a:solidFill>
              <a:effectLst/>
              <a:latin typeface="+mn-lt"/>
              <a:ea typeface="+mn-ea"/>
              <a:cs typeface="+mn-cs"/>
            </a:endParaRPr>
          </a:p>
          <a:p>
            <a:r>
              <a:rPr lang="en-US" sz="1050" i="1" kern="1200" dirty="0" smtClean="0">
                <a:solidFill>
                  <a:schemeClr val="tx1"/>
                </a:solidFill>
                <a:effectLst/>
                <a:latin typeface="+mn-lt"/>
                <a:ea typeface="+mn-ea"/>
                <a:cs typeface="+mn-cs"/>
              </a:rPr>
              <a:t>(2) At your discretion, you may inform the public that the proposed overall goal and its rationale are available for inspection during normal business hours at your principal office and for a 30-day comment period. Notice of the comment period must include addresses to which comments may be sent. The public comment period will not extend the August 1st deadline set in paragraph (f) of this </a:t>
            </a:r>
            <a:r>
              <a:rPr lang="en-US" sz="1800" i="1" kern="1200" dirty="0" smtClean="0">
                <a:solidFill>
                  <a:schemeClr val="tx1"/>
                </a:solidFill>
                <a:effectLst/>
                <a:latin typeface="+mn-lt"/>
                <a:ea typeface="+mn-ea"/>
                <a:cs typeface="+mn-cs"/>
              </a:rPr>
              <a:t>section</a:t>
            </a:r>
            <a:r>
              <a:rPr lang="en-US" sz="1050" i="1"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20</a:t>
            </a:fld>
            <a:endParaRPr lang="en-US" dirty="0"/>
          </a:p>
        </p:txBody>
      </p:sp>
    </p:spTree>
    <p:extLst>
      <p:ext uri="{BB962C8B-B14F-4D97-AF65-F5344CB8AC3E}">
        <p14:creationId xmlns:p14="http://schemas.microsoft.com/office/powerpoint/2010/main" val="372710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p>
          <a:p>
            <a:endParaRPr lang="en-US" dirty="0" smtClean="0"/>
          </a:p>
          <a:p>
            <a:r>
              <a:rPr lang="en-US" dirty="0" smtClean="0"/>
              <a:t>Your</a:t>
            </a:r>
            <a:r>
              <a:rPr lang="en-US" baseline="0" dirty="0" smtClean="0"/>
              <a:t> agency’s DBE goals/methodology is the second element of the 3 prong required DBE documents that you will submit to FTA.</a:t>
            </a:r>
          </a:p>
          <a:p>
            <a:endParaRPr lang="en-US" baseline="0" dirty="0" smtClean="0"/>
          </a:p>
          <a:p>
            <a:r>
              <a:rPr lang="en-US" baseline="0" dirty="0" smtClean="0"/>
              <a:t>Goals are submitted triennially by August 1 of your submission year.  </a:t>
            </a:r>
          </a:p>
          <a:p>
            <a:endParaRPr lang="en-US" baseline="0" dirty="0" smtClean="0"/>
          </a:p>
          <a:p>
            <a:r>
              <a:rPr lang="en-US" baseline="0" dirty="0" smtClean="0"/>
              <a:t>Your DBE goals/methodology is submitted in TrAMS.  The document is composed of 4 components: </a:t>
            </a:r>
          </a:p>
          <a:p>
            <a:endParaRPr lang="en-US" baseline="0" dirty="0" smtClean="0"/>
          </a:p>
          <a:p>
            <a:pPr marL="228600" indent="-228600">
              <a:buAutoNum type="arabicPeriod"/>
            </a:pPr>
            <a:r>
              <a:rPr lang="en-US" baseline="0" dirty="0" smtClean="0"/>
              <a:t>A letter from the agency stating the overall goal for the triennial years with the race neutral/race conscious splits</a:t>
            </a:r>
          </a:p>
          <a:p>
            <a:pPr marL="228600" indent="-228600">
              <a:buAutoNum type="arabicPeriod"/>
            </a:pPr>
            <a:r>
              <a:rPr lang="en-US" baseline="0" dirty="0" smtClean="0"/>
              <a:t>All worksheets/methodology for the calculation of your goal</a:t>
            </a:r>
          </a:p>
          <a:p>
            <a:pPr marL="228600" indent="-228600">
              <a:buAutoNum type="arabicPeriod"/>
            </a:pPr>
            <a:r>
              <a:rPr lang="en-US" baseline="0" dirty="0" smtClean="0"/>
              <a:t>A copy of the published notice</a:t>
            </a:r>
          </a:p>
          <a:p>
            <a:pPr marL="228600" indent="-228600">
              <a:buAutoNum type="arabicPeriod"/>
            </a:pPr>
            <a:r>
              <a:rPr lang="en-US" baseline="0" dirty="0" smtClean="0"/>
              <a:t>The consultation process and outreach documentation</a:t>
            </a:r>
          </a:p>
          <a:p>
            <a:pPr marL="0" indent="0">
              <a:buNone/>
            </a:pPr>
            <a:r>
              <a:rPr lang="en-US" sz="2800" baseline="0" dirty="0" smtClean="0"/>
              <a:t>REQUIRED:  </a:t>
            </a:r>
            <a:r>
              <a:rPr lang="en-US" sz="2800" dirty="0" smtClean="0"/>
              <a:t>A Consultation Process, with must include a scheduled, direct, interactive exchange (e.g., a face-to-face meeting, video conference, teleconference) with as many interested stakeholders as possible; GO</a:t>
            </a:r>
            <a:r>
              <a:rPr lang="en-US" sz="2800" baseline="0" dirty="0" smtClean="0"/>
              <a:t> THE EXTRA STEP:  Get feedback from the community you serve.</a:t>
            </a:r>
            <a:r>
              <a:rPr lang="en-US" sz="2800" dirty="0" smtClean="0"/>
              <a:t> </a:t>
            </a:r>
          </a:p>
          <a:p>
            <a:pPr marL="228600" indent="-228600">
              <a:buAutoNum type="arabicPeriod"/>
            </a:pPr>
            <a:endParaRPr lang="en-US" baseline="0" dirty="0" smtClean="0"/>
          </a:p>
          <a:p>
            <a:pPr marL="228600" indent="-228600">
              <a:buAutoNum type="arabicPeriod"/>
            </a:pPr>
            <a:endParaRPr lang="en-US" dirty="0" smtClean="0"/>
          </a:p>
          <a:p>
            <a:endParaRPr lang="en-US" dirty="0" smtClean="0"/>
          </a:p>
          <a:p>
            <a:endParaRPr lang="en-US" dirty="0" smtClean="0"/>
          </a:p>
          <a:p>
            <a:r>
              <a:rPr lang="en-US" dirty="0" smtClean="0"/>
              <a:t>FTA’s focus is on the Methodology.  </a:t>
            </a:r>
            <a:r>
              <a:rPr lang="en-US" u="sng" dirty="0" smtClean="0"/>
              <a:t>We “Concur” on the</a:t>
            </a:r>
            <a:r>
              <a:rPr lang="en-US" u="sng" baseline="0" dirty="0" smtClean="0"/>
              <a:t> Methodology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21</a:t>
            </a:fld>
            <a:endParaRPr lang="en-US" dirty="0"/>
          </a:p>
        </p:txBody>
      </p:sp>
    </p:spTree>
    <p:extLst>
      <p:ext uri="{BB962C8B-B14F-4D97-AF65-F5344CB8AC3E}">
        <p14:creationId xmlns:p14="http://schemas.microsoft.com/office/powerpoint/2010/main" val="362937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60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8A0B0B90-F269-45A4-A850-FA8B372FD35F}" type="slidenum">
              <a:rPr lang="en-US" altLang="en-US">
                <a:latin typeface="Arial" charset="0"/>
                <a:cs typeface="Arial" charset="0"/>
              </a:rPr>
              <a:pPr>
                <a:spcBef>
                  <a:spcPct val="0"/>
                </a:spcBef>
              </a:pPr>
              <a:t>22</a:t>
            </a:fld>
            <a:endParaRPr lang="en-US" altLang="en-US">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5A5D5D-CD7C-4084-9B30-04E43DCFB65C}" type="slidenum">
              <a:rPr lang="en-US" altLang="en-US">
                <a:solidFill>
                  <a:srgbClr val="000000"/>
                </a:solidFill>
                <a:latin typeface="Arial" charset="0"/>
                <a:cs typeface="Arial" charset="0"/>
              </a:rPr>
              <a:pPr>
                <a:spcBef>
                  <a:spcPct val="0"/>
                </a:spcBef>
              </a:pPr>
              <a:t>24</a:t>
            </a:fld>
            <a:endParaRPr lang="en-US" altLang="en-US">
              <a:solidFill>
                <a:srgbClr val="000000"/>
              </a:solidFill>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9E4E0864-8DA5-415B-9A78-3EEC5354C67A}" type="slidenum">
              <a:rPr lang="en-US" altLang="en-US">
                <a:latin typeface="Arial" charset="0"/>
                <a:cs typeface="Arial" charset="0"/>
              </a:rPr>
              <a:pPr>
                <a:spcBef>
                  <a:spcPct val="0"/>
                </a:spcBef>
              </a:pPr>
              <a:t>25</a:t>
            </a:fld>
            <a:endParaRPr lang="en-US" altLang="en-US">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5F4110BA-F0AE-4B11-A604-D83BC61EA923}" type="slidenum">
              <a:rPr lang="en-US" altLang="en-US">
                <a:latin typeface="Arial" charset="0"/>
                <a:cs typeface="Arial" charset="0"/>
              </a:rPr>
              <a:pPr>
                <a:spcBef>
                  <a:spcPct val="0"/>
                </a:spcBef>
              </a:pPr>
              <a:t>27</a:t>
            </a:fld>
            <a:endParaRPr lang="en-US" altLang="en-US">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8860D742-7A9C-4FA6-84C3-27D6B7948247}" type="slidenum">
              <a:rPr lang="en-US" altLang="en-US">
                <a:latin typeface="Arial" charset="0"/>
                <a:cs typeface="Arial" charset="0"/>
              </a:rPr>
              <a:pPr>
                <a:spcBef>
                  <a:spcPct val="0"/>
                </a:spcBef>
              </a:pPr>
              <a:t>28</a:t>
            </a:fld>
            <a:endParaRPr lang="en-US" altLang="en-US">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Review with Capital Planning to determine which projects are ready to commence</a:t>
            </a:r>
          </a:p>
          <a:p>
            <a:r>
              <a:rPr lang="en-US" altLang="en-US" smtClean="0"/>
              <a:t>Work with this group to determine project estimates and durations</a:t>
            </a:r>
          </a:p>
          <a:p>
            <a:r>
              <a:rPr lang="en-US" altLang="en-US" smtClean="0"/>
              <a:t>Also - identify prospective opportunities for DBE participation </a:t>
            </a:r>
          </a:p>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BC67B2-18E3-4AF4-8647-DE0B84E4F430}" type="slidenum">
              <a:rPr lang="en-US" altLang="en-US" smtClean="0">
                <a:latin typeface="Arial" charset="0"/>
                <a:ea typeface="ＭＳ Ｐゴシック" pitchFamily="34" charset="-128"/>
              </a:rPr>
              <a:pPr eaLnBrk="1" hangingPunct="1">
                <a:spcBef>
                  <a:spcPct val="0"/>
                </a:spcBef>
              </a:pPr>
              <a:t>35</a:t>
            </a:fld>
            <a:endParaRPr lang="en-US" altLang="en-US" smtClean="0">
              <a:latin typeface="Arial"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Opportunity to present initial information about the upcoming project</a:t>
            </a:r>
          </a:p>
          <a:p>
            <a:pPr>
              <a:defRPr/>
            </a:pPr>
            <a:r>
              <a:rPr lang="en-US" dirty="0" smtClean="0"/>
              <a:t>Presentation of :</a:t>
            </a:r>
          </a:p>
          <a:p>
            <a:pPr marL="228600" indent="-228600">
              <a:buFontTx/>
              <a:buAutoNum type="arabicPeriod"/>
              <a:defRPr/>
            </a:pPr>
            <a:r>
              <a:rPr lang="en-US" dirty="0" smtClean="0"/>
              <a:t>Contract scope and requirements</a:t>
            </a:r>
          </a:p>
          <a:p>
            <a:pPr marL="228600" indent="-228600">
              <a:buFontTx/>
              <a:buAutoNum type="arabicPeriod"/>
              <a:defRPr/>
            </a:pPr>
            <a:r>
              <a:rPr lang="en-US" dirty="0" smtClean="0"/>
              <a:t>DBE requirements</a:t>
            </a:r>
          </a:p>
          <a:p>
            <a:pPr marL="228600" indent="-228600">
              <a:buFontTx/>
              <a:buAutoNum type="arabicPeriod"/>
              <a:defRPr/>
            </a:pPr>
            <a:endParaRPr lang="en-US" dirty="0" smtClean="0"/>
          </a:p>
          <a:p>
            <a:pPr>
              <a:defRPr/>
            </a:pPr>
            <a:r>
              <a:rPr lang="en-US" dirty="0" smtClean="0"/>
              <a:t>Invitees:  Prime contractors AND existing and prospective DBE firms</a:t>
            </a:r>
          </a:p>
          <a:p>
            <a:pPr>
              <a:defRPr/>
            </a:pPr>
            <a:r>
              <a:rPr lang="en-US" dirty="0" smtClean="0"/>
              <a:t>Opportunity to network</a:t>
            </a: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0C15C4-F985-4B05-A72B-1EA70A8F401E}" type="slidenum">
              <a:rPr lang="en-US" altLang="en-US" smtClean="0">
                <a:latin typeface="Arial" charset="0"/>
                <a:ea typeface="ＭＳ Ｐゴシック" pitchFamily="34" charset="-128"/>
              </a:rPr>
              <a:pPr eaLnBrk="1" hangingPunct="1">
                <a:spcBef>
                  <a:spcPct val="0"/>
                </a:spcBef>
              </a:pPr>
              <a:t>36</a:t>
            </a:fld>
            <a:endParaRPr lang="en-US" altLang="en-US" smtClean="0">
              <a:latin typeface="Arial"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Formal opening of the bids</a:t>
            </a:r>
          </a:p>
          <a:p>
            <a:r>
              <a:rPr lang="en-US" altLang="en-US" smtClean="0"/>
              <a:t>Public meeting attended by primes, DBEs</a:t>
            </a:r>
          </a:p>
          <a:p>
            <a:r>
              <a:rPr lang="en-US" altLang="en-US" smtClean="0"/>
              <a:t>Preliminary review to ensure all bid documents included</a:t>
            </a:r>
          </a:p>
          <a:p>
            <a:r>
              <a:rPr lang="en-US" altLang="en-US" smtClean="0"/>
              <a:t>Copies of bids along with DBE submissions are made available to DBE Program Office for review to determine if the prime contract has made a good faith estimate to planning to meet the established goal</a:t>
            </a:r>
          </a:p>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61875E-3193-4AD8-A13A-0660BA4F4AE6}" type="slidenum">
              <a:rPr lang="en-US" altLang="en-US" smtClean="0">
                <a:latin typeface="Arial" charset="0"/>
                <a:ea typeface="ＭＳ Ｐゴシック" pitchFamily="34" charset="-128"/>
              </a:rPr>
              <a:pPr eaLnBrk="1" hangingPunct="1">
                <a:spcBef>
                  <a:spcPct val="0"/>
                </a:spcBef>
              </a:pPr>
              <a:t>37</a:t>
            </a:fld>
            <a:endParaRPr lang="en-US" alt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816192-8242-467A-BCC2-167BCFF9C46B}" type="slidenum">
              <a:rPr lang="en-US" altLang="en-US"/>
              <a:pPr eaLnBrk="1" hangingPunct="1"/>
              <a:t>3</a:t>
            </a:fld>
            <a:endParaRPr lang="en-US" altLang="en-US" dirty="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77" tIns="46589" rIns="93177" bIns="46589"/>
          <a:lstStyle/>
          <a:p>
            <a:pPr eaLnBrk="1" hangingPunct="1">
              <a:spcBef>
                <a:spcPct val="0"/>
              </a:spcBef>
            </a:pPr>
            <a:r>
              <a:rPr lang="en-US" altLang="en-US" dirty="0" smtClean="0"/>
              <a:t>Prime contracts in aggregate; not only contracts valued $250,000 or more.</a:t>
            </a:r>
          </a:p>
          <a:p>
            <a:pPr eaLnBrk="1" hangingPunct="1">
              <a:spcBef>
                <a:spcPct val="0"/>
              </a:spcBef>
            </a:pPr>
            <a:endParaRPr lang="en-US" altLang="en-US" dirty="0" smtClean="0"/>
          </a:p>
          <a:p>
            <a:pPr eaLnBrk="1" hangingPunct="1">
              <a:spcBef>
                <a:spcPct val="0"/>
              </a:spcBef>
            </a:pPr>
            <a:r>
              <a:rPr lang="en-US" altLang="en-US" dirty="0" smtClean="0"/>
              <a:t>Exclude transit vehicle purchases.</a:t>
            </a:r>
          </a:p>
          <a:p>
            <a:pPr eaLnBrk="1" hangingPunct="1">
              <a:spcBef>
                <a:spcPct val="0"/>
              </a:spcBef>
            </a:pPr>
            <a:endParaRPr lang="en-US" altLang="en-US" dirty="0" smtClean="0"/>
          </a:p>
          <a:p>
            <a:pPr eaLnBrk="1" hangingPunct="1">
              <a:spcBef>
                <a:spcPct val="0"/>
              </a:spcBef>
            </a:pPr>
            <a:r>
              <a:rPr lang="en-US" altLang="en-US" dirty="0" smtClean="0"/>
              <a:t>If the threshold is met once, must submit a program.</a:t>
            </a:r>
          </a:p>
          <a:p>
            <a:pPr eaLnBrk="1" hangingPunct="1">
              <a:spcBef>
                <a:spcPct val="0"/>
              </a:spcBef>
            </a:pPr>
            <a:endParaRPr lang="en-US" altLang="en-US" dirty="0" smtClean="0"/>
          </a:p>
          <a:p>
            <a:pPr eaLnBrk="1" hangingPunct="1">
              <a:spcBef>
                <a:spcPct val="0"/>
              </a:spcBef>
            </a:pPr>
            <a:r>
              <a:rPr lang="en-US" altLang="en-US" dirty="0" smtClean="0"/>
              <a:t>Once approved, valid until a major change occurs (e.g., new DBE Liaison Officer, CEO, addition of SBE element, etc.)</a:t>
            </a:r>
          </a:p>
        </p:txBody>
      </p:sp>
      <p:sp>
        <p:nvSpPr>
          <p:cNvPr id="26627" name="Slide Number Placeholder 3"/>
          <p:cNvSpPr txBox="1">
            <a:spLocks noGrp="1"/>
          </p:cNvSpPr>
          <p:nvPr/>
        </p:nvSpPr>
        <p:spPr bwMode="auto">
          <a:xfrm>
            <a:off x="3970938" y="8829675"/>
            <a:ext cx="3037840" cy="465138"/>
          </a:xfrm>
          <a:prstGeom prst="rect">
            <a:avLst/>
          </a:prstGeom>
          <a:noFill/>
          <a:ln>
            <a:miter lim="800000"/>
            <a:headEnd/>
            <a:tailEnd/>
          </a:ln>
        </p:spPr>
        <p:txBody>
          <a:bodyPr lIns="93177" tIns="46589" rIns="93177" bIns="46589" anchor="b"/>
          <a:lstStyle/>
          <a:p>
            <a:pPr algn="r">
              <a:defRPr/>
            </a:pPr>
            <a:fld id="{D3092924-5DFC-4B21-8582-840F75C2BE91}" type="slidenum">
              <a:rPr lang="en-US" sz="1200">
                <a:latin typeface="+mn-lt"/>
              </a:rPr>
              <a:pPr algn="r">
                <a:defRPr/>
              </a:pPr>
              <a:t>3</a:t>
            </a:fld>
            <a:endParaRPr lang="en-US" sz="1200" dirty="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E3090B-4874-4691-B3F8-2025314B3C5F}" type="slidenum">
              <a:rPr lang="en-US" altLang="en-US" smtClean="0">
                <a:latin typeface="Arial" charset="0"/>
                <a:ea typeface="ＭＳ Ｐゴシック" pitchFamily="34" charset="-128"/>
              </a:rPr>
              <a:pPr eaLnBrk="1" hangingPunct="1">
                <a:spcBef>
                  <a:spcPct val="0"/>
                </a:spcBef>
              </a:pPr>
              <a:t>38</a:t>
            </a:fld>
            <a:endParaRPr lang="en-US" altLang="en-US" smtClean="0">
              <a:latin typeface="Arial"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Each FTA recipient has it’s own means of tracking the progress of it’s projects</a:t>
            </a:r>
          </a:p>
          <a:p>
            <a:r>
              <a:rPr lang="en-US" altLang="en-US" smtClean="0"/>
              <a:t>FTA understands that some have more robust systems than others</a:t>
            </a:r>
          </a:p>
          <a:p>
            <a:r>
              <a:rPr lang="en-US" altLang="en-US" smtClean="0"/>
              <a:t>Tracking the progress of the project is important.  However, tracking DBE goal achievement is of utmost importance as well</a:t>
            </a:r>
          </a:p>
          <a:p>
            <a:r>
              <a:rPr lang="en-US" altLang="en-US" smtClean="0"/>
              <a:t>Follow up with all parties (capital planning, prime contractors, etc.) is ESSENTIAL</a:t>
            </a:r>
          </a:p>
          <a:p>
            <a:r>
              <a:rPr lang="en-US" altLang="en-US" smtClean="0"/>
              <a:t>During this phase, grantees will need to pay attention to change orders/amendments that may alter the scope of the projects</a:t>
            </a:r>
          </a:p>
          <a:p>
            <a:r>
              <a:rPr lang="en-US" altLang="en-US" smtClean="0"/>
              <a:t>Frequency:  project reporting</a:t>
            </a:r>
          </a:p>
          <a:p>
            <a:endParaRPr lang="en-US" altLang="en-US" smtClean="0"/>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041C2F6-67D0-44FD-B1AC-0506DF1D02F5}" type="slidenum">
              <a:rPr lang="en-US" altLang="en-US" smtClean="0"/>
              <a:pPr eaLnBrk="1" hangingPunct="1"/>
              <a:t>39</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At any given time during the course of a project, grantees should be able to answer the following questions?</a:t>
            </a:r>
          </a:p>
          <a:p>
            <a:pPr marL="228600" indent="-228600">
              <a:buFontTx/>
              <a:buAutoNum type="arabicPeriod"/>
              <a:defRPr/>
            </a:pPr>
            <a:r>
              <a:rPr lang="en-US" dirty="0" smtClean="0"/>
              <a:t>How complete is this project?</a:t>
            </a:r>
          </a:p>
          <a:p>
            <a:pPr marL="228600" indent="-228600">
              <a:buFontTx/>
              <a:buAutoNum type="arabicPeriod"/>
              <a:defRPr/>
            </a:pPr>
            <a:r>
              <a:rPr lang="en-US" dirty="0" smtClean="0"/>
              <a:t>If the project had an established goal (from the pre-solicitation phase), is the goal being met?  If not, why not?</a:t>
            </a:r>
          </a:p>
          <a:p>
            <a:pPr marL="228600" indent="-228600">
              <a:buFontTx/>
              <a:buAutoNum type="arabicPeriod"/>
              <a:defRPr/>
            </a:pPr>
            <a:r>
              <a:rPr lang="en-US" dirty="0" smtClean="0"/>
              <a:t>What was the schedule for the DBE firms to participate?</a:t>
            </a:r>
          </a:p>
          <a:p>
            <a:pPr marL="228600" indent="-228600">
              <a:buFontTx/>
              <a:buAutoNum type="arabicPeriod"/>
              <a:defRPr/>
            </a:pPr>
            <a:r>
              <a:rPr lang="en-US" dirty="0" smtClean="0"/>
              <a:t>Have the DBE firms, which were confirmed to participate on these contracts, been performing the work that they are certified to do?  </a:t>
            </a:r>
          </a:p>
          <a:p>
            <a:pPr marL="228600" indent="-228600">
              <a:buFontTx/>
              <a:buAutoNum type="arabicPeriod"/>
              <a:defRPr/>
            </a:pPr>
            <a:r>
              <a:rPr lang="en-US" dirty="0" smtClean="0"/>
              <a:t>Have the firms been performing a commercially useful function?</a:t>
            </a:r>
          </a:p>
          <a:p>
            <a:pPr marL="228600" indent="-228600">
              <a:buFontTx/>
              <a:buAutoNum type="arabicPeriod"/>
              <a:defRPr/>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3F802D-B878-4620-BC97-130A52CA2ACC}" type="slidenum">
              <a:rPr lang="en-US" altLang="en-US" smtClean="0"/>
              <a:pPr eaLnBrk="1" hangingPunct="1"/>
              <a:t>40</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Determine if the goal was met?</a:t>
            </a:r>
          </a:p>
          <a:p>
            <a:pPr>
              <a:defRPr/>
            </a:pPr>
            <a:r>
              <a:rPr lang="en-US" dirty="0" smtClean="0"/>
              <a:t>If not, why not?</a:t>
            </a:r>
          </a:p>
          <a:p>
            <a:pPr marL="228600" indent="-228600">
              <a:buFontTx/>
              <a:buAutoNum type="arabicPeriod"/>
              <a:defRPr/>
            </a:pPr>
            <a:r>
              <a:rPr lang="en-US" dirty="0" smtClean="0"/>
              <a:t>Did the project scope change?</a:t>
            </a:r>
          </a:p>
          <a:p>
            <a:pPr marL="228600" indent="-228600">
              <a:buFontTx/>
              <a:buAutoNum type="arabicPeriod"/>
              <a:defRPr/>
            </a:pPr>
            <a:r>
              <a:rPr lang="en-US" dirty="0" smtClean="0"/>
              <a:t>Was the DBE unable to perform as intended?</a:t>
            </a:r>
          </a:p>
          <a:p>
            <a:pPr marL="228600" indent="-228600">
              <a:buFontTx/>
              <a:buAutoNum type="arabicPeriod"/>
              <a:defRPr/>
            </a:pPr>
            <a:r>
              <a:rPr lang="en-US" dirty="0" smtClean="0"/>
              <a:t>What other issues arose?</a:t>
            </a:r>
          </a:p>
          <a:p>
            <a:pPr marL="228600" indent="-228600">
              <a:buFontTx/>
              <a:buAutoNum type="arabicPeriod"/>
              <a:defRPr/>
            </a:pPr>
            <a:endParaRPr lang="en-US" dirty="0" smtClean="0"/>
          </a:p>
          <a:p>
            <a:pPr>
              <a:defRPr/>
            </a:pPr>
            <a:r>
              <a:rPr lang="en-US" dirty="0" smtClean="0"/>
              <a:t>This info is necessary in the event a shortfall analysis is required.</a:t>
            </a:r>
          </a:p>
          <a:p>
            <a:pPr marL="228600" indent="-228600">
              <a:buFontTx/>
              <a:buAutoNum type="arabicPeriod"/>
              <a:defRPr/>
            </a:pPr>
            <a:endParaRPr lang="en-US" dirty="0" smtClean="0"/>
          </a:p>
          <a:p>
            <a:pPr>
              <a:defRPr/>
            </a:pPr>
            <a:r>
              <a:rPr lang="en-US" dirty="0" smtClean="0"/>
              <a:t>These are important to keep in mind in the event a shortfall analysis is required.</a:t>
            </a:r>
          </a:p>
          <a:p>
            <a:pPr>
              <a:defRPr/>
            </a:pPr>
            <a:r>
              <a:rPr lang="en-US" dirty="0" smtClean="0"/>
              <a:t>Also, projects sometimes exceed the established goal (i.e. DBE firm utilized more than expected; scope increased thus creating additional opportunities for DBE participation, etc.)</a:t>
            </a:r>
          </a:p>
          <a:p>
            <a:pPr>
              <a:defRPr/>
            </a:pPr>
            <a:r>
              <a:rPr lang="en-US" dirty="0" smtClean="0"/>
              <a:t>Achievement above the </a:t>
            </a:r>
            <a:r>
              <a:rPr lang="en-US" dirty="0" err="1" smtClean="0"/>
              <a:t>the</a:t>
            </a:r>
            <a:r>
              <a:rPr lang="en-US" dirty="0" smtClean="0"/>
              <a:t> established goal is </a:t>
            </a:r>
            <a:r>
              <a:rPr lang="en-US" b="1" dirty="0" smtClean="0"/>
              <a:t>race neutral</a:t>
            </a:r>
          </a:p>
          <a:p>
            <a:pPr marL="228600" indent="-228600">
              <a:buFontTx/>
              <a:buAutoNum type="arabicPeriod"/>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AE358A1-AEE4-4AB8-90F6-32BA27ED5A62}" type="slidenum">
              <a:rPr lang="en-US" altLang="en-US" smtClean="0"/>
              <a:pPr eaLnBrk="1" hangingPunct="1"/>
              <a:t>41</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b="1" dirty="0" smtClean="0"/>
              <a:t>FTA –Civil Rights Training Materials (DBE &amp; Title</a:t>
            </a:r>
            <a:r>
              <a:rPr lang="en-US" sz="1200" b="1" baseline="0" dirty="0" smtClean="0"/>
              <a:t> VI)</a:t>
            </a:r>
            <a:endParaRPr lang="en-US" sz="1200" dirty="0" smtClean="0"/>
          </a:p>
          <a:p>
            <a:pPr marL="0" indent="0">
              <a:spcBef>
                <a:spcPts val="0"/>
              </a:spcBef>
              <a:buNone/>
            </a:pPr>
            <a:r>
              <a:rPr lang="en-US" sz="1200" dirty="0" smtClean="0">
                <a:hlinkClick r:id="rId3"/>
              </a:rPr>
              <a:t>http://www.fta.dot.gov/civilrights/12885.html</a:t>
            </a:r>
            <a:r>
              <a:rPr lang="en-US" sz="1200" dirty="0" smtClean="0"/>
              <a:t> </a:t>
            </a:r>
          </a:p>
          <a:p>
            <a:pPr marL="0" indent="0">
              <a:spcBef>
                <a:spcPts val="1200"/>
              </a:spcBef>
              <a:buClrTx/>
              <a:buSzTx/>
              <a:buNone/>
              <a:defRPr/>
            </a:pPr>
            <a:endParaRPr lang="en-US" sz="1200" b="1" dirty="0" smtClean="0"/>
          </a:p>
          <a:p>
            <a:pPr marL="0" indent="0">
              <a:spcBef>
                <a:spcPts val="1200"/>
              </a:spcBef>
              <a:buClrTx/>
              <a:buSzTx/>
              <a:buNone/>
              <a:defRPr/>
            </a:pPr>
            <a:r>
              <a:rPr lang="en-US" sz="1200" b="1" dirty="0" smtClean="0"/>
              <a:t>County Business Patterns (NAICS Codes)</a:t>
            </a:r>
          </a:p>
          <a:p>
            <a:pPr marL="0" indent="0">
              <a:spcBef>
                <a:spcPts val="0"/>
              </a:spcBef>
              <a:buClrTx/>
              <a:buSzTx/>
              <a:buNone/>
              <a:defRPr/>
            </a:pPr>
            <a:r>
              <a:rPr lang="en-US" sz="1200" dirty="0" smtClean="0">
                <a:hlinkClick r:id="rId4"/>
              </a:rPr>
              <a:t>http://www.census.gov/econ/cbp</a:t>
            </a:r>
            <a:endParaRPr lang="en-US" sz="1200" dirty="0" smtClean="0"/>
          </a:p>
          <a:p>
            <a:pPr marL="0" indent="0">
              <a:spcBef>
                <a:spcPts val="1200"/>
              </a:spcBef>
              <a:buClrTx/>
              <a:buSzTx/>
              <a:buNone/>
              <a:defRPr/>
            </a:pPr>
            <a:endParaRPr lang="en-US" sz="1200" b="1" dirty="0" smtClean="0"/>
          </a:p>
          <a:p>
            <a:pPr marL="0" indent="0">
              <a:spcBef>
                <a:spcPts val="1200"/>
              </a:spcBef>
              <a:buClrTx/>
              <a:buSzTx/>
              <a:buNone/>
              <a:defRPr/>
            </a:pPr>
            <a:r>
              <a:rPr lang="en-US" sz="1200" b="1" dirty="0" smtClean="0"/>
              <a:t>OSDBU State DOT and DBE Program Sites </a:t>
            </a:r>
          </a:p>
          <a:p>
            <a:pPr marL="0" indent="0">
              <a:spcBef>
                <a:spcPts val="0"/>
              </a:spcBef>
              <a:buClrTx/>
              <a:buSzTx/>
              <a:buNone/>
              <a:defRPr/>
            </a:pPr>
            <a:r>
              <a:rPr lang="es-PR" sz="1200" u="sng" dirty="0" smtClean="0">
                <a:hlinkClick r:id="rId5"/>
              </a:rPr>
              <a:t>http://www.osdbu.dot.gov/DBEProgram/StateDOTDBESites.cfm</a:t>
            </a:r>
            <a:r>
              <a:rPr lang="es-PR" sz="1200" u="sng" dirty="0" smtClean="0"/>
              <a:t> </a:t>
            </a:r>
          </a:p>
          <a:p>
            <a:pPr marL="0" indent="0">
              <a:spcBef>
                <a:spcPts val="1200"/>
              </a:spcBef>
              <a:buClrTx/>
              <a:buSzTx/>
              <a:buNone/>
              <a:defRPr/>
            </a:pPr>
            <a:endParaRPr lang="en-US" sz="1200" b="1" dirty="0" smtClean="0"/>
          </a:p>
          <a:p>
            <a:pPr marL="0" indent="0">
              <a:lnSpc>
                <a:spcPct val="150000"/>
              </a:lnSpc>
              <a:spcBef>
                <a:spcPts val="600"/>
              </a:spcBef>
              <a:buClrTx/>
              <a:buSzTx/>
              <a:buNone/>
              <a:defRPr/>
            </a:pPr>
            <a:r>
              <a:rPr lang="en-US" sz="1200" b="1" dirty="0" smtClean="0">
                <a:latin typeface="Arial" panose="020B0604020202020204" pitchFamily="34" charset="0"/>
                <a:ea typeface="Arial Unicode MS" panose="020B0604020202020204" pitchFamily="34" charset="-128"/>
                <a:cs typeface="Arial" panose="020B0604020202020204" pitchFamily="34" charset="0"/>
              </a:rPr>
              <a:t>USDOT Office of Small &amp; Disadvantaged Business Utilization</a:t>
            </a:r>
          </a:p>
          <a:p>
            <a:pPr marL="0" indent="0">
              <a:lnSpc>
                <a:spcPct val="150000"/>
              </a:lnSpc>
              <a:spcBef>
                <a:spcPts val="600"/>
              </a:spcBef>
              <a:buClrTx/>
              <a:buSzTx/>
              <a:buNone/>
              <a:defRPr/>
            </a:pPr>
            <a:r>
              <a:rPr lang="en-US" sz="1200" dirty="0" smtClean="0">
                <a:latin typeface="Arial" panose="020B0604020202020204" pitchFamily="34" charset="0"/>
                <a:ea typeface="Arial Unicode MS" panose="020B0604020202020204" pitchFamily="34" charset="-128"/>
                <a:cs typeface="Arial" panose="020B0604020202020204" pitchFamily="34" charset="0"/>
                <a:hlinkClick r:id="rId6"/>
              </a:rPr>
              <a:t>http://www.dot.gov/osdbu</a:t>
            </a:r>
            <a:r>
              <a:rPr lang="en-US" sz="1200" dirty="0" smtClean="0">
                <a:latin typeface="Arial" panose="020B0604020202020204" pitchFamily="34" charset="0"/>
                <a:ea typeface="Arial Unicode MS" panose="020B0604020202020204" pitchFamily="34" charset="-128"/>
                <a:cs typeface="Arial" panose="020B0604020202020204" pitchFamily="34" charset="0"/>
              </a:rPr>
              <a:t> </a:t>
            </a:r>
          </a:p>
          <a:p>
            <a:pPr marL="0" indent="0">
              <a:buNone/>
            </a:pPr>
            <a:endParaRPr lang="en-US" sz="1200" b="1" dirty="0" smtClean="0">
              <a:latin typeface="Arial" panose="020B0604020202020204" pitchFamily="34" charset="0"/>
              <a:ea typeface="Arial Unicode MS" panose="020B0604020202020204" pitchFamily="34" charset="-128"/>
              <a:cs typeface="Arial" panose="020B0604020202020204" pitchFamily="34" charset="0"/>
            </a:endParaRPr>
          </a:p>
          <a:p>
            <a:pPr marL="0" indent="0">
              <a:buNone/>
            </a:pPr>
            <a:r>
              <a:rPr lang="en-US" sz="1200" b="1" dirty="0" smtClean="0">
                <a:latin typeface="Arial" panose="020B0604020202020204" pitchFamily="34" charset="0"/>
                <a:ea typeface="Arial Unicode MS" panose="020B0604020202020204" pitchFamily="34" charset="-128"/>
                <a:cs typeface="Arial" panose="020B0604020202020204" pitchFamily="34" charset="0"/>
              </a:rPr>
              <a:t>DBE Semi-Annual Reporting (49 CFR Part 26 Appendix B)</a:t>
            </a:r>
            <a:endParaRPr lang="en-US" sz="1200" dirty="0" smtClean="0">
              <a:latin typeface="Arial" panose="020B0604020202020204" pitchFamily="34" charset="0"/>
              <a:cs typeface="Arial" panose="020B0604020202020204" pitchFamily="34" charset="0"/>
              <a:hlinkClick r:id="rId7" action="ppaction://hlinkfile"/>
            </a:endParaRPr>
          </a:p>
          <a:p>
            <a:pPr marL="0" indent="0">
              <a:buNone/>
            </a:pPr>
            <a:r>
              <a:rPr lang="en-US" sz="1200" dirty="0" smtClean="0">
                <a:latin typeface="Arial" panose="020B0604020202020204" pitchFamily="34" charset="0"/>
                <a:cs typeface="Arial" panose="020B0604020202020204" pitchFamily="34" charset="0"/>
                <a:hlinkClick r:id="rId7" action="ppaction://hlinkfile"/>
              </a:rPr>
              <a:t>Uniform Report 11-03-2014.pdf</a:t>
            </a:r>
            <a:endParaRPr lang="en-US" sz="1200" dirty="0" smtClean="0">
              <a:latin typeface="Arial" panose="020B0604020202020204" pitchFamily="34" charset="0"/>
              <a:cs typeface="Arial" panose="020B0604020202020204" pitchFamily="34" charset="0"/>
            </a:endParaRPr>
          </a:p>
          <a:p>
            <a:pPr marL="0" indent="0">
              <a:spcBef>
                <a:spcPts val="0"/>
              </a:spcBef>
              <a:buClrTx/>
              <a:buSzTx/>
              <a:buNone/>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p>
        </p:txBody>
      </p:sp>
      <p:sp>
        <p:nvSpPr>
          <p:cNvPr id="4" name="Slide Number Placeholder 3"/>
          <p:cNvSpPr>
            <a:spLocks noGrp="1"/>
          </p:cNvSpPr>
          <p:nvPr>
            <p:ph type="sldNum" sz="quarter" idx="10"/>
          </p:nvPr>
        </p:nvSpPr>
        <p:spPr/>
        <p:txBody>
          <a:bodyPr/>
          <a:lstStyle/>
          <a:p>
            <a:fld id="{B46353B2-3267-47F9-8D3B-F1B0B10E8A14}" type="slidenum">
              <a:rPr lang="en-US" smtClean="0"/>
              <a:t>42</a:t>
            </a:fld>
            <a:endParaRPr lang="en-US" dirty="0"/>
          </a:p>
        </p:txBody>
      </p:sp>
    </p:spTree>
    <p:extLst>
      <p:ext uri="{BB962C8B-B14F-4D97-AF65-F5344CB8AC3E}">
        <p14:creationId xmlns:p14="http://schemas.microsoft.com/office/powerpoint/2010/main" val="103621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ClrTx/>
              <a:buSzTx/>
              <a:buNone/>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p>
        </p:txBody>
      </p:sp>
      <p:sp>
        <p:nvSpPr>
          <p:cNvPr id="4" name="Slide Number Placeholder 3"/>
          <p:cNvSpPr>
            <a:spLocks noGrp="1"/>
          </p:cNvSpPr>
          <p:nvPr>
            <p:ph type="sldNum" sz="quarter" idx="10"/>
          </p:nvPr>
        </p:nvSpPr>
        <p:spPr/>
        <p:txBody>
          <a:bodyPr/>
          <a:lstStyle/>
          <a:p>
            <a:fld id="{B46353B2-3267-47F9-8D3B-F1B0B10E8A14}" type="slidenum">
              <a:rPr lang="en-US" smtClean="0"/>
              <a:t>43</a:t>
            </a:fld>
            <a:endParaRPr lang="en-US" dirty="0"/>
          </a:p>
        </p:txBody>
      </p:sp>
    </p:spTree>
    <p:extLst>
      <p:ext uri="{BB962C8B-B14F-4D97-AF65-F5344CB8AC3E}">
        <p14:creationId xmlns:p14="http://schemas.microsoft.com/office/powerpoint/2010/main" val="103621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dirty="0" smtClean="0"/>
              <a:t>Thank you!</a:t>
            </a:r>
          </a:p>
        </p:txBody>
      </p:sp>
      <p:sp>
        <p:nvSpPr>
          <p:cNvPr id="5" name="Slide Image Placeholder 4"/>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2E6529-BCAF-4F94-8FF7-988D02026E35}" type="slidenum">
              <a:rPr lang="en-US" altLang="en-US" smtClean="0"/>
              <a:pPr eaLnBrk="1" hangingPunct="1">
                <a:spcBef>
                  <a:spcPct val="0"/>
                </a:spcBef>
              </a:pPr>
              <a:t>4</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dirty="0" smtClean="0">
                <a:latin typeface="Arial" charset="0"/>
              </a:rPr>
              <a:t>DBE Program – </a:t>
            </a:r>
          </a:p>
          <a:p>
            <a:pPr eaLnBrk="1" hangingPunct="1"/>
            <a:endParaRPr lang="en-US" altLang="en-US" dirty="0" smtClean="0">
              <a:latin typeface="Arial" charset="0"/>
            </a:endParaRPr>
          </a:p>
          <a:p>
            <a:pPr eaLnBrk="1" hangingPunct="1"/>
            <a:r>
              <a:rPr lang="en-US" altLang="en-US" dirty="0" smtClean="0">
                <a:latin typeface="Arial" charset="0"/>
              </a:rPr>
              <a:t>DBE Goal Methodology</a:t>
            </a:r>
          </a:p>
          <a:p>
            <a:pPr marL="171450" indent="-171450" eaLnBrk="1" hangingPunct="1">
              <a:buFont typeface="Arial" panose="020B0604020202020204" pitchFamily="34" charset="0"/>
              <a:buChar char="•"/>
            </a:pPr>
            <a:r>
              <a:rPr lang="en-US" altLang="en-US" dirty="0" smtClean="0">
                <a:latin typeface="Arial" charset="0"/>
              </a:rPr>
              <a:t>the grantee’s method</a:t>
            </a:r>
            <a:r>
              <a:rPr lang="en-US" altLang="en-US" baseline="0" dirty="0" smtClean="0">
                <a:latin typeface="Arial" charset="0"/>
              </a:rPr>
              <a:t> or process by which it proposes to meet the overall goal</a:t>
            </a:r>
          </a:p>
          <a:p>
            <a:pPr marL="171450" indent="-171450" eaLnBrk="1" hangingPunct="1">
              <a:buFont typeface="Arial" panose="020B0604020202020204" pitchFamily="34" charset="0"/>
              <a:buChar char="•"/>
            </a:pPr>
            <a:r>
              <a:rPr lang="en-US" altLang="en-US" baseline="0" dirty="0" smtClean="0">
                <a:latin typeface="Arial" charset="0"/>
              </a:rPr>
              <a:t>This process should be a “team effort” that includes several divisions of the agency to come up with the goal</a:t>
            </a:r>
          </a:p>
          <a:p>
            <a:pPr marL="628650" lvl="1" indent="-171450" eaLnBrk="1" hangingPunct="1">
              <a:buFont typeface="Arial" panose="020B0604020202020204" pitchFamily="34" charset="0"/>
              <a:buChar char="•"/>
            </a:pPr>
            <a:r>
              <a:rPr lang="en-US" altLang="en-US" i="1" baseline="0" dirty="0" smtClean="0">
                <a:solidFill>
                  <a:srgbClr val="C00000"/>
                </a:solidFill>
                <a:latin typeface="Arial" charset="0"/>
              </a:rPr>
              <a:t>To develop the goal may include folks from budgeting, capital construction, planning, etc.</a:t>
            </a:r>
          </a:p>
          <a:p>
            <a:pPr marL="171450" indent="-171450" eaLnBrk="1" hangingPunct="1">
              <a:buFont typeface="Arial" panose="020B0604020202020204" pitchFamily="34" charset="0"/>
              <a:buChar char="•"/>
            </a:pPr>
            <a:r>
              <a:rPr lang="en-US" altLang="en-US" baseline="0" dirty="0" smtClean="0">
                <a:latin typeface="Arial" charset="0"/>
              </a:rPr>
              <a:t>The overall goal established should be a “look ahead” of projects/contracts that the agency foresees in the 3 years ahead</a:t>
            </a:r>
          </a:p>
          <a:p>
            <a:pPr eaLnBrk="1" hangingPunct="1"/>
            <a:endParaRPr lang="en-US" altLang="en-US" baseline="0" dirty="0" smtClean="0">
              <a:latin typeface="Arial" charset="0"/>
            </a:endParaRPr>
          </a:p>
          <a:p>
            <a:pPr eaLnBrk="1" hangingPunct="1"/>
            <a:endParaRPr lang="en-US" altLang="en-US" baseline="0" dirty="0" smtClean="0">
              <a:latin typeface="Arial" charset="0"/>
            </a:endParaRPr>
          </a:p>
          <a:p>
            <a:pPr eaLnBrk="1" hangingPunct="1"/>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C8C65A-FBB1-4E28-AAB1-DC94C5239475}" type="slidenum">
              <a:rPr lang="en-US" altLang="en-US"/>
              <a:pPr eaLnBrk="1" hangingPunct="1"/>
              <a:t>5</a:t>
            </a:fld>
            <a:endParaRPr lang="en-US" altLang="en-US" dirty="0"/>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p:spPr>
        <p:txBody>
          <a:bodyPr lIns="93177" tIns="46589" rIns="93177" bIns="46589"/>
          <a:lstStyle/>
          <a:p>
            <a:pPr eaLnBrk="1" hangingPunct="1">
              <a:spcBef>
                <a:spcPct val="0"/>
              </a:spcBef>
            </a:pPr>
            <a:r>
              <a:rPr lang="en-US" altLang="en-US" dirty="0" smtClean="0"/>
              <a:t>Note: these are the key </a:t>
            </a:r>
            <a:r>
              <a:rPr lang="en-US" altLang="en-US" i="1" u="sng" dirty="0" smtClean="0"/>
              <a:t>programmatic</a:t>
            </a:r>
            <a:r>
              <a:rPr lang="en-US" altLang="en-US" dirty="0" smtClean="0"/>
              <a:t> elements of the DBE program.</a:t>
            </a:r>
          </a:p>
          <a:p>
            <a:pPr eaLnBrk="1" hangingPunct="1">
              <a:spcBef>
                <a:spcPct val="0"/>
              </a:spcBef>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Program Document</a:t>
            </a:r>
          </a:p>
          <a:p>
            <a:pPr marL="171450" indent="-171450" eaLnBrk="1" hangingPunct="1">
              <a:spcBef>
                <a:spcPct val="0"/>
              </a:spcBef>
              <a:buFont typeface="Arial" panose="020B0604020202020204" pitchFamily="34" charset="0"/>
              <a:buChar char="•"/>
            </a:pPr>
            <a:r>
              <a:rPr lang="en-US" altLang="en-US" dirty="0" smtClean="0"/>
              <a:t>Goal Settin</a:t>
            </a:r>
            <a:r>
              <a:rPr lang="en-US" altLang="en-US" baseline="0" dirty="0" smtClean="0"/>
              <a:t>g Methodology – how the agency proposes to meet the goal</a:t>
            </a:r>
          </a:p>
          <a:p>
            <a:pPr marL="171450" indent="-171450" eaLnBrk="1" hangingPunct="1">
              <a:spcBef>
                <a:spcPct val="0"/>
              </a:spcBef>
              <a:buFont typeface="Arial" panose="020B0604020202020204" pitchFamily="34" charset="0"/>
              <a:buChar char="•"/>
            </a:pPr>
            <a:r>
              <a:rPr lang="en-US" altLang="en-US" baseline="0" dirty="0" smtClean="0"/>
              <a:t>Monitoring and Oversight – contract monitoring and ensuring the goal is being met</a:t>
            </a:r>
          </a:p>
          <a:p>
            <a:pPr marL="171450" indent="-171450" eaLnBrk="1" hangingPunct="1">
              <a:spcBef>
                <a:spcPct val="0"/>
              </a:spcBef>
              <a:buFont typeface="Arial" panose="020B0604020202020204" pitchFamily="34" charset="0"/>
              <a:buChar char="•"/>
            </a:pPr>
            <a:r>
              <a:rPr lang="en-US" altLang="en-US" baseline="0" dirty="0" smtClean="0"/>
              <a:t>Semi-Annual Reporting – June 1</a:t>
            </a:r>
            <a:r>
              <a:rPr lang="en-US" altLang="en-US" baseline="30000" dirty="0" smtClean="0"/>
              <a:t>st</a:t>
            </a:r>
            <a:r>
              <a:rPr lang="en-US" altLang="en-US" baseline="0" dirty="0" smtClean="0"/>
              <a:t> and Dec 1</a:t>
            </a:r>
            <a:r>
              <a:rPr lang="en-US" altLang="en-US" baseline="30000" dirty="0" smtClean="0"/>
              <a:t>st</a:t>
            </a:r>
            <a:r>
              <a:rPr lang="en-US" altLang="en-US" baseline="0" dirty="0" smtClean="0"/>
              <a:t> reporting of activity to FTA</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OTHER IMPORTANT AREA: </a:t>
            </a:r>
            <a:r>
              <a:rPr lang="en-US" altLang="en-US" b="1" dirty="0" smtClean="0"/>
              <a:t>CERTIFICATION</a:t>
            </a:r>
            <a:r>
              <a:rPr lang="en-US" altLang="en-US" dirty="0" smtClean="0"/>
              <a:t>. Not included here because it is in many ways separate from the programmatic requirements.</a:t>
            </a:r>
          </a:p>
          <a:p>
            <a:pPr eaLnBrk="1" hangingPunct="1">
              <a:spcBef>
                <a:spcPct val="0"/>
              </a:spcBef>
            </a:pPr>
            <a:endParaRPr lang="en-US" altLang="en-US" dirty="0" smtClean="0"/>
          </a:p>
          <a:p>
            <a:pPr eaLnBrk="1" hangingPunct="1">
              <a:spcBef>
                <a:spcPct val="0"/>
              </a:spcBef>
            </a:pPr>
            <a:r>
              <a:rPr lang="en-US" altLang="en-US" dirty="0" smtClean="0"/>
              <a:t>Certification is the “gate keeper” to the DBE program; first line of defense against fraud, etc. If certifications aren’t done properly, makes it more difficult to manage the rest of the DBE program.</a:t>
            </a:r>
          </a:p>
          <a:p>
            <a:pPr eaLnBrk="1" hangingPunct="1">
              <a:spcBef>
                <a:spcPct val="0"/>
              </a:spcBef>
            </a:pPr>
            <a:endParaRPr lang="en-US" altLang="en-US" dirty="0" smtClean="0"/>
          </a:p>
          <a:p>
            <a:pPr eaLnBrk="1" hangingPunct="1">
              <a:spcBef>
                <a:spcPct val="0"/>
              </a:spcBef>
            </a:pPr>
            <a:r>
              <a:rPr lang="en-US" altLang="en-US" dirty="0" smtClean="0"/>
              <a:t>This overview does not cover certification issues; however DOCR does separate trainings on certification generally, and specific certification issues (PNW, retirement assets, ownership/control, etc.)</a:t>
            </a:r>
          </a:p>
        </p:txBody>
      </p:sp>
      <p:sp>
        <p:nvSpPr>
          <p:cNvPr id="24579" name="Slide Number Placeholder 3"/>
          <p:cNvSpPr txBox="1">
            <a:spLocks noGrp="1"/>
          </p:cNvSpPr>
          <p:nvPr/>
        </p:nvSpPr>
        <p:spPr bwMode="auto">
          <a:xfrm>
            <a:off x="3970938" y="8829675"/>
            <a:ext cx="3037840" cy="465138"/>
          </a:xfrm>
          <a:prstGeom prst="rect">
            <a:avLst/>
          </a:prstGeom>
          <a:noFill/>
          <a:ln>
            <a:miter lim="800000"/>
            <a:headEnd/>
            <a:tailEnd/>
          </a:ln>
        </p:spPr>
        <p:txBody>
          <a:bodyPr lIns="93177" tIns="46589" rIns="93177" bIns="46589" anchor="b"/>
          <a:lstStyle/>
          <a:p>
            <a:pPr algn="r">
              <a:defRPr/>
            </a:pPr>
            <a:fld id="{2D12ECEA-4788-4CE8-AA74-48E539109CB8}" type="slidenum">
              <a:rPr lang="en-US" sz="1200">
                <a:latin typeface="+mn-lt"/>
              </a:rPr>
              <a:pPr algn="r">
                <a:defRPr/>
              </a:pPr>
              <a:t>5</a:t>
            </a:fld>
            <a:endParaRPr lang="en-US" sz="1200"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cs typeface="Arial" charset="0"/>
              </a:rPr>
              <a:t>What do you need to submit?</a:t>
            </a:r>
          </a:p>
          <a:p>
            <a:pPr lvl="1"/>
            <a:r>
              <a:rPr lang="en-US" sz="2000" dirty="0" smtClean="0">
                <a:cs typeface="Arial" charset="0"/>
              </a:rPr>
              <a:t>Letter stating overall goal for the three Fiscal Years, as well as your anticipated R/N and R/C participation</a:t>
            </a:r>
          </a:p>
          <a:p>
            <a:pPr lvl="1"/>
            <a:r>
              <a:rPr lang="en-US" sz="2000" dirty="0" smtClean="0">
                <a:cs typeface="Arial" charset="0"/>
              </a:rPr>
              <a:t>Copy of the methodology you used to develop the goal</a:t>
            </a:r>
          </a:p>
          <a:p>
            <a:pPr lvl="2"/>
            <a:r>
              <a:rPr lang="en-US" sz="1800" dirty="0" smtClean="0">
                <a:cs typeface="Arial" charset="0"/>
              </a:rPr>
              <a:t>E.g., worksheet, spreadsheet, charts, etc.</a:t>
            </a:r>
          </a:p>
          <a:p>
            <a:pPr lvl="2"/>
            <a:r>
              <a:rPr lang="en-US" sz="1800" dirty="0" smtClean="0">
                <a:cs typeface="Arial" charset="0"/>
              </a:rPr>
              <a:t>Clear explanation</a:t>
            </a:r>
            <a:r>
              <a:rPr lang="en-US" sz="1800" baseline="0" dirty="0" smtClean="0">
                <a:cs typeface="Arial" charset="0"/>
              </a:rPr>
              <a:t> of all required elements</a:t>
            </a:r>
            <a:endParaRPr lang="en-US" sz="1800" dirty="0" smtClean="0">
              <a:cs typeface="Arial" charset="0"/>
            </a:endParaRPr>
          </a:p>
          <a:p>
            <a:pPr lvl="2"/>
            <a:r>
              <a:rPr lang="en-US" sz="1800" dirty="0" smtClean="0">
                <a:cs typeface="Arial" charset="0"/>
              </a:rPr>
              <a:t>Show your work! </a:t>
            </a:r>
          </a:p>
          <a:p>
            <a:endParaRPr lang="en-US" sz="1400" dirty="0" smtClean="0">
              <a:cs typeface="Arial" charset="0"/>
            </a:endParaRPr>
          </a:p>
        </p:txBody>
      </p:sp>
      <p:sp>
        <p:nvSpPr>
          <p:cNvPr id="4" name="Slide Number Placeholder 3"/>
          <p:cNvSpPr>
            <a:spLocks noGrp="1"/>
          </p:cNvSpPr>
          <p:nvPr>
            <p:ph type="sldNum" sz="quarter" idx="10"/>
          </p:nvPr>
        </p:nvSpPr>
        <p:spPr/>
        <p:txBody>
          <a:bodyPr/>
          <a:lstStyle/>
          <a:p>
            <a:fld id="{B46353B2-3267-47F9-8D3B-F1B0B10E8A14}" type="slidenum">
              <a:rPr lang="en-US" smtClean="0"/>
              <a:t>6</a:t>
            </a:fld>
            <a:endParaRPr lang="en-US" dirty="0"/>
          </a:p>
        </p:txBody>
      </p:sp>
    </p:spTree>
    <p:extLst>
      <p:ext uri="{BB962C8B-B14F-4D97-AF65-F5344CB8AC3E}">
        <p14:creationId xmlns:p14="http://schemas.microsoft.com/office/powerpoint/2010/main" val="25166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cs typeface="Arial" charset="0"/>
              </a:rPr>
              <a:t>What do you need to submit?</a:t>
            </a:r>
          </a:p>
          <a:p>
            <a:pPr marL="800100" lvl="1" indent="-342900">
              <a:buFont typeface="Arial" panose="020B0604020202020204" pitchFamily="34" charset="0"/>
              <a:buChar char="•"/>
            </a:pPr>
            <a:r>
              <a:rPr lang="en-US" sz="2000" dirty="0" smtClean="0">
                <a:cs typeface="Arial" charset="0"/>
              </a:rPr>
              <a:t>Copy of the published notice on your agency’s website that</a:t>
            </a:r>
            <a:r>
              <a:rPr lang="en-US" sz="2000" baseline="0" dirty="0" smtClean="0">
                <a:cs typeface="Arial" charset="0"/>
              </a:rPr>
              <a:t> should remain for the entire triennial period</a:t>
            </a:r>
            <a:r>
              <a:rPr lang="en-US" sz="2000" dirty="0" smtClean="0">
                <a:cs typeface="Arial" charset="0"/>
              </a:rPr>
              <a:t>           </a:t>
            </a:r>
          </a:p>
          <a:p>
            <a:pPr marL="800100" lvl="1" indent="-342900">
              <a:buFont typeface="Arial" panose="020B0604020202020204" pitchFamily="34" charset="0"/>
              <a:buChar char="•"/>
            </a:pPr>
            <a:r>
              <a:rPr lang="en-US" sz="2000" dirty="0" smtClean="0">
                <a:cs typeface="Arial" charset="0"/>
              </a:rPr>
              <a:t>A summary of your consultation process and activities, including a </a:t>
            </a:r>
            <a:r>
              <a:rPr lang="en-US" sz="2000" i="1" dirty="0" smtClean="0"/>
              <a:t>scheduled, direct, interactive exchange (e.g., a face-to-face meeting, video conference, teleconference); </a:t>
            </a:r>
          </a:p>
          <a:p>
            <a:pPr marL="800100" lvl="1" indent="-342900">
              <a:buFont typeface="Arial" panose="020B0604020202020204" pitchFamily="34" charset="0"/>
              <a:buChar char="•"/>
            </a:pPr>
            <a:r>
              <a:rPr lang="en-US" sz="2000" i="1" dirty="0" smtClean="0">
                <a:cs typeface="Arial" charset="0"/>
              </a:rPr>
              <a:t>VERY</a:t>
            </a:r>
            <a:r>
              <a:rPr lang="en-US" sz="2000" i="1" baseline="0" dirty="0" smtClean="0">
                <a:cs typeface="Arial" charset="0"/>
              </a:rPr>
              <a:t> IMPORTANT:  PUBLIC PARTICIPATION IS REQUIRED; </a:t>
            </a:r>
            <a:r>
              <a:rPr lang="en-US" sz="2000" i="0" baseline="0" dirty="0" smtClean="0">
                <a:cs typeface="Arial" charset="0"/>
              </a:rPr>
              <a:t>good idea to capture the feedback of the exchange</a:t>
            </a:r>
            <a:endParaRPr lang="en-US" sz="2400" dirty="0" smtClean="0">
              <a:cs typeface="Arial" charset="0"/>
            </a:endParaRPr>
          </a:p>
          <a:p>
            <a:endParaRPr lang="en-US" sz="1400" dirty="0" smtClean="0">
              <a:cs typeface="Arial" charset="0"/>
            </a:endParaRPr>
          </a:p>
        </p:txBody>
      </p:sp>
      <p:sp>
        <p:nvSpPr>
          <p:cNvPr id="4" name="Slide Number Placeholder 3"/>
          <p:cNvSpPr>
            <a:spLocks noGrp="1"/>
          </p:cNvSpPr>
          <p:nvPr>
            <p:ph type="sldNum" sz="quarter" idx="10"/>
          </p:nvPr>
        </p:nvSpPr>
        <p:spPr/>
        <p:txBody>
          <a:bodyPr/>
          <a:lstStyle/>
          <a:p>
            <a:fld id="{B46353B2-3267-47F9-8D3B-F1B0B10E8A14}" type="slidenum">
              <a:rPr lang="en-US" smtClean="0"/>
              <a:t>7</a:t>
            </a:fld>
            <a:endParaRPr lang="en-US" dirty="0"/>
          </a:p>
        </p:txBody>
      </p:sp>
    </p:spTree>
    <p:extLst>
      <p:ext uri="{BB962C8B-B14F-4D97-AF65-F5344CB8AC3E}">
        <p14:creationId xmlns:p14="http://schemas.microsoft.com/office/powerpoint/2010/main" val="25166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goal you develop must be based on demonstrable evidence of the availability of </a:t>
            </a:r>
            <a:r>
              <a:rPr lang="en-US" sz="1200" i="1" dirty="0" smtClean="0"/>
              <a:t>ready, willing, and able</a:t>
            </a:r>
            <a:r>
              <a:rPr lang="en-US" sz="1200" dirty="0" smtClean="0"/>
              <a:t> DBEs, relative to, all businesses ready, willing, and able to participate on DOT-assisted contracts.</a:t>
            </a:r>
          </a:p>
          <a:p>
            <a:endParaRPr lang="en-US" sz="1200" dirty="0" smtClean="0"/>
          </a:p>
          <a:p>
            <a:r>
              <a:rPr lang="en-US" sz="1200" dirty="0" smtClean="0"/>
              <a:t>This measure is</a:t>
            </a:r>
            <a:r>
              <a:rPr lang="en-US" sz="1200" baseline="0" dirty="0" smtClean="0"/>
              <a:t> the relative availability of businesses that are able to compete for the contracts that you let.  This process provides a way to quantify the businesses in your surrounding area that are able to compete for the work on your upcoming projects.</a:t>
            </a:r>
          </a:p>
          <a:p>
            <a:endParaRPr lang="en-US" sz="1200" dirty="0" smtClean="0"/>
          </a:p>
          <a:p>
            <a:r>
              <a:rPr lang="en-US" sz="1200" dirty="0" smtClean="0"/>
              <a:t>The DBE</a:t>
            </a:r>
            <a:r>
              <a:rPr lang="en-US" sz="1200" baseline="0" dirty="0" smtClean="0"/>
              <a:t> </a:t>
            </a:r>
            <a:r>
              <a:rPr lang="en-US" sz="1200" dirty="0" smtClean="0"/>
              <a:t>goal must reflect what you would expect the level of DBE participation to be absent the effects of discrimination.</a:t>
            </a:r>
          </a:p>
          <a:p>
            <a:r>
              <a:rPr lang="en-US" sz="1200" dirty="0" smtClean="0"/>
              <a:t>Recipients may not rely on the aspirational 10% national goal</a:t>
            </a:r>
            <a:r>
              <a:rPr lang="en-US" sz="1200" dirty="0" smtClean="0">
                <a:cs typeface="Arial" charset="0"/>
              </a:rPr>
              <a:t>—in order to maintain a narrowly tailored program, each grantee must submit a goal tailored to local market</a:t>
            </a:r>
            <a:r>
              <a:rPr lang="en-US" sz="1200" baseline="0" dirty="0" smtClean="0">
                <a:cs typeface="Arial" charset="0"/>
              </a:rPr>
              <a:t> </a:t>
            </a:r>
            <a:r>
              <a:rPr lang="en-US" sz="1200" dirty="0" smtClean="0">
                <a:cs typeface="Arial" charset="0"/>
              </a:rPr>
              <a:t>circumstances.</a:t>
            </a:r>
          </a:p>
          <a:p>
            <a:endParaRPr lang="en-US" dirty="0"/>
          </a:p>
        </p:txBody>
      </p:sp>
      <p:sp>
        <p:nvSpPr>
          <p:cNvPr id="4" name="Slide Number Placeholder 3"/>
          <p:cNvSpPr>
            <a:spLocks noGrp="1"/>
          </p:cNvSpPr>
          <p:nvPr>
            <p:ph type="sldNum" sz="quarter" idx="10"/>
          </p:nvPr>
        </p:nvSpPr>
        <p:spPr/>
        <p:txBody>
          <a:bodyPr/>
          <a:lstStyle/>
          <a:p>
            <a:fld id="{B46353B2-3267-47F9-8D3B-F1B0B10E8A14}" type="slidenum">
              <a:rPr lang="en-US" smtClean="0"/>
              <a:t>8</a:t>
            </a:fld>
            <a:endParaRPr lang="en-US" dirty="0"/>
          </a:p>
        </p:txBody>
      </p:sp>
    </p:spTree>
    <p:extLst>
      <p:ext uri="{BB962C8B-B14F-4D97-AF65-F5344CB8AC3E}">
        <p14:creationId xmlns:p14="http://schemas.microsoft.com/office/powerpoint/2010/main" val="236152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t>We’ve stated</a:t>
            </a:r>
            <a:r>
              <a:rPr lang="en-US" sz="1200" baseline="0" dirty="0" smtClean="0"/>
              <a:t> that  your agency’s DBE Goal must reflect  what you could expect the level of DBE participation to be, absent, the effects of discrimination.  You are precluded from using the aspirational 10% national goal, and must tailor your program to your surrounding area/circumstances.</a:t>
            </a:r>
          </a:p>
          <a:p>
            <a:pPr>
              <a:spcAft>
                <a:spcPts val="600"/>
              </a:spcAft>
            </a:pPr>
            <a:endParaRPr lang="en-US" sz="1200" baseline="0" dirty="0" smtClean="0"/>
          </a:p>
          <a:p>
            <a:pPr>
              <a:spcAft>
                <a:spcPts val="600"/>
              </a:spcAft>
            </a:pPr>
            <a:r>
              <a:rPr lang="en-US" sz="1200" baseline="0" dirty="0" smtClean="0"/>
              <a:t>A minimum goal is not required however, the USDOT does review and concur with your methodology- or the process/procedures used to reach your target percentage.</a:t>
            </a:r>
            <a:endParaRPr lang="en-US" sz="1200" dirty="0" smtClean="0"/>
          </a:p>
          <a:p>
            <a:pPr>
              <a:spcAft>
                <a:spcPts val="600"/>
              </a:spcAft>
            </a:pPr>
            <a:endParaRPr lang="en-US" sz="1200"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6353B2-3267-47F9-8D3B-F1B0B10E8A14}" type="slidenum">
              <a:rPr lang="en-US" smtClean="0"/>
              <a:t>9</a:t>
            </a:fld>
            <a:endParaRPr lang="en-US" dirty="0"/>
          </a:p>
        </p:txBody>
      </p:sp>
    </p:spTree>
    <p:extLst>
      <p:ext uri="{BB962C8B-B14F-4D97-AF65-F5344CB8AC3E}">
        <p14:creationId xmlns:p14="http://schemas.microsoft.com/office/powerpoint/2010/main" val="229381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defRPr>
            </a:lvl1pPr>
          </a:lstStyle>
          <a:p>
            <a:fld id="{3B8BCBA1-7F96-42A8-9CD6-DD14AA4A30F6}" type="slidenum">
              <a:rPr lang="en-US" altLang="en-US"/>
              <a:pPr/>
              <a:t>‹#›</a:t>
            </a:fld>
            <a:endParaRPr lang="en-US" altLang="en-US"/>
          </a:p>
        </p:txBody>
      </p:sp>
    </p:spTree>
    <p:extLst>
      <p:ext uri="{BB962C8B-B14F-4D97-AF65-F5344CB8AC3E}">
        <p14:creationId xmlns:p14="http://schemas.microsoft.com/office/powerpoint/2010/main" val="184897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283096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283096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283096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283096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283096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2830961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283096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1" y="436563"/>
            <a:ext cx="388939" cy="5689600"/>
          </a:xfrm>
        </p:spPr>
        <p:txBody>
          <a:bodyPr vert="vert270"/>
          <a:lstStyle>
            <a:lvl1pPr marL="0" indent="0" algn="ctr">
              <a:buNone/>
              <a:defRPr sz="1800" b="1">
                <a:solidFill>
                  <a:srgbClr val="00B050"/>
                </a:solidFill>
              </a:defRPr>
            </a:lvl1pPr>
            <a:lvl2pPr>
              <a:defRPr sz="2400"/>
            </a:lvl2pPr>
            <a:lvl3pPr>
              <a:defRPr sz="2000"/>
            </a:lvl3pPr>
            <a:lvl4pPr>
              <a:defRPr sz="1800"/>
            </a:lvl4pPr>
            <a:lvl5pPr>
              <a:defRPr sz="1800"/>
            </a:lvl5pPr>
          </a:lstStyle>
          <a:p>
            <a:pPr lvl="0"/>
            <a:endParaRPr lang="en-US" dirty="0" smtClean="0"/>
          </a:p>
        </p:txBody>
      </p:sp>
      <p:sp>
        <p:nvSpPr>
          <p:cNvPr id="5" name="Date Placeholder 3"/>
          <p:cNvSpPr>
            <a:spLocks noGrp="1"/>
          </p:cNvSpPr>
          <p:nvPr>
            <p:ph type="dt" sz="half" idx="14"/>
          </p:nvPr>
        </p:nvSpPr>
        <p:spPr>
          <a:xfrm>
            <a:off x="1157288" y="6173788"/>
            <a:ext cx="15652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5"/>
          </p:nvPr>
        </p:nvSpPr>
        <p:spPr>
          <a:xfrm>
            <a:off x="3124200" y="6173788"/>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6"/>
          </p:nvPr>
        </p:nvSpPr>
        <p:spPr>
          <a:xfrm flipH="1">
            <a:off x="8472488" y="6173788"/>
            <a:ext cx="5238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Gill Sans MT" pitchFamily="34" charset="0"/>
                <a:ea typeface="MS PGothic" pitchFamily="34" charset="-128"/>
                <a:cs typeface="+mn-cs"/>
              </a:defRPr>
            </a:lvl1pPr>
          </a:lstStyle>
          <a:p>
            <a:pPr>
              <a:defRPr/>
            </a:pPr>
            <a:fld id="{C1B7DFEA-66D8-4301-97E0-AB9F2B7BB0CA}" type="slidenum">
              <a:rPr lang="en-US" altLang="en-US"/>
              <a:pPr>
                <a:defRPr/>
              </a:pPr>
              <a:t>‹#›</a:t>
            </a:fld>
            <a:endParaRPr lang="en-US" altLang="en-US"/>
          </a:p>
        </p:txBody>
      </p:sp>
    </p:spTree>
    <p:extLst>
      <p:ext uri="{BB962C8B-B14F-4D97-AF65-F5344CB8AC3E}">
        <p14:creationId xmlns:p14="http://schemas.microsoft.com/office/powerpoint/2010/main" val="424931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userDrawn="1"/>
        </p:nvPicPr>
        <p:blipFill>
          <a:blip r:embed="rId23"/>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Lst>
  <p:timing>
    <p:tnLst>
      <p:par>
        <p:cTn id="1" dur="indefinite" restart="never" nodeType="tmRoot"/>
      </p:par>
    </p:tnLst>
  </p:timing>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cfr.gov/cgi-bin/text-idx?SID=777826a27531ec69a8ed7a9addff75b8&amp;mc=true&amp;node=se49.1.26_145&amp;rgn=div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www.fta.dot.gov/regulations-and-guidance/civil-rights-ada/dbe-train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dot.gov/osdbu" TargetMode="External"/><Relationship Id="rId5" Type="http://schemas.openxmlformats.org/officeDocument/2006/relationships/hyperlink" Target="http://www.census.gov/econ/cbp" TargetMode="External"/><Relationship Id="rId4" Type="http://schemas.openxmlformats.org/officeDocument/2006/relationships/hyperlink" Target="Uniform%20Report%2011-03-2014.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2349500"/>
            <a:ext cx="5715000" cy="1295400"/>
          </a:xfrm>
        </p:spPr>
        <p:txBody>
          <a:bodyPr>
            <a:normAutofit fontScale="90000"/>
          </a:bodyPr>
          <a:lstStyle/>
          <a:p>
            <a:pPr algn="ctr"/>
            <a:r>
              <a:rPr lang="en-US" sz="3200" dirty="0" smtClean="0"/>
              <a:t>Disadvantaged Business Enterprise (DBE</a:t>
            </a:r>
            <a:r>
              <a:rPr lang="en-US" sz="3200" dirty="0" smtClean="0"/>
              <a:t>) </a:t>
            </a:r>
            <a:br>
              <a:rPr lang="en-US" sz="3200" dirty="0" smtClean="0"/>
            </a:br>
            <a:r>
              <a:rPr lang="en-US" sz="3200" dirty="0" smtClean="0"/>
              <a:t>Best Practices</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1524000" y="3991287"/>
            <a:ext cx="6400800" cy="1447800"/>
          </a:xfrm>
        </p:spPr>
        <p:txBody>
          <a:bodyPr>
            <a:normAutofit fontScale="92500" lnSpcReduction="10000"/>
          </a:bodyPr>
          <a:lstStyle/>
          <a:p>
            <a:pPr algn="ctr">
              <a:spcBef>
                <a:spcPts val="0"/>
              </a:spcBef>
            </a:pPr>
            <a:r>
              <a:rPr lang="en-US" sz="2800" dirty="0" smtClean="0">
                <a:latin typeface="Arial" panose="020B0604020202020204" pitchFamily="34" charset="0"/>
                <a:cs typeface="Arial" panose="020B0604020202020204" pitchFamily="34" charset="0"/>
              </a:rPr>
              <a:t>Federal Transit Administration</a:t>
            </a:r>
          </a:p>
          <a:p>
            <a:pPr algn="ctr">
              <a:spcBef>
                <a:spcPts val="0"/>
              </a:spcBef>
            </a:pPr>
            <a:r>
              <a:rPr lang="en-US" sz="2800" dirty="0">
                <a:latin typeface="Arial" panose="020B0604020202020204" pitchFamily="34" charset="0"/>
                <a:cs typeface="Arial" panose="020B0604020202020204" pitchFamily="34" charset="0"/>
              </a:rPr>
              <a:t>Office of Civil </a:t>
            </a:r>
            <a:r>
              <a:rPr lang="en-US" sz="2800" dirty="0" smtClean="0">
                <a:latin typeface="Arial" panose="020B0604020202020204" pitchFamily="34" charset="0"/>
                <a:cs typeface="Arial" panose="020B0604020202020204" pitchFamily="34" charset="0"/>
              </a:rPr>
              <a:t>Rights</a:t>
            </a:r>
          </a:p>
          <a:p>
            <a:pPr algn="ctr">
              <a:spcBef>
                <a:spcPts val="0"/>
              </a:spcBef>
            </a:pPr>
            <a:endParaRPr lang="en-US" sz="2000" dirty="0"/>
          </a:p>
          <a:p>
            <a:pPr algn="ctr">
              <a:spcBef>
                <a:spcPts val="0"/>
              </a:spcBef>
            </a:pPr>
            <a:r>
              <a:rPr lang="en-US" sz="2400" dirty="0" smtClean="0">
                <a:latin typeface="Arial" panose="020B0604020202020204" pitchFamily="34" charset="0"/>
                <a:cs typeface="Arial" panose="020B0604020202020204" pitchFamily="34" charset="0"/>
              </a:rPr>
              <a:t>April 20, 2016</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498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85800"/>
            <a:ext cx="8229600" cy="1143000"/>
          </a:xfrm>
        </p:spPr>
        <p:txBody>
          <a:bodyPr/>
          <a:lstStyle/>
          <a:p>
            <a:r>
              <a:rPr lang="en-US" sz="3600" dirty="0"/>
              <a:t>How do recipients set overall goals?</a:t>
            </a:r>
          </a:p>
        </p:txBody>
      </p:sp>
      <p:sp>
        <p:nvSpPr>
          <p:cNvPr id="82947" name="Rectangle 3"/>
          <p:cNvSpPr>
            <a:spLocks noGrp="1" noChangeArrowheads="1"/>
          </p:cNvSpPr>
          <p:nvPr>
            <p:ph type="body" idx="1"/>
          </p:nvPr>
        </p:nvSpPr>
        <p:spPr/>
        <p:txBody>
          <a:bodyPr/>
          <a:lstStyle/>
          <a:p>
            <a:pPr algn="ctr">
              <a:buFontTx/>
              <a:buNone/>
            </a:pPr>
            <a:endParaRPr lang="en-US" sz="6000" b="1" dirty="0"/>
          </a:p>
          <a:p>
            <a:pPr algn="ctr">
              <a:buFontTx/>
              <a:buNone/>
            </a:pPr>
            <a:r>
              <a:rPr lang="en-US" sz="4000" b="1" dirty="0"/>
              <a:t>49 C.F.R. </a:t>
            </a:r>
            <a:r>
              <a:rPr lang="en-US" sz="4000" b="1" dirty="0">
                <a:cs typeface="Arial" charset="0"/>
              </a:rPr>
              <a:t>§ </a:t>
            </a:r>
            <a:r>
              <a:rPr lang="en-US" sz="4000" b="1" dirty="0" smtClean="0">
                <a:cs typeface="Arial" charset="0"/>
              </a:rPr>
              <a:t>26.45</a:t>
            </a:r>
          </a:p>
          <a:p>
            <a:pPr algn="ctr">
              <a:buFontTx/>
              <a:buNone/>
            </a:pPr>
            <a:endParaRPr lang="en-US" sz="2400" b="1" dirty="0" smtClean="0">
              <a:cs typeface="Arial" charset="0"/>
            </a:endParaRPr>
          </a:p>
          <a:p>
            <a:pPr algn="ctr">
              <a:buFontTx/>
              <a:buNone/>
            </a:pPr>
            <a:r>
              <a:rPr lang="en-US" sz="4000" b="1" dirty="0" smtClean="0">
                <a:cs typeface="Arial" charset="0"/>
              </a:rPr>
              <a:t>“Tips for Goal-Setting in the Disadvantaged Business Enterprise (DBE) Program”</a:t>
            </a:r>
            <a:endParaRPr lang="en-US" sz="4000" b="1" dirty="0">
              <a:cs typeface="Arial" charset="0"/>
            </a:endParaRPr>
          </a:p>
        </p:txBody>
      </p:sp>
    </p:spTree>
    <p:extLst>
      <p:ext uri="{BB962C8B-B14F-4D97-AF65-F5344CB8AC3E}">
        <p14:creationId xmlns:p14="http://schemas.microsoft.com/office/powerpoint/2010/main" val="3625831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3600" dirty="0"/>
              <a:t>Step One: Considerations</a:t>
            </a:r>
          </a:p>
        </p:txBody>
      </p:sp>
      <p:sp>
        <p:nvSpPr>
          <p:cNvPr id="102403" name="Rectangle 3"/>
          <p:cNvSpPr>
            <a:spLocks noGrp="1" noChangeArrowheads="1"/>
          </p:cNvSpPr>
          <p:nvPr>
            <p:ph type="body" idx="1"/>
          </p:nvPr>
        </p:nvSpPr>
        <p:spPr>
          <a:xfrm>
            <a:off x="381000" y="1447800"/>
            <a:ext cx="8229600" cy="4525963"/>
          </a:xfrm>
          <a:noFill/>
          <a:ln>
            <a:noFill/>
          </a:ln>
        </p:spPr>
        <p:txBody>
          <a:bodyPr/>
          <a:lstStyle/>
          <a:p>
            <a:r>
              <a:rPr lang="en-US" sz="2400" dirty="0">
                <a:latin typeface="Arial" panose="020B0604020202020204" pitchFamily="34" charset="0"/>
                <a:cs typeface="Arial" panose="020B0604020202020204" pitchFamily="34" charset="0"/>
              </a:rPr>
              <a:t>Use all available data</a:t>
            </a:r>
          </a:p>
          <a:p>
            <a:pPr lvl="1"/>
            <a:r>
              <a:rPr lang="en-US" sz="2000" dirty="0">
                <a:latin typeface="Arial" panose="020B0604020202020204" pitchFamily="34" charset="0"/>
                <a:cs typeface="Arial" panose="020B0604020202020204" pitchFamily="34" charset="0"/>
              </a:rPr>
              <a:t>State UCP directory </a:t>
            </a:r>
            <a:r>
              <a:rPr lang="en-US" sz="2000" dirty="0" smtClean="0">
                <a:latin typeface="Arial" panose="020B0604020202020204" pitchFamily="34" charset="0"/>
                <a:cs typeface="Arial" panose="020B0604020202020204" pitchFamily="34" charset="0"/>
              </a:rPr>
              <a:t>can be considered  to set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baseline</a:t>
            </a:r>
            <a:r>
              <a:rPr lang="en-US" sz="2000" dirty="0" smtClean="0">
                <a:latin typeface="Arial" panose="020B0604020202020204" pitchFamily="34" charset="0"/>
                <a:cs typeface="Arial" panose="020B0604020202020204" pitchFamily="34" charset="0"/>
              </a:rPr>
              <a:t>—(not </a:t>
            </a:r>
            <a:r>
              <a:rPr lang="en-US" sz="2000" dirty="0" smtClean="0">
                <a:latin typeface="Arial" panose="020B0604020202020204" pitchFamily="34" charset="0"/>
                <a:cs typeface="Arial" panose="020B0604020202020204" pitchFamily="34" charset="0"/>
              </a:rPr>
              <a:t>the sole </a:t>
            </a:r>
            <a:r>
              <a:rPr lang="en-US" sz="2000" dirty="0">
                <a:latin typeface="Arial" panose="020B0604020202020204" pitchFamily="34" charset="0"/>
                <a:cs typeface="Arial" panose="020B0604020202020204" pitchFamily="34" charset="0"/>
              </a:rPr>
              <a:t>source of </a:t>
            </a:r>
            <a:r>
              <a:rPr lang="en-US" sz="2000" dirty="0" smtClean="0">
                <a:latin typeface="Arial" panose="020B0604020202020204" pitchFamily="34" charset="0"/>
                <a:cs typeface="Arial" panose="020B0604020202020204" pitchFamily="34" charset="0"/>
              </a:rPr>
              <a:t>information)</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Consider the following: </a:t>
            </a:r>
            <a:r>
              <a:rPr lang="en-US" sz="2000" i="1" dirty="0">
                <a:latin typeface="Arial" panose="020B0604020202020204" pitchFamily="34" charset="0"/>
                <a:cs typeface="Arial" panose="020B0604020202020204" pitchFamily="34" charset="0"/>
              </a:rPr>
              <a:t>disparity studies, census bureau statistics, bidders’ lists, </a:t>
            </a:r>
            <a:r>
              <a:rPr lang="en-US" sz="2000" i="1" dirty="0" smtClean="0">
                <a:latin typeface="Arial" panose="020B0604020202020204" pitchFamily="34" charset="0"/>
                <a:cs typeface="Arial" panose="020B0604020202020204" pitchFamily="34" charset="0"/>
              </a:rPr>
              <a:t>and/or information </a:t>
            </a:r>
            <a:r>
              <a:rPr lang="en-US" sz="2000" i="1" dirty="0">
                <a:latin typeface="Arial" panose="020B0604020202020204" pitchFamily="34" charset="0"/>
                <a:cs typeface="Arial" panose="020B0604020202020204" pitchFamily="34" charset="0"/>
              </a:rPr>
              <a:t>from other DOT </a:t>
            </a:r>
            <a:r>
              <a:rPr lang="en-US" sz="2000" i="1" dirty="0" smtClean="0">
                <a:latin typeface="Arial" panose="020B0604020202020204" pitchFamily="34" charset="0"/>
                <a:cs typeface="Arial" panose="020B0604020202020204" pitchFamily="34" charset="0"/>
              </a:rPr>
              <a:t>recipients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Use most refined data sources whenever possible</a:t>
            </a:r>
          </a:p>
          <a:p>
            <a:r>
              <a:rPr lang="en-US" sz="2400" dirty="0">
                <a:latin typeface="Arial" panose="020B0604020202020204" pitchFamily="34" charset="0"/>
                <a:cs typeface="Arial" panose="020B0604020202020204" pitchFamily="34" charset="0"/>
              </a:rPr>
              <a:t>Accurately account for all contracting opportunities</a:t>
            </a:r>
          </a:p>
          <a:p>
            <a:endParaRPr lang="en-US" sz="1000" b="1" i="1" u="sng" dirty="0" smtClean="0">
              <a:solidFill>
                <a:srgbClr val="C00000"/>
              </a:solidFill>
              <a:latin typeface="Arial" panose="020B0604020202020204" pitchFamily="34" charset="0"/>
              <a:cs typeface="Arial" panose="020B0604020202020204" pitchFamily="34" charset="0"/>
            </a:endParaRPr>
          </a:p>
          <a:p>
            <a:r>
              <a:rPr lang="en-US" sz="2400" b="1" i="1" u="sng" dirty="0" smtClean="0">
                <a:solidFill>
                  <a:srgbClr val="C00000"/>
                </a:solidFill>
                <a:latin typeface="Arial" panose="020B0604020202020204" pitchFamily="34" charset="0"/>
                <a:cs typeface="Arial" panose="020B0604020202020204" pitchFamily="34" charset="0"/>
              </a:rPr>
              <a:t>Do </a:t>
            </a:r>
            <a:r>
              <a:rPr lang="en-US" sz="2400" b="1" i="1" u="sng" dirty="0">
                <a:solidFill>
                  <a:srgbClr val="C00000"/>
                </a:solidFill>
                <a:latin typeface="Arial" panose="020B0604020202020204" pitchFamily="34" charset="0"/>
                <a:cs typeface="Arial" panose="020B0604020202020204" pitchFamily="34" charset="0"/>
              </a:rPr>
              <a:t>not:</a:t>
            </a:r>
          </a:p>
          <a:p>
            <a:pPr lvl="1"/>
            <a:r>
              <a:rPr lang="en-US" sz="2000" dirty="0" smtClean="0">
                <a:latin typeface="Arial" panose="020B0604020202020204" pitchFamily="34" charset="0"/>
                <a:cs typeface="Arial" panose="020B0604020202020204" pitchFamily="34" charset="0"/>
              </a:rPr>
              <a:t>Automatically use </a:t>
            </a:r>
            <a:r>
              <a:rPr lang="en-US" sz="2000" dirty="0">
                <a:latin typeface="Arial" panose="020B0604020202020204" pitchFamily="34" charset="0"/>
                <a:cs typeface="Arial" panose="020B0604020202020204" pitchFamily="34" charset="0"/>
              </a:rPr>
              <a:t>past participation as </a:t>
            </a:r>
            <a:r>
              <a:rPr lang="en-US" sz="2000" dirty="0" smtClean="0">
                <a:latin typeface="Arial" panose="020B0604020202020204" pitchFamily="34" charset="0"/>
                <a:cs typeface="Arial" panose="020B0604020202020204" pitchFamily="34" charset="0"/>
              </a:rPr>
              <a:t>the base </a:t>
            </a:r>
            <a:r>
              <a:rPr lang="en-US" sz="2000" dirty="0">
                <a:latin typeface="Arial" panose="020B0604020202020204" pitchFamily="34" charset="0"/>
                <a:cs typeface="Arial" panose="020B0604020202020204" pitchFamily="34" charset="0"/>
              </a:rPr>
              <a:t>figure</a:t>
            </a:r>
          </a:p>
          <a:p>
            <a:pPr lvl="1"/>
            <a:r>
              <a:rPr lang="en-US" sz="2000" dirty="0">
                <a:latin typeface="Arial" panose="020B0604020202020204" pitchFamily="34" charset="0"/>
                <a:cs typeface="Arial" panose="020B0604020202020204" pitchFamily="34" charset="0"/>
              </a:rPr>
              <a:t>Utilize local preference</a:t>
            </a:r>
            <a:endParaRPr lang="en-US"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97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0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0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1371600"/>
            <a:ext cx="8229600" cy="5011271"/>
          </a:xfrm>
        </p:spPr>
        <p:txBody>
          <a:bodyPr/>
          <a:lstStyle/>
          <a:p>
            <a:pPr>
              <a:lnSpc>
                <a:spcPct val="90000"/>
              </a:lnSpc>
            </a:pPr>
            <a:r>
              <a:rPr lang="en-US" sz="2400" dirty="0">
                <a:latin typeface="Arial" panose="020B0604020202020204" pitchFamily="34" charset="0"/>
                <a:cs typeface="Arial" panose="020B0604020202020204" pitchFamily="34" charset="0"/>
              </a:rPr>
              <a:t>Grantee A will be receiving approximately </a:t>
            </a:r>
            <a:r>
              <a:rPr lang="en-US" sz="2400" dirty="0" smtClean="0">
                <a:latin typeface="Arial" panose="020B0604020202020204" pitchFamily="34" charset="0"/>
                <a:cs typeface="Arial" panose="020B0604020202020204" pitchFamily="34" charset="0"/>
              </a:rPr>
              <a:t>$1M </a:t>
            </a:r>
            <a:r>
              <a:rPr lang="en-US" sz="2400" dirty="0">
                <a:latin typeface="Arial" panose="020B0604020202020204" pitchFamily="34" charset="0"/>
                <a:cs typeface="Arial" panose="020B0604020202020204" pitchFamily="34" charset="0"/>
              </a:rPr>
              <a:t>in FTA assistance for </a:t>
            </a:r>
            <a:r>
              <a:rPr lang="en-US" sz="2400" dirty="0" smtClean="0">
                <a:latin typeface="Arial" panose="020B0604020202020204" pitchFamily="34" charset="0"/>
                <a:cs typeface="Arial" panose="020B0604020202020204" pitchFamily="34" charset="0"/>
              </a:rPr>
              <a:t>FY 16-18, </a:t>
            </a:r>
            <a:r>
              <a:rPr lang="en-US" sz="2400" dirty="0">
                <a:latin typeface="Arial" panose="020B0604020202020204" pitchFamily="34" charset="0"/>
                <a:cs typeface="Arial" panose="020B0604020202020204" pitchFamily="34" charset="0"/>
              </a:rPr>
              <a:t>and will be using all of the money to construct a new bus maintenance facility.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the course of its preparation, </a:t>
            </a:r>
            <a:r>
              <a:rPr lang="en-US" sz="2400" dirty="0" smtClean="0">
                <a:latin typeface="Arial" panose="020B0604020202020204" pitchFamily="34" charset="0"/>
                <a:cs typeface="Arial" panose="020B0604020202020204" pitchFamily="34" charset="0"/>
              </a:rPr>
              <a:t>15 </a:t>
            </a:r>
            <a:r>
              <a:rPr lang="en-US" sz="2400" dirty="0">
                <a:latin typeface="Arial" panose="020B0604020202020204" pitchFamily="34" charset="0"/>
                <a:cs typeface="Arial" panose="020B0604020202020204" pitchFamily="34" charset="0"/>
              </a:rPr>
              <a:t>DBE and </a:t>
            </a:r>
            <a:r>
              <a:rPr lang="en-US" sz="2400" dirty="0" smtClean="0">
                <a:latin typeface="Arial" panose="020B0604020202020204" pitchFamily="34" charset="0"/>
                <a:cs typeface="Arial" panose="020B0604020202020204" pitchFamily="34" charset="0"/>
              </a:rPr>
              <a:t>110 </a:t>
            </a:r>
            <a:r>
              <a:rPr lang="en-US" sz="2400" dirty="0">
                <a:latin typeface="Arial" panose="020B0604020202020204" pitchFamily="34" charset="0"/>
                <a:cs typeface="Arial" panose="020B0604020202020204" pitchFamily="34" charset="0"/>
              </a:rPr>
              <a:t>non-DBE firms are identified as being ready, able, and willing to perform on the project</a:t>
            </a:r>
            <a:r>
              <a:rPr lang="en-US" sz="2400" dirty="0" smtClean="0">
                <a:latin typeface="Arial" panose="020B0604020202020204" pitchFamily="34" charset="0"/>
                <a:cs typeface="Arial" panose="020B0604020202020204" pitchFamily="34" charset="0"/>
              </a:rPr>
              <a:t>.</a:t>
            </a:r>
          </a:p>
          <a:p>
            <a:pPr marL="109728" indent="0">
              <a:lnSpc>
                <a:spcPct val="90000"/>
              </a:lnSpc>
              <a:buNone/>
            </a:pPr>
            <a:endParaRPr lang="en-US" sz="2400" dirty="0">
              <a:latin typeface="Arial" panose="020B0604020202020204" pitchFamily="34" charset="0"/>
              <a:cs typeface="Arial" panose="020B0604020202020204" pitchFamily="34" charset="0"/>
            </a:endParaRPr>
          </a:p>
          <a:p>
            <a:pPr>
              <a:lnSpc>
                <a:spcPct val="90000"/>
              </a:lnSpc>
            </a:pPr>
            <a:r>
              <a:rPr lang="en-US" sz="2400" b="1" dirty="0">
                <a:latin typeface="Arial" panose="020B0604020202020204" pitchFamily="34" charset="0"/>
                <a:cs typeface="Arial" panose="020B0604020202020204" pitchFamily="34" charset="0"/>
              </a:rPr>
              <a:t>What is Grantee A’s base figure?</a:t>
            </a:r>
          </a:p>
          <a:p>
            <a:pPr>
              <a:lnSpc>
                <a:spcPct val="90000"/>
              </a:lnSpc>
            </a:pPr>
            <a:endParaRPr lang="en-US" sz="2400" dirty="0">
              <a:latin typeface="Arial" panose="020B0604020202020204" pitchFamily="34" charset="0"/>
              <a:cs typeface="Arial" panose="020B0604020202020204" pitchFamily="34" charset="0"/>
            </a:endParaRPr>
          </a:p>
          <a:p>
            <a:pPr algn="ctr">
              <a:lnSpc>
                <a:spcPct val="90000"/>
              </a:lnSpc>
              <a:buFontTx/>
              <a:buNone/>
            </a:pPr>
            <a:r>
              <a:rPr lang="en-US" dirty="0" smtClean="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DBEs / 125 total firms</a:t>
            </a:r>
          </a:p>
          <a:p>
            <a:pPr algn="ctr">
              <a:lnSpc>
                <a:spcPct val="90000"/>
              </a:lnSpc>
              <a:buFontTx/>
              <a:buNone/>
            </a:pPr>
            <a:r>
              <a:rPr lang="en-US" dirty="0">
                <a:latin typeface="Arial" panose="020B0604020202020204" pitchFamily="34" charset="0"/>
                <a:cs typeface="Arial" panose="020B0604020202020204" pitchFamily="34" charset="0"/>
              </a:rPr>
              <a:t>=</a:t>
            </a:r>
          </a:p>
          <a:p>
            <a:pPr algn="ctr">
              <a:lnSpc>
                <a:spcPct val="90000"/>
              </a:lnSpc>
              <a:buFontTx/>
              <a:buNone/>
            </a:pPr>
            <a:r>
              <a:rPr lang="en-US" b="1" dirty="0" smtClean="0">
                <a:solidFill>
                  <a:srgbClr val="C00000"/>
                </a:solidFill>
                <a:latin typeface="Arial" panose="020B0604020202020204" pitchFamily="34" charset="0"/>
                <a:cs typeface="Arial" panose="020B0604020202020204" pitchFamily="34" charset="0"/>
              </a:rPr>
              <a:t>12%</a:t>
            </a:r>
            <a:endParaRPr lang="en-US" b="1" dirty="0">
              <a:solidFill>
                <a:srgbClr val="C00000"/>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smtClean="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Step One:  Base Figure</a:t>
            </a:r>
            <a:endParaRPr lang="en-US" sz="36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0213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3600" dirty="0"/>
              <a:t>Step Two: Adjust Base Figure</a:t>
            </a:r>
          </a:p>
        </p:txBody>
      </p:sp>
      <p:sp>
        <p:nvSpPr>
          <p:cNvPr id="101379" name="Rectangle 3"/>
          <p:cNvSpPr>
            <a:spLocks noGrp="1" noChangeArrowheads="1"/>
          </p:cNvSpPr>
          <p:nvPr>
            <p:ph type="body" idx="1"/>
          </p:nvPr>
        </p:nvSpPr>
        <p:spPr>
          <a:xfrm>
            <a:off x="457200" y="1600200"/>
            <a:ext cx="8229600" cy="4746812"/>
          </a:xfrm>
          <a:noFill/>
        </p:spPr>
        <p:txBody>
          <a:bodyPr>
            <a:normAutofit lnSpcReduction="10000"/>
          </a:bodyPr>
          <a:lstStyle/>
          <a:p>
            <a:r>
              <a:rPr lang="en-US" sz="2400" dirty="0">
                <a:latin typeface="Arial" panose="020B0604020202020204" pitchFamily="34" charset="0"/>
                <a:cs typeface="Arial" panose="020B0604020202020204" pitchFamily="34" charset="0"/>
              </a:rPr>
              <a:t>Once a base figure has been calculated, recipients must examine all other evidence available to determine what, if any, adjustment to the base figure is merited</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See</a:t>
            </a:r>
            <a:r>
              <a:rPr lang="en-US" sz="2400" dirty="0" smtClean="0">
                <a:latin typeface="Arial" panose="020B0604020202020204" pitchFamily="34" charset="0"/>
                <a:cs typeface="Arial" panose="020B0604020202020204" pitchFamily="34" charset="0"/>
              </a:rPr>
              <a:t> 49 CFR 26.45(d).</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Evidence to consider:</a:t>
            </a:r>
          </a:p>
          <a:p>
            <a:pPr lvl="1"/>
            <a:r>
              <a:rPr lang="en-US" sz="2000" dirty="0">
                <a:latin typeface="Arial" panose="020B0604020202020204" pitchFamily="34" charset="0"/>
                <a:cs typeface="Arial" panose="020B0604020202020204" pitchFamily="34" charset="0"/>
              </a:rPr>
              <a:t>Current capacity of existing DBEs to perform </a:t>
            </a:r>
            <a:r>
              <a:rPr lang="en-US" sz="2000" dirty="0" smtClean="0">
                <a:latin typeface="Arial" panose="020B0604020202020204" pitchFamily="34" charset="0"/>
                <a:cs typeface="Arial" panose="020B0604020202020204" pitchFamily="34" charset="0"/>
              </a:rPr>
              <a:t>work </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Disparity studies (if not used in Step One)</a:t>
            </a:r>
          </a:p>
          <a:p>
            <a:pPr lvl="1"/>
            <a:r>
              <a:rPr lang="en-US" sz="2000" dirty="0">
                <a:latin typeface="Arial" panose="020B0604020202020204" pitchFamily="34" charset="0"/>
                <a:cs typeface="Arial" panose="020B0604020202020204" pitchFamily="34" charset="0"/>
              </a:rPr>
              <a:t>Input from interested parties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Local chambers of commerce</a:t>
            </a:r>
          </a:p>
          <a:p>
            <a:pPr lvl="2"/>
            <a:r>
              <a:rPr lang="en-US" sz="1800" dirty="0">
                <a:latin typeface="Arial" panose="020B0604020202020204" pitchFamily="34" charset="0"/>
                <a:cs typeface="Arial" panose="020B0604020202020204" pitchFamily="34" charset="0"/>
              </a:rPr>
              <a:t>NAACP</a:t>
            </a:r>
          </a:p>
          <a:p>
            <a:pPr lvl="2"/>
            <a:r>
              <a:rPr lang="en-US" sz="1800" dirty="0">
                <a:latin typeface="Arial" panose="020B0604020202020204" pitchFamily="34" charset="0"/>
                <a:cs typeface="Arial" panose="020B0604020202020204" pitchFamily="34" charset="0"/>
              </a:rPr>
              <a:t>Minority Business Associations</a:t>
            </a:r>
          </a:p>
          <a:p>
            <a:pPr lvl="2"/>
            <a:r>
              <a:rPr lang="en-US" sz="1800" dirty="0">
                <a:latin typeface="Arial" panose="020B0604020202020204" pitchFamily="34" charset="0"/>
                <a:cs typeface="Arial" panose="020B0604020202020204" pitchFamily="34" charset="0"/>
              </a:rPr>
              <a:t>Contracting Associations</a:t>
            </a:r>
          </a:p>
          <a:p>
            <a:pPr lvl="1"/>
            <a:r>
              <a:rPr lang="en-US" sz="2000" dirty="0" smtClean="0">
                <a:latin typeface="Arial" panose="020B0604020202020204" pitchFamily="34" charset="0"/>
                <a:cs typeface="Arial" panose="020B0604020202020204" pitchFamily="34" charset="0"/>
              </a:rPr>
              <a:t>Past </a:t>
            </a:r>
            <a:r>
              <a:rPr lang="en-US" sz="2000" dirty="0">
                <a:latin typeface="Arial" panose="020B0604020202020204" pitchFamily="34" charset="0"/>
                <a:cs typeface="Arial" panose="020B0604020202020204" pitchFamily="34" charset="0"/>
              </a:rPr>
              <a:t>participation</a:t>
            </a:r>
          </a:p>
          <a:p>
            <a:endParaRPr lang="en-US" sz="2400" dirty="0"/>
          </a:p>
        </p:txBody>
      </p:sp>
    </p:spTree>
    <p:extLst>
      <p:ext uri="{BB962C8B-B14F-4D97-AF65-F5344CB8AC3E}">
        <p14:creationId xmlns:p14="http://schemas.microsoft.com/office/powerpoint/2010/main" val="397910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37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13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37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3600" dirty="0"/>
              <a:t>Step Two: </a:t>
            </a:r>
            <a:r>
              <a:rPr lang="en-US" sz="3600" dirty="0" smtClean="0"/>
              <a:t>Adjust Base Figure (Cont’d)</a:t>
            </a:r>
            <a:endParaRPr lang="en-US" sz="3600" dirty="0"/>
          </a:p>
        </p:txBody>
      </p:sp>
      <p:sp>
        <p:nvSpPr>
          <p:cNvPr id="107530" name="Rectangle 10"/>
          <p:cNvSpPr>
            <a:spLocks noGrp="1" noChangeArrowheads="1"/>
          </p:cNvSpPr>
          <p:nvPr>
            <p:ph type="body" idx="1"/>
          </p:nvPr>
        </p:nvSpPr>
        <p:spPr>
          <a:xfrm>
            <a:off x="457200" y="1501047"/>
            <a:ext cx="8229600" cy="4525963"/>
          </a:xfrm>
          <a:noFill/>
        </p:spPr>
        <p:txBody>
          <a:bodyPr/>
          <a:lstStyle/>
          <a:p>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past participation </a:t>
            </a:r>
            <a:r>
              <a:rPr lang="en-US" sz="2400" dirty="0" smtClean="0">
                <a:latin typeface="Arial" panose="020B0604020202020204" pitchFamily="34" charset="0"/>
                <a:cs typeface="Arial" panose="020B0604020202020204" pitchFamily="34" charset="0"/>
              </a:rPr>
              <a:t>if contracting </a:t>
            </a:r>
            <a:r>
              <a:rPr lang="en-US" sz="2400" dirty="0">
                <a:latin typeface="Arial" panose="020B0604020202020204" pitchFamily="34" charset="0"/>
                <a:cs typeface="Arial" panose="020B0604020202020204" pitchFamily="34" charset="0"/>
              </a:rPr>
              <a:t>opportunities are similar to those in prior years</a:t>
            </a:r>
          </a:p>
          <a:p>
            <a:pPr lvl="1"/>
            <a:r>
              <a:rPr lang="en-US" sz="2000" dirty="0">
                <a:latin typeface="Arial" panose="020B0604020202020204" pitchFamily="34" charset="0"/>
                <a:cs typeface="Arial" panose="020B0604020202020204" pitchFamily="34" charset="0"/>
              </a:rPr>
              <a:t>In such instances, recipients must determine the median past participation, then average that number with the base figure determined in Step One</a:t>
            </a:r>
          </a:p>
          <a:p>
            <a:pPr marL="0" indent="0">
              <a:spcAft>
                <a:spcPts val="600"/>
              </a:spcAft>
              <a:buNone/>
            </a:pPr>
            <a:endParaRPr lang="en-US" sz="1000" b="1" dirty="0" smtClean="0">
              <a:latin typeface="Arial" panose="020B0604020202020204" pitchFamily="34" charset="0"/>
              <a:cs typeface="Arial" panose="020B0604020202020204" pitchFamily="34" charset="0"/>
            </a:endParaRPr>
          </a:p>
          <a:p>
            <a:pPr marL="0" indent="0">
              <a:spcAft>
                <a:spcPts val="600"/>
              </a:spcAft>
              <a:buNone/>
            </a:pPr>
            <a:r>
              <a:rPr lang="en-US" sz="2400" b="1" dirty="0" smtClean="0">
                <a:latin typeface="Arial" panose="020B0604020202020204" pitchFamily="34" charset="0"/>
                <a:cs typeface="Arial" panose="020B0604020202020204" pitchFamily="34" charset="0"/>
              </a:rPr>
              <a:t>Past </a:t>
            </a:r>
            <a:r>
              <a:rPr lang="en-US" sz="2400" b="1" dirty="0">
                <a:latin typeface="Arial" panose="020B0604020202020204" pitchFamily="34" charset="0"/>
                <a:cs typeface="Arial" panose="020B0604020202020204" pitchFamily="34" charset="0"/>
              </a:rPr>
              <a:t>Participation </a:t>
            </a:r>
            <a:r>
              <a:rPr lang="en-US" sz="2400" dirty="0">
                <a:latin typeface="Arial" panose="020B0604020202020204" pitchFamily="34" charset="0"/>
                <a:cs typeface="Arial" panose="020B0604020202020204" pitchFamily="34" charset="0"/>
              </a:rPr>
              <a:t>(Historical Median):</a:t>
            </a:r>
          </a:p>
          <a:p>
            <a:pPr marL="0" indent="0">
              <a:spcAft>
                <a:spcPts val="600"/>
              </a:spcAft>
              <a:buNone/>
            </a:pPr>
            <a:r>
              <a:rPr lang="en-US" sz="2400" dirty="0">
                <a:latin typeface="Arial" panose="020B0604020202020204" pitchFamily="34" charset="0"/>
                <a:cs typeface="Arial" panose="020B0604020202020204" pitchFamily="34" charset="0"/>
              </a:rPr>
              <a:t>FY </a:t>
            </a:r>
            <a:r>
              <a:rPr lang="en-US" sz="2400" dirty="0" smtClean="0">
                <a:latin typeface="Arial" panose="020B0604020202020204" pitchFamily="34" charset="0"/>
                <a:cs typeface="Arial" panose="020B0604020202020204" pitchFamily="34" charset="0"/>
              </a:rPr>
              <a:t>2013  14%, FY 2014  3%, FY 2015  7</a:t>
            </a:r>
            <a:r>
              <a:rPr lang="en-US" sz="2400" dirty="0">
                <a:latin typeface="Arial" panose="020B0604020202020204" pitchFamily="34" charset="0"/>
                <a:cs typeface="Arial" panose="020B0604020202020204" pitchFamily="34" charset="0"/>
              </a:rPr>
              <a:t>%</a:t>
            </a:r>
          </a:p>
          <a:p>
            <a:pPr marL="0" indent="0">
              <a:spcAft>
                <a:spcPts val="1200"/>
              </a:spcAft>
              <a:buNone/>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3, 7, 14) =  7% Median</a:t>
            </a:r>
          </a:p>
          <a:p>
            <a:pPr marL="0" indent="0">
              <a:spcAft>
                <a:spcPts val="600"/>
              </a:spcAft>
              <a:buNone/>
            </a:pPr>
            <a:r>
              <a:rPr lang="en-US" sz="2400" dirty="0">
                <a:latin typeface="Arial" panose="020B0604020202020204" pitchFamily="34" charset="0"/>
                <a:cs typeface="Arial" panose="020B0604020202020204" pitchFamily="34" charset="0"/>
              </a:rPr>
              <a:t>13% + 7% = 20%/2 = </a:t>
            </a:r>
            <a:r>
              <a:rPr lang="en-US" sz="2400" b="1" dirty="0">
                <a:latin typeface="Arial" panose="020B0604020202020204" pitchFamily="34" charset="0"/>
                <a:cs typeface="Arial" panose="020B0604020202020204" pitchFamily="34" charset="0"/>
              </a:rPr>
              <a:t>10%  Adjusted Base Figure</a:t>
            </a:r>
          </a:p>
        </p:txBody>
      </p:sp>
    </p:spTree>
    <p:extLst>
      <p:ext uri="{BB962C8B-B14F-4D97-AF65-F5344CB8AC3E}">
        <p14:creationId xmlns:p14="http://schemas.microsoft.com/office/powerpoint/2010/main" val="32168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3600" dirty="0"/>
              <a:t>Meeting Overall Goals</a:t>
            </a:r>
          </a:p>
        </p:txBody>
      </p:sp>
      <p:sp>
        <p:nvSpPr>
          <p:cNvPr id="108547" name="Rectangle 3"/>
          <p:cNvSpPr>
            <a:spLocks noGrp="1" noChangeArrowheads="1"/>
          </p:cNvSpPr>
          <p:nvPr>
            <p:ph type="body" idx="1"/>
          </p:nvPr>
        </p:nvSpPr>
        <p:spPr>
          <a:xfrm>
            <a:off x="457200" y="1219200"/>
            <a:ext cx="8229600" cy="5029200"/>
          </a:xfrm>
          <a:noFill/>
        </p:spPr>
        <p:txBody>
          <a:bodyPr>
            <a:normAutofit lnSpcReduction="10000"/>
          </a:bodyPr>
          <a:lstStyle/>
          <a:p>
            <a:r>
              <a:rPr lang="en-US" sz="2400" dirty="0">
                <a:latin typeface="Arial" panose="020B0604020202020204" pitchFamily="34" charset="0"/>
                <a:cs typeface="Arial" panose="020B0604020202020204" pitchFamily="34" charset="0"/>
              </a:rPr>
              <a:t>Two means of meeting overall DBE goals:</a:t>
            </a:r>
          </a:p>
          <a:p>
            <a:pPr lvl="1"/>
            <a:r>
              <a:rPr lang="en-US" sz="2400" dirty="0">
                <a:latin typeface="Arial" panose="020B0604020202020204" pitchFamily="34" charset="0"/>
                <a:cs typeface="Arial" panose="020B0604020202020204" pitchFamily="34" charset="0"/>
              </a:rPr>
              <a:t>Race neutral; and</a:t>
            </a:r>
          </a:p>
          <a:p>
            <a:pPr lvl="1">
              <a:spcAft>
                <a:spcPts val="1200"/>
              </a:spcAft>
            </a:pPr>
            <a:r>
              <a:rPr lang="en-US" sz="2400" dirty="0">
                <a:latin typeface="Arial" panose="020B0604020202020204" pitchFamily="34" charset="0"/>
                <a:cs typeface="Arial" panose="020B0604020202020204" pitchFamily="34" charset="0"/>
              </a:rPr>
              <a:t>Race </a:t>
            </a:r>
            <a:r>
              <a:rPr lang="en-US" sz="2400" dirty="0" smtClean="0">
                <a:latin typeface="Arial" panose="020B0604020202020204" pitchFamily="34" charset="0"/>
                <a:cs typeface="Arial" panose="020B0604020202020204" pitchFamily="34" charset="0"/>
              </a:rPr>
              <a:t>conscious</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49 CFR 26.51 says recipients </a:t>
            </a:r>
            <a:r>
              <a:rPr lang="en-US" sz="2400" dirty="0">
                <a:latin typeface="Arial" panose="020B0604020202020204" pitchFamily="34" charset="0"/>
                <a:cs typeface="Arial" panose="020B0604020202020204" pitchFamily="34" charset="0"/>
              </a:rPr>
              <a:t>must meet the </a:t>
            </a:r>
            <a:r>
              <a:rPr lang="en-US" sz="2400" i="1" u="sng" dirty="0">
                <a:latin typeface="Arial" panose="020B0604020202020204" pitchFamily="34" charset="0"/>
                <a:cs typeface="Arial" panose="020B0604020202020204" pitchFamily="34" charset="0"/>
              </a:rPr>
              <a:t>maximum feasible portion of their overall goal by race neutral</a:t>
            </a:r>
            <a:r>
              <a:rPr lang="en-US" sz="2400" dirty="0">
                <a:latin typeface="Arial" panose="020B0604020202020204" pitchFamily="34" charset="0"/>
                <a:cs typeface="Arial" panose="020B0604020202020204" pitchFamily="34" charset="0"/>
              </a:rPr>
              <a:t> means</a:t>
            </a:r>
          </a:p>
          <a:p>
            <a:pPr lvl="1">
              <a:spcAft>
                <a:spcPts val="1200"/>
              </a:spcAft>
            </a:pPr>
            <a:r>
              <a:rPr lang="en-US" sz="2400" b="1" dirty="0" smtClean="0">
                <a:solidFill>
                  <a:srgbClr val="C00000"/>
                </a:solidFill>
                <a:latin typeface="Arial" panose="020B0604020202020204" pitchFamily="34" charset="0"/>
                <a:cs typeface="Arial" panose="020B0604020202020204" pitchFamily="34" charset="0"/>
              </a:rPr>
              <a:t>Race </a:t>
            </a:r>
            <a:r>
              <a:rPr lang="en-US" sz="2400" b="1" dirty="0" smtClean="0">
                <a:solidFill>
                  <a:srgbClr val="C00000"/>
                </a:solidFill>
                <a:latin typeface="Arial" panose="020B0604020202020204" pitchFamily="34" charset="0"/>
                <a:cs typeface="Arial" panose="020B0604020202020204" pitchFamily="34" charset="0"/>
              </a:rPr>
              <a:t>neutral (RN)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DBE wins a contract </a:t>
            </a:r>
            <a:r>
              <a:rPr lang="en-US" sz="2400" dirty="0" smtClean="0">
                <a:latin typeface="Arial" panose="020B0604020202020204" pitchFamily="34" charset="0"/>
                <a:cs typeface="Arial" panose="020B0604020202020204" pitchFamily="34" charset="0"/>
              </a:rPr>
              <a:t>competitively Recipients must also establish contract goals to meet any portion of overall goal they project will not be met via R/N means</a:t>
            </a:r>
          </a:p>
          <a:p>
            <a:pPr lvl="1"/>
            <a:r>
              <a:rPr lang="en-US" sz="2400" b="1" dirty="0" smtClean="0">
                <a:solidFill>
                  <a:srgbClr val="C00000"/>
                </a:solidFill>
                <a:latin typeface="Arial" panose="020B0604020202020204" pitchFamily="34" charset="0"/>
                <a:cs typeface="Arial" panose="020B0604020202020204" pitchFamily="34" charset="0"/>
              </a:rPr>
              <a:t>Race </a:t>
            </a:r>
            <a:r>
              <a:rPr lang="en-US" sz="2400" b="1" dirty="0" smtClean="0">
                <a:solidFill>
                  <a:srgbClr val="C00000"/>
                </a:solidFill>
                <a:latin typeface="Arial" panose="020B0604020202020204" pitchFamily="34" charset="0"/>
                <a:cs typeface="Arial" panose="020B0604020202020204" pitchFamily="34" charset="0"/>
              </a:rPr>
              <a:t>conscious (RC)</a:t>
            </a:r>
            <a:r>
              <a:rPr lang="en-US" sz="2400" dirty="0" smtClean="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setting contract goals to achieve DBE </a:t>
            </a:r>
            <a:r>
              <a:rPr lang="en-US" sz="2400" dirty="0">
                <a:latin typeface="Arial" panose="020B0604020202020204" pitchFamily="34" charset="0"/>
                <a:cs typeface="Arial" panose="020B0604020202020204" pitchFamily="34" charset="0"/>
              </a:rPr>
              <a:t>participation</a:t>
            </a:r>
          </a:p>
        </p:txBody>
      </p:sp>
    </p:spTree>
    <p:extLst>
      <p:ext uri="{BB962C8B-B14F-4D97-AF65-F5344CB8AC3E}">
        <p14:creationId xmlns:p14="http://schemas.microsoft.com/office/powerpoint/2010/main" val="14990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Autofit/>
          </a:bodyPr>
          <a:lstStyle/>
          <a:p>
            <a:r>
              <a:rPr lang="en-US" sz="3200" dirty="0"/>
              <a:t>Facilitating Race Neutral Means of Achieving DBE Participation</a:t>
            </a:r>
          </a:p>
        </p:txBody>
      </p:sp>
      <p:sp>
        <p:nvSpPr>
          <p:cNvPr id="109571" name="Rectangle 3"/>
          <p:cNvSpPr>
            <a:spLocks noGrp="1" noChangeArrowheads="1"/>
          </p:cNvSpPr>
          <p:nvPr>
            <p:ph type="body" idx="1"/>
          </p:nvPr>
        </p:nvSpPr>
        <p:spPr>
          <a:xfrm>
            <a:off x="484094" y="1417637"/>
            <a:ext cx="8229600" cy="4525963"/>
          </a:xfrm>
          <a:noFill/>
        </p:spPr>
        <p:txBody>
          <a:bodyPr>
            <a:normAutofit/>
          </a:bodyPr>
          <a:lstStyle/>
          <a:p>
            <a:pPr>
              <a:lnSpc>
                <a:spcPct val="150000"/>
              </a:lnSpc>
            </a:pPr>
            <a:r>
              <a:rPr lang="en-US" sz="2600" dirty="0">
                <a:latin typeface="Arial" panose="020B0604020202020204" pitchFamily="34" charset="0"/>
                <a:cs typeface="Arial" panose="020B0604020202020204" pitchFamily="34" charset="0"/>
              </a:rPr>
              <a:t>Utilize DBE prime contractors</a:t>
            </a:r>
          </a:p>
          <a:p>
            <a:pPr>
              <a:lnSpc>
                <a:spcPct val="150000"/>
              </a:lnSpc>
            </a:pPr>
            <a:r>
              <a:rPr lang="en-US" sz="2600" dirty="0">
                <a:latin typeface="Arial" panose="020B0604020202020204" pitchFamily="34" charset="0"/>
                <a:cs typeface="Arial" panose="020B0604020202020204" pitchFamily="34" charset="0"/>
              </a:rPr>
              <a:t>Make RFPs/solicitations attractive to DBEs</a:t>
            </a:r>
          </a:p>
          <a:p>
            <a:pPr>
              <a:lnSpc>
                <a:spcPct val="150000"/>
              </a:lnSpc>
            </a:pPr>
            <a:r>
              <a:rPr lang="en-US" sz="2600" dirty="0">
                <a:latin typeface="Arial" panose="020B0604020202020204" pitchFamily="34" charset="0"/>
                <a:cs typeface="Arial" panose="020B0604020202020204" pitchFamily="34" charset="0"/>
              </a:rPr>
              <a:t>Unbundling of contracts</a:t>
            </a:r>
          </a:p>
          <a:p>
            <a:pPr>
              <a:lnSpc>
                <a:spcPct val="150000"/>
              </a:lnSpc>
            </a:pPr>
            <a:r>
              <a:rPr lang="en-US" sz="2600" dirty="0">
                <a:latin typeface="Arial" panose="020B0604020202020204" pitchFamily="34" charset="0"/>
                <a:cs typeface="Arial" panose="020B0604020202020204" pitchFamily="34" charset="0"/>
              </a:rPr>
              <a:t>Simplify or reduce bonding </a:t>
            </a:r>
            <a:r>
              <a:rPr lang="en-US" sz="2600" dirty="0" smtClean="0">
                <a:latin typeface="Arial" panose="020B0604020202020204" pitchFamily="34" charset="0"/>
                <a:cs typeface="Arial" panose="020B0604020202020204" pitchFamily="34" charset="0"/>
              </a:rPr>
              <a:t>requirements</a:t>
            </a:r>
          </a:p>
          <a:p>
            <a:pPr>
              <a:lnSpc>
                <a:spcPct val="150000"/>
              </a:lnSpc>
            </a:pPr>
            <a:r>
              <a:rPr lang="en-US" sz="2600" dirty="0">
                <a:latin typeface="Arial" panose="020B0604020202020204" pitchFamily="34" charset="0"/>
                <a:cs typeface="Arial" panose="020B0604020202020204" pitchFamily="34" charset="0"/>
              </a:rPr>
              <a:t>Distribute DBE directories to prime contractors</a:t>
            </a:r>
          </a:p>
          <a:p>
            <a:pPr>
              <a:lnSpc>
                <a:spcPct val="150000"/>
              </a:lnSpc>
            </a:pPr>
            <a:r>
              <a:rPr lang="en-US" sz="2600" dirty="0" smtClean="0">
                <a:latin typeface="Arial" panose="020B0604020202020204" pitchFamily="34" charset="0"/>
                <a:cs typeface="Arial" panose="020B0604020202020204" pitchFamily="34" charset="0"/>
              </a:rPr>
              <a:t>Outreach </a:t>
            </a:r>
            <a:r>
              <a:rPr lang="en-US" sz="2600" dirty="0" smtClean="0">
                <a:latin typeface="Arial" panose="020B0604020202020204" pitchFamily="34" charset="0"/>
                <a:cs typeface="Arial" panose="020B0604020202020204" pitchFamily="34" charset="0"/>
              </a:rPr>
              <a:t>to/for DBEs</a:t>
            </a:r>
          </a:p>
          <a:p>
            <a:pPr>
              <a:lnSpc>
                <a:spcPct val="150000"/>
              </a:lnSpc>
            </a:pPr>
            <a:endParaRPr lang="en-US" sz="2400" dirty="0"/>
          </a:p>
          <a:p>
            <a:pPr marL="109728" indent="0">
              <a:buNone/>
            </a:pPr>
            <a:endParaRPr lang="en-US" sz="2400" dirty="0"/>
          </a:p>
          <a:p>
            <a:endParaRPr lang="en-US" sz="2400" dirty="0"/>
          </a:p>
        </p:txBody>
      </p:sp>
    </p:spTree>
    <p:extLst>
      <p:ext uri="{BB962C8B-B14F-4D97-AF65-F5344CB8AC3E}">
        <p14:creationId xmlns:p14="http://schemas.microsoft.com/office/powerpoint/2010/main" val="224374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3200" dirty="0"/>
              <a:t>Race Conscious Means of DBE Participation: Contract Goals</a:t>
            </a:r>
          </a:p>
        </p:txBody>
      </p:sp>
      <p:sp>
        <p:nvSpPr>
          <p:cNvPr id="110595" name="Rectangle 3"/>
          <p:cNvSpPr>
            <a:spLocks noGrp="1" noChangeArrowheads="1"/>
          </p:cNvSpPr>
          <p:nvPr>
            <p:ph type="body" idx="1"/>
          </p:nvPr>
        </p:nvSpPr>
        <p:spPr>
          <a:xfrm>
            <a:off x="457199" y="1600200"/>
            <a:ext cx="8686801" cy="4525963"/>
          </a:xfrm>
          <a:noFill/>
        </p:spPr>
        <p:txBody>
          <a:bodyPr/>
          <a:lstStyle/>
          <a:p>
            <a:pPr>
              <a:lnSpc>
                <a:spcPct val="90000"/>
              </a:lnSpc>
            </a:pPr>
            <a:r>
              <a:rPr lang="en-US" sz="2400" dirty="0">
                <a:latin typeface="Arial" panose="020B0604020202020204" pitchFamily="34" charset="0"/>
                <a:cs typeface="Arial" panose="020B0604020202020204" pitchFamily="34" charset="0"/>
              </a:rPr>
              <a:t>Permitted only when </a:t>
            </a:r>
            <a:r>
              <a:rPr lang="en-US" sz="2400" dirty="0" smtClean="0">
                <a:latin typeface="Arial" panose="020B0604020202020204" pitchFamily="34" charset="0"/>
                <a:cs typeface="Arial" panose="020B0604020202020204" pitchFamily="34" charset="0"/>
              </a:rPr>
              <a:t>the projects </a:t>
            </a:r>
            <a:r>
              <a:rPr lang="en-US" sz="2400" dirty="0" smtClean="0">
                <a:latin typeface="Arial" panose="020B0604020202020204" pitchFamily="34" charset="0"/>
                <a:cs typeface="Arial" panose="020B0604020202020204" pitchFamily="34" charset="0"/>
              </a:rPr>
              <a:t>are not able </a:t>
            </a:r>
            <a:r>
              <a:rPr lang="en-US" sz="2400" dirty="0">
                <a:latin typeface="Arial" panose="020B0604020202020204" pitchFamily="34" charset="0"/>
                <a:cs typeface="Arial" panose="020B0604020202020204" pitchFamily="34" charset="0"/>
              </a:rPr>
              <a:t>to meet </a:t>
            </a:r>
            <a:r>
              <a:rPr lang="en-US" sz="2400" dirty="0" smtClean="0">
                <a:latin typeface="Arial" panose="020B0604020202020204" pitchFamily="34" charset="0"/>
                <a:cs typeface="Arial" panose="020B0604020202020204" pitchFamily="34" charset="0"/>
              </a:rPr>
              <a:t>overall </a:t>
            </a:r>
            <a:r>
              <a:rPr lang="en-US" sz="2400" dirty="0">
                <a:latin typeface="Arial" panose="020B0604020202020204" pitchFamily="34" charset="0"/>
                <a:cs typeface="Arial" panose="020B0604020202020204" pitchFamily="34" charset="0"/>
              </a:rPr>
              <a:t>goal by </a:t>
            </a:r>
            <a:r>
              <a:rPr lang="en-US" sz="2400" dirty="0" smtClean="0">
                <a:latin typeface="Arial" panose="020B0604020202020204" pitchFamily="34" charset="0"/>
                <a:cs typeface="Arial" panose="020B0604020202020204" pitchFamily="34" charset="0"/>
              </a:rPr>
              <a:t>race-neutral </a:t>
            </a:r>
            <a:r>
              <a:rPr lang="en-US" sz="2400" dirty="0">
                <a:latin typeface="Arial" panose="020B0604020202020204" pitchFamily="34" charset="0"/>
                <a:cs typeface="Arial" panose="020B0604020202020204" pitchFamily="34" charset="0"/>
              </a:rPr>
              <a:t>means</a:t>
            </a:r>
          </a:p>
          <a:p>
            <a:pPr>
              <a:lnSpc>
                <a:spcPct val="90000"/>
              </a:lnSpc>
            </a:pPr>
            <a:r>
              <a:rPr lang="en-US" sz="2400" dirty="0">
                <a:latin typeface="Arial" panose="020B0604020202020204" pitchFamily="34" charset="0"/>
                <a:cs typeface="Arial" panose="020B0604020202020204" pitchFamily="34" charset="0"/>
              </a:rPr>
              <a:t>May be used only on DOT-assisted contracts with subcontracting </a:t>
            </a:r>
            <a:r>
              <a:rPr lang="en-US" sz="2400" dirty="0" smtClean="0">
                <a:latin typeface="Arial" panose="020B0604020202020204" pitchFamily="34" charset="0"/>
                <a:cs typeface="Arial" panose="020B0604020202020204" pitchFamily="34" charset="0"/>
              </a:rPr>
              <a:t>opportunities - NO </a:t>
            </a:r>
            <a:r>
              <a:rPr lang="en-US" sz="2400" dirty="0">
                <a:latin typeface="Arial" panose="020B0604020202020204" pitchFamily="34" charset="0"/>
                <a:cs typeface="Arial" panose="020B0604020202020204" pitchFamily="34" charset="0"/>
              </a:rPr>
              <a:t>set </a:t>
            </a:r>
            <a:r>
              <a:rPr lang="en-US" sz="2400" dirty="0" smtClean="0">
                <a:latin typeface="Arial" panose="020B0604020202020204" pitchFamily="34" charset="0"/>
                <a:cs typeface="Arial" panose="020B0604020202020204" pitchFamily="34" charset="0"/>
              </a:rPr>
              <a:t>asides (based on race)</a:t>
            </a: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Not required on all contracts</a:t>
            </a:r>
          </a:p>
          <a:p>
            <a:pPr>
              <a:lnSpc>
                <a:spcPct val="90000"/>
              </a:lnSpc>
            </a:pPr>
            <a:r>
              <a:rPr lang="en-US" sz="2400" dirty="0">
                <a:latin typeface="Arial" panose="020B0604020202020204" pitchFamily="34" charset="0"/>
                <a:cs typeface="Arial" panose="020B0604020202020204" pitchFamily="34" charset="0"/>
              </a:rPr>
              <a:t>Contract goals need not match overall goal</a:t>
            </a:r>
          </a:p>
          <a:p>
            <a:pPr lvl="1">
              <a:lnSpc>
                <a:spcPct val="90000"/>
              </a:lnSpc>
            </a:pPr>
            <a:r>
              <a:rPr lang="en-US" sz="2000" dirty="0">
                <a:latin typeface="Arial" panose="020B0604020202020204" pitchFamily="34" charset="0"/>
                <a:cs typeface="Arial" panose="020B0604020202020204" pitchFamily="34" charset="0"/>
              </a:rPr>
              <a:t>Tailor to approximate relative </a:t>
            </a:r>
            <a:r>
              <a:rPr lang="en-US" sz="2000" dirty="0" smtClean="0">
                <a:latin typeface="Arial" panose="020B0604020202020204" pitchFamily="34" charset="0"/>
                <a:cs typeface="Arial" panose="020B0604020202020204" pitchFamily="34" charset="0"/>
              </a:rPr>
              <a:t>availability for </a:t>
            </a:r>
            <a:r>
              <a:rPr lang="en-US" sz="2000" dirty="0">
                <a:latin typeface="Arial" panose="020B0604020202020204" pitchFamily="34" charset="0"/>
                <a:cs typeface="Arial" panose="020B0604020202020204" pitchFamily="34" charset="0"/>
              </a:rPr>
              <a:t>particular </a:t>
            </a:r>
            <a:r>
              <a:rPr lang="en-US" sz="2000" dirty="0" smtClean="0">
                <a:latin typeface="Arial" panose="020B0604020202020204" pitchFamily="34" charset="0"/>
                <a:cs typeface="Arial" panose="020B0604020202020204" pitchFamily="34" charset="0"/>
              </a:rPr>
              <a:t>contracts</a:t>
            </a:r>
            <a:endParaRPr lang="en-US" sz="20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Adjust contract goals based on DBE achievement</a:t>
            </a:r>
          </a:p>
          <a:p>
            <a:pPr lvl="1">
              <a:lnSpc>
                <a:spcPct val="90000"/>
              </a:lnSpc>
            </a:pPr>
            <a:r>
              <a:rPr lang="en-US" sz="2000" dirty="0" smtClean="0">
                <a:latin typeface="Arial" panose="020B0604020202020204" pitchFamily="34" charset="0"/>
                <a:cs typeface="Arial" panose="020B0604020202020204" pitchFamily="34" charset="0"/>
              </a:rPr>
              <a:t>Upward when </a:t>
            </a:r>
            <a:r>
              <a:rPr lang="en-US" sz="2000" dirty="0">
                <a:latin typeface="Arial" panose="020B0604020202020204" pitchFamily="34" charset="0"/>
                <a:cs typeface="Arial" panose="020B0604020202020204" pitchFamily="34" charset="0"/>
              </a:rPr>
              <a:t>project falling short of overall </a:t>
            </a:r>
            <a:r>
              <a:rPr lang="en-US" sz="2000" dirty="0" smtClean="0">
                <a:latin typeface="Arial" panose="020B0604020202020204" pitchFamily="34" charset="0"/>
                <a:cs typeface="Arial" panose="020B0604020202020204" pitchFamily="34" charset="0"/>
              </a:rPr>
              <a:t>goal</a:t>
            </a:r>
            <a:endParaRPr lang="en-US" sz="2000" dirty="0" smtClean="0">
              <a:latin typeface="Arial" panose="020B0604020202020204" pitchFamily="34" charset="0"/>
              <a:cs typeface="Arial" panose="020B0604020202020204" pitchFamily="34" charset="0"/>
            </a:endParaRPr>
          </a:p>
          <a:p>
            <a:pPr lvl="1">
              <a:lnSpc>
                <a:spcPct val="90000"/>
              </a:lnSpc>
            </a:pPr>
            <a:r>
              <a:rPr lang="en-US" sz="2000" dirty="0" smtClean="0">
                <a:latin typeface="Arial" panose="020B0604020202020204" pitchFamily="34" charset="0"/>
                <a:cs typeface="Arial" panose="020B0604020202020204" pitchFamily="34" charset="0"/>
              </a:rPr>
              <a:t>Downward when </a:t>
            </a:r>
            <a:r>
              <a:rPr lang="en-US" sz="2000" dirty="0">
                <a:latin typeface="Arial" panose="020B0604020202020204" pitchFamily="34" charset="0"/>
                <a:cs typeface="Arial" panose="020B0604020202020204" pitchFamily="34" charset="0"/>
              </a:rPr>
              <a:t>project exceeding overall </a:t>
            </a:r>
            <a:r>
              <a:rPr lang="en-US" sz="2000" dirty="0" smtClean="0">
                <a:latin typeface="Arial" panose="020B0604020202020204" pitchFamily="34" charset="0"/>
                <a:cs typeface="Arial" panose="020B0604020202020204" pitchFamily="34" charset="0"/>
              </a:rPr>
              <a:t>goal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35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05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59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3200" dirty="0"/>
              <a:t>Calculating Race-Neutral and Race-Conscious Splits</a:t>
            </a:r>
          </a:p>
        </p:txBody>
      </p:sp>
      <p:sp>
        <p:nvSpPr>
          <p:cNvPr id="111619" name="Rectangle 3"/>
          <p:cNvSpPr>
            <a:spLocks noGrp="1" noChangeArrowheads="1"/>
          </p:cNvSpPr>
          <p:nvPr>
            <p:ph type="body" idx="1"/>
          </p:nvPr>
        </p:nvSpPr>
        <p:spPr>
          <a:xfrm>
            <a:off x="457199" y="1417637"/>
            <a:ext cx="8466464" cy="4929375"/>
          </a:xfrm>
          <a:noFill/>
        </p:spPr>
        <p:txBody>
          <a:bodyPr/>
          <a:lstStyle/>
          <a:p>
            <a:r>
              <a:rPr lang="en-US" sz="2400" dirty="0">
                <a:latin typeface="Arial" panose="020B0604020202020204" pitchFamily="34" charset="0"/>
                <a:cs typeface="Arial" panose="020B0604020202020204" pitchFamily="34" charset="0"/>
              </a:rPr>
              <a:t>Adjust </a:t>
            </a:r>
            <a:r>
              <a:rPr lang="en-US" sz="2400" dirty="0" smtClean="0">
                <a:latin typeface="Arial" panose="020B0604020202020204" pitchFamily="34" charset="0"/>
                <a:cs typeface="Arial" panose="020B0604020202020204" pitchFamily="34" charset="0"/>
              </a:rPr>
              <a:t>R/C and R/N </a:t>
            </a:r>
            <a:r>
              <a:rPr lang="en-US" sz="2400" dirty="0">
                <a:latin typeface="Arial" panose="020B0604020202020204" pitchFamily="34" charset="0"/>
                <a:cs typeface="Arial" panose="020B0604020202020204" pitchFamily="34" charset="0"/>
              </a:rPr>
              <a:t>splits on basis of past achievement, provided similar contracting opportunities exist</a:t>
            </a:r>
          </a:p>
          <a:p>
            <a:r>
              <a:rPr lang="en-US" sz="2400" dirty="0">
                <a:latin typeface="Arial" panose="020B0604020202020204" pitchFamily="34" charset="0"/>
                <a:cs typeface="Arial" panose="020B0604020202020204" pitchFamily="34" charset="0"/>
              </a:rPr>
              <a:t>Example:</a:t>
            </a:r>
          </a:p>
          <a:p>
            <a:pPr lvl="1"/>
            <a:r>
              <a:rPr lang="en-US" sz="2400" dirty="0">
                <a:latin typeface="Arial" panose="020B0604020202020204" pitchFamily="34" charset="0"/>
                <a:cs typeface="Arial" panose="020B0604020202020204" pitchFamily="34" charset="0"/>
              </a:rPr>
              <a:t>Grantee A’s </a:t>
            </a:r>
            <a:r>
              <a:rPr lang="en-US" sz="2400" dirty="0" smtClean="0">
                <a:latin typeface="Arial" panose="020B0604020202020204" pitchFamily="34" charset="0"/>
                <a:cs typeface="Arial" panose="020B0604020202020204" pitchFamily="34" charset="0"/>
              </a:rPr>
              <a:t>FY 13-15 </a:t>
            </a:r>
            <a:r>
              <a:rPr lang="en-US" sz="2400" dirty="0">
                <a:latin typeface="Arial" panose="020B0604020202020204" pitchFamily="34" charset="0"/>
                <a:cs typeface="Arial" panose="020B0604020202020204" pitchFamily="34" charset="0"/>
              </a:rPr>
              <a:t>overall goal </a:t>
            </a:r>
            <a:r>
              <a:rPr lang="en-US" sz="2400" dirty="0" smtClean="0">
                <a:latin typeface="Arial" panose="020B0604020202020204" pitchFamily="34" charset="0"/>
                <a:cs typeface="Arial" panose="020B0604020202020204" pitchFamily="34" charset="0"/>
              </a:rPr>
              <a:t>was </a:t>
            </a:r>
            <a:r>
              <a:rPr lang="en-US" sz="2400" dirty="0">
                <a:latin typeface="Arial" panose="020B0604020202020204" pitchFamily="34" charset="0"/>
                <a:cs typeface="Arial" panose="020B0604020202020204" pitchFamily="34" charset="0"/>
              </a:rPr>
              <a:t>10% with 5% projected to be met via race neutral means</a:t>
            </a:r>
          </a:p>
          <a:p>
            <a:pPr lvl="1"/>
            <a:r>
              <a:rPr lang="en-US" sz="2400" dirty="0">
                <a:latin typeface="Arial" panose="020B0604020202020204" pitchFamily="34" charset="0"/>
                <a:cs typeface="Arial" panose="020B0604020202020204" pitchFamily="34" charset="0"/>
              </a:rPr>
              <a:t>Grantee A’s actual DBE participation for </a:t>
            </a:r>
            <a:r>
              <a:rPr lang="en-US" sz="2400" dirty="0" smtClean="0">
                <a:latin typeface="Arial" panose="020B0604020202020204" pitchFamily="34" charset="0"/>
                <a:cs typeface="Arial" panose="020B0604020202020204" pitchFamily="34" charset="0"/>
              </a:rPr>
              <a:t>FY 13-15: </a:t>
            </a:r>
            <a:r>
              <a:rPr lang="en-US" sz="2400" dirty="0">
                <a:latin typeface="Arial" panose="020B0604020202020204" pitchFamily="34" charset="0"/>
                <a:cs typeface="Arial" panose="020B0604020202020204" pitchFamily="34" charset="0"/>
              </a:rPr>
              <a:t>12%</a:t>
            </a:r>
          </a:p>
          <a:p>
            <a:pPr lvl="1"/>
            <a:r>
              <a:rPr lang="en-US" sz="2400" dirty="0">
                <a:latin typeface="Arial" panose="020B0604020202020204" pitchFamily="34" charset="0"/>
                <a:cs typeface="Arial" panose="020B0604020202020204" pitchFamily="34" charset="0"/>
              </a:rPr>
              <a:t>Grantee A’s </a:t>
            </a:r>
            <a:r>
              <a:rPr lang="en-US" sz="2400" dirty="0" smtClean="0">
                <a:latin typeface="Arial" panose="020B0604020202020204" pitchFamily="34" charset="0"/>
                <a:cs typeface="Arial" panose="020B0604020202020204" pitchFamily="34" charset="0"/>
              </a:rPr>
              <a:t>FY 16-18 </a:t>
            </a:r>
            <a:r>
              <a:rPr lang="en-US" sz="2400" dirty="0">
                <a:latin typeface="Arial" panose="020B0604020202020204" pitchFamily="34" charset="0"/>
                <a:cs typeface="Arial" panose="020B0604020202020204" pitchFamily="34" charset="0"/>
              </a:rPr>
              <a:t>overall goal: </a:t>
            </a:r>
            <a:r>
              <a:rPr lang="en-US" sz="2400" dirty="0" smtClean="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a:p>
            <a:pPr lvl="1">
              <a:buFontTx/>
              <a:buNone/>
            </a:pPr>
            <a:endParaRPr lang="en-US" sz="2400" dirty="0">
              <a:latin typeface="Arial" panose="020B0604020202020204" pitchFamily="34" charset="0"/>
              <a:cs typeface="Arial" panose="020B0604020202020204" pitchFamily="34" charset="0"/>
            </a:endParaRPr>
          </a:p>
          <a:p>
            <a:pPr lvl="1" algn="ctr">
              <a:buFontTx/>
              <a:buNone/>
            </a:pPr>
            <a:r>
              <a:rPr lang="en-US" sz="2400" dirty="0">
                <a:latin typeface="Arial" panose="020B0604020202020204" pitchFamily="34" charset="0"/>
                <a:cs typeface="Arial" panose="020B0604020202020204" pitchFamily="34" charset="0"/>
              </a:rPr>
              <a:t>Q: What should Grantee A’s race conscious and race neutral splits be for</a:t>
            </a:r>
          </a:p>
          <a:p>
            <a:pPr lvl="1" algn="ctr">
              <a:buFontTx/>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FY 16-18?</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2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6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200" dirty="0"/>
              <a:t>Calculating Race-Neutral and Race-Conscious Splits (Cont’d)</a:t>
            </a:r>
          </a:p>
        </p:txBody>
      </p:sp>
      <p:sp>
        <p:nvSpPr>
          <p:cNvPr id="112643" name="Rectangle 3"/>
          <p:cNvSpPr>
            <a:spLocks noGrp="1" noChangeArrowheads="1"/>
          </p:cNvSpPr>
          <p:nvPr>
            <p:ph type="body" idx="1"/>
          </p:nvPr>
        </p:nvSpPr>
        <p:spPr>
          <a:xfrm>
            <a:off x="457200" y="1417637"/>
            <a:ext cx="8229600" cy="4525963"/>
          </a:xfrm>
          <a:noFill/>
        </p:spPr>
        <p:txBody>
          <a:bodyPr/>
          <a:lstStyle/>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FY 13-15 participation-10% Goal:</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Past Achievement</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12%</a:t>
            </a:r>
          </a:p>
          <a:p>
            <a:pPr lvl="1"/>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Race neutral: 7% (5% projected plus additional 2% achieved)</a:t>
            </a:r>
          </a:p>
          <a:p>
            <a:pPr lvl="2"/>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58% </a:t>
            </a: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(7/12 x 100 of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total achieved by race neutral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means)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Race Conscious: 5%</a:t>
            </a:r>
          </a:p>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Given past achievement FY 16-18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split:</a:t>
            </a:r>
          </a:p>
          <a:p>
            <a:pPr lvl="1"/>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Overall goal: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10%</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Race neutral: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5.8%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(58% of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10%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overall goal)</a:t>
            </a:r>
          </a:p>
          <a:p>
            <a:pPr lvl="1"/>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Race conscious: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4.2%</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endParaRPr lang="en-US" sz="2000" dirty="0"/>
          </a:p>
        </p:txBody>
      </p:sp>
    </p:spTree>
    <p:extLst>
      <p:ext uri="{BB962C8B-B14F-4D97-AF65-F5344CB8AC3E}">
        <p14:creationId xmlns:p14="http://schemas.microsoft.com/office/powerpoint/2010/main" val="6826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94833"/>
            <a:ext cx="8229600" cy="981075"/>
          </a:xfrm>
        </p:spPr>
        <p:txBody>
          <a:bodyPr/>
          <a:lstStyle/>
          <a:p>
            <a:pPr eaLnBrk="1" hangingPunct="1"/>
            <a:r>
              <a:rPr lang="en-US" altLang="en-US" dirty="0" smtClean="0"/>
              <a:t>What is DBE? </a:t>
            </a:r>
          </a:p>
        </p:txBody>
      </p:sp>
      <p:sp>
        <p:nvSpPr>
          <p:cNvPr id="4099" name="Rectangle 3"/>
          <p:cNvSpPr>
            <a:spLocks noGrp="1" noChangeArrowheads="1"/>
          </p:cNvSpPr>
          <p:nvPr>
            <p:ph type="body" idx="1"/>
          </p:nvPr>
        </p:nvSpPr>
        <p:spPr>
          <a:xfrm>
            <a:off x="457200" y="1475908"/>
            <a:ext cx="8229600" cy="4650255"/>
          </a:xfrm>
        </p:spPr>
        <p:txBody>
          <a:bodyPr/>
          <a:lstStyle/>
          <a:p>
            <a:pPr eaLnBrk="1" hangingPunct="1">
              <a:lnSpc>
                <a:spcPct val="90000"/>
              </a:lnSpc>
            </a:pPr>
            <a:r>
              <a:rPr lang="en-US" altLang="en-US" sz="2800" b="0" dirty="0" smtClean="0">
                <a:latin typeface="Arial" panose="020B0604020202020204" pitchFamily="34" charset="0"/>
                <a:cs typeface="Arial" panose="020B0604020202020204" pitchFamily="34" charset="0"/>
              </a:rPr>
              <a:t>U.S. Department of Transportation (DOT) Grant Recipients must establish a Disadvantaged Business Enterprise (DBE) program in accordance with regulations of the U.S. DOT, 49 CFR Part 26. </a:t>
            </a:r>
          </a:p>
          <a:p>
            <a:pPr eaLnBrk="1" hangingPunct="1">
              <a:lnSpc>
                <a:spcPct val="90000"/>
              </a:lnSpc>
            </a:pPr>
            <a:r>
              <a:rPr lang="en-US" altLang="en-US" sz="2800" b="0" dirty="0" smtClean="0">
                <a:latin typeface="Arial" panose="020B0604020202020204" pitchFamily="34" charset="0"/>
                <a:cs typeface="Arial" panose="020B0604020202020204" pitchFamily="34" charset="0"/>
              </a:rPr>
              <a:t>49 CFR 26 applies to: </a:t>
            </a:r>
          </a:p>
          <a:p>
            <a:pPr eaLnBrk="1" hangingPunct="1">
              <a:lnSpc>
                <a:spcPct val="90000"/>
              </a:lnSpc>
              <a:buFont typeface="Wingdings" pitchFamily="2" charset="2"/>
              <a:buNone/>
            </a:pPr>
            <a:r>
              <a:rPr lang="en-US" altLang="en-US" sz="2800" b="0" dirty="0" smtClean="0">
                <a:latin typeface="Arial" panose="020B0604020202020204" pitchFamily="34" charset="0"/>
                <a:cs typeface="Arial" panose="020B0604020202020204" pitchFamily="34" charset="0"/>
              </a:rPr>
              <a:t>	-Federal Aviation Administration (FAA)</a:t>
            </a:r>
          </a:p>
          <a:p>
            <a:pPr eaLnBrk="1" hangingPunct="1">
              <a:lnSpc>
                <a:spcPct val="90000"/>
              </a:lnSpc>
              <a:buFont typeface="Wingdings" pitchFamily="2" charset="2"/>
              <a:buNone/>
            </a:pPr>
            <a:r>
              <a:rPr lang="en-US" altLang="en-US" sz="2800" b="0" dirty="0" smtClean="0">
                <a:latin typeface="Arial" panose="020B0604020202020204" pitchFamily="34" charset="0"/>
                <a:cs typeface="Arial" panose="020B0604020202020204" pitchFamily="34" charset="0"/>
              </a:rPr>
              <a:t>	-Federal Highway Administration (FHWA) and </a:t>
            </a:r>
          </a:p>
          <a:p>
            <a:pPr eaLnBrk="1" hangingPunct="1">
              <a:lnSpc>
                <a:spcPct val="90000"/>
              </a:lnSpc>
              <a:buFont typeface="Wingdings" pitchFamily="2" charset="2"/>
              <a:buNone/>
            </a:pPr>
            <a:r>
              <a:rPr lang="en-US" altLang="en-US" sz="2800" b="0" dirty="0" smtClean="0">
                <a:latin typeface="Arial" panose="020B0604020202020204" pitchFamily="34" charset="0"/>
                <a:cs typeface="Arial" panose="020B0604020202020204" pitchFamily="34" charset="0"/>
              </a:rPr>
              <a:t>	-Federal Transit Administration (FTA)</a:t>
            </a:r>
            <a:endParaRPr lang="en-US" altLang="en-US" sz="28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endParaRPr lang="en-US" altLang="en-US" dirty="0" smtClean="0"/>
          </a:p>
        </p:txBody>
      </p:sp>
    </p:spTree>
    <p:extLst>
      <p:ext uri="{BB962C8B-B14F-4D97-AF65-F5344CB8AC3E}">
        <p14:creationId xmlns:p14="http://schemas.microsoft.com/office/powerpoint/2010/main" val="123501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46809"/>
            <a:ext cx="8323243" cy="4525963"/>
          </a:xfrm>
        </p:spPr>
        <p:txBody>
          <a:bodyPr/>
          <a:lstStyle/>
          <a:p>
            <a:pPr>
              <a:spcAft>
                <a:spcPts val="1200"/>
              </a:spcAft>
            </a:pPr>
            <a:r>
              <a:rPr lang="en-US" sz="2400" dirty="0" smtClean="0">
                <a:latin typeface="Arial" panose="020B0604020202020204" pitchFamily="34" charset="0"/>
                <a:cs typeface="Arial" panose="020B0604020202020204" pitchFamily="34" charset="0"/>
              </a:rPr>
              <a:t>Consultation is </a:t>
            </a:r>
            <a:r>
              <a:rPr lang="en-US" sz="2400" b="1" i="1" dirty="0" smtClean="0">
                <a:solidFill>
                  <a:srgbClr val="C00000"/>
                </a:solidFill>
                <a:latin typeface="Arial" panose="020B0604020202020204" pitchFamily="34" charset="0"/>
                <a:cs typeface="Arial" panose="020B0604020202020204" pitchFamily="34" charset="0"/>
              </a:rPr>
              <a:t>required!</a:t>
            </a:r>
            <a:endParaRPr lang="en-US" sz="2400" b="1" i="1" dirty="0" smtClean="0">
              <a:solidFill>
                <a:srgbClr val="C00000"/>
              </a:solidFill>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Consultation </a:t>
            </a:r>
            <a:r>
              <a:rPr lang="en-US" sz="2400" dirty="0">
                <a:latin typeface="Arial" panose="020B0604020202020204" pitchFamily="34" charset="0"/>
                <a:cs typeface="Arial" panose="020B0604020202020204" pitchFamily="34" charset="0"/>
              </a:rPr>
              <a:t>must include a scheduled, direct, interactive exchange (e.g., a face-to-face meeting, video conference, teleconference) with as many interested stakeholders as possible focused on obtaining information relevant to the goal setting </a:t>
            </a:r>
            <a:r>
              <a:rPr lang="en-US" sz="2400" dirty="0" smtClean="0">
                <a:latin typeface="Arial" panose="020B0604020202020204" pitchFamily="34" charset="0"/>
                <a:cs typeface="Arial" panose="020B0604020202020204" pitchFamily="34" charset="0"/>
              </a:rPr>
              <a:t>process (must </a:t>
            </a:r>
            <a:r>
              <a:rPr lang="en-US" sz="2400" dirty="0">
                <a:latin typeface="Arial" panose="020B0604020202020204" pitchFamily="34" charset="0"/>
                <a:cs typeface="Arial" panose="020B0604020202020204" pitchFamily="34" charset="0"/>
              </a:rPr>
              <a:t>occur before you are required to submit </a:t>
            </a:r>
            <a:r>
              <a:rPr lang="en-US" sz="2400" dirty="0" smtClean="0">
                <a:latin typeface="Arial" panose="020B0604020202020204" pitchFamily="34" charset="0"/>
                <a:cs typeface="Arial" panose="020B0604020202020204" pitchFamily="34" charset="0"/>
              </a:rPr>
              <a:t>the methodology)  </a:t>
            </a:r>
            <a:r>
              <a:rPr lang="en-US" sz="2400" dirty="0" smtClean="0">
                <a:latin typeface="Arial" panose="020B0604020202020204" pitchFamily="34" charset="0"/>
                <a:cs typeface="Arial" panose="020B0604020202020204" pitchFamily="34" charset="0"/>
                <a:hlinkClick r:id="rId3"/>
              </a:rPr>
              <a:t>49 </a:t>
            </a:r>
            <a:r>
              <a:rPr lang="en-US" sz="2400" dirty="0" smtClean="0">
                <a:latin typeface="Arial" panose="020B0604020202020204" pitchFamily="34" charset="0"/>
                <a:cs typeface="Arial" panose="020B0604020202020204" pitchFamily="34" charset="0"/>
                <a:hlinkClick r:id="rId3"/>
              </a:rPr>
              <a:t>CFR Part </a:t>
            </a:r>
            <a:r>
              <a:rPr lang="en-US" sz="2400" dirty="0" smtClean="0">
                <a:latin typeface="Arial" panose="020B0604020202020204" pitchFamily="34" charset="0"/>
                <a:cs typeface="Arial" panose="020B0604020202020204" pitchFamily="34" charset="0"/>
                <a:hlinkClick r:id="rId3"/>
              </a:rPr>
              <a:t>26.45</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published notice </a:t>
            </a:r>
            <a:r>
              <a:rPr lang="en-US" sz="2400" i="1" u="sng" dirty="0">
                <a:latin typeface="Arial" panose="020B0604020202020204" pitchFamily="34" charset="0"/>
                <a:cs typeface="Arial" panose="020B0604020202020204" pitchFamily="34" charset="0"/>
              </a:rPr>
              <a:t>must be posted on </a:t>
            </a:r>
            <a:r>
              <a:rPr lang="en-US" sz="2400" i="1" u="sng" dirty="0" smtClean="0">
                <a:latin typeface="Arial" panose="020B0604020202020204" pitchFamily="34" charset="0"/>
                <a:cs typeface="Arial" panose="020B0604020202020204" pitchFamily="34" charset="0"/>
              </a:rPr>
              <a:t>agency’s official website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may be posted in any other sources (e.g., minority-focused media, trade association publications).</a:t>
            </a:r>
          </a:p>
          <a:p>
            <a:endParaRPr lang="en-US" sz="24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t>Consultation and Publication</a:t>
            </a:r>
            <a:endParaRPr lang="en-US" dirty="0"/>
          </a:p>
        </p:txBody>
      </p:sp>
    </p:spTree>
    <p:extLst>
      <p:ext uri="{BB962C8B-B14F-4D97-AF65-F5344CB8AC3E}">
        <p14:creationId xmlns:p14="http://schemas.microsoft.com/office/powerpoint/2010/main" val="3628865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en-US" sz="3600" dirty="0"/>
              <a:t>Summary</a:t>
            </a:r>
          </a:p>
        </p:txBody>
      </p:sp>
      <p:sp>
        <p:nvSpPr>
          <p:cNvPr id="114691" name="Rectangle 3"/>
          <p:cNvSpPr>
            <a:spLocks noGrp="1" noChangeArrowheads="1"/>
          </p:cNvSpPr>
          <p:nvPr>
            <p:ph type="body" idx="1"/>
          </p:nvPr>
        </p:nvSpPr>
        <p:spPr>
          <a:xfrm>
            <a:off x="403413" y="1371600"/>
            <a:ext cx="8686800" cy="4525963"/>
          </a:xfrm>
          <a:noFill/>
        </p:spPr>
        <p:txBody>
          <a:bodyPr/>
          <a:lstStyle/>
          <a:p>
            <a:r>
              <a:rPr lang="en-US" sz="2400" dirty="0">
                <a:latin typeface="Arial" panose="020B0604020202020204" pitchFamily="34" charset="0"/>
                <a:cs typeface="Arial" panose="020B0604020202020204" pitchFamily="34" charset="0"/>
              </a:rPr>
              <a:t>Submit </a:t>
            </a:r>
            <a:r>
              <a:rPr lang="en-US" sz="2400" dirty="0" smtClean="0">
                <a:latin typeface="Arial" panose="020B0604020202020204" pitchFamily="34" charset="0"/>
                <a:cs typeface="Arial" panose="020B0604020202020204" pitchFamily="34" charset="0"/>
              </a:rPr>
              <a:t>triennial goal to </a:t>
            </a:r>
            <a:r>
              <a:rPr lang="en-US" sz="2400" dirty="0">
                <a:latin typeface="Arial" panose="020B0604020202020204" pitchFamily="34" charset="0"/>
                <a:cs typeface="Arial" panose="020B0604020202020204" pitchFamily="34" charset="0"/>
              </a:rPr>
              <a:t>FTA by August </a:t>
            </a:r>
            <a:r>
              <a:rPr lang="en-US" sz="2400" dirty="0" smtClean="0">
                <a:latin typeface="Arial" panose="020B0604020202020204" pitchFamily="34" charset="0"/>
                <a:cs typeface="Arial" panose="020B0604020202020204" pitchFamily="34" charset="0"/>
              </a:rPr>
              <a:t>1</a:t>
            </a:r>
            <a:r>
              <a:rPr lang="en-US" sz="2400" baseline="30000" dirty="0" smtClean="0">
                <a:latin typeface="Arial" panose="020B0604020202020204" pitchFamily="34" charset="0"/>
                <a:cs typeface="Arial" panose="020B0604020202020204" pitchFamily="34" charset="0"/>
              </a:rPr>
              <a:t>st</a:t>
            </a:r>
            <a:r>
              <a:rPr lang="en-US" sz="2400" dirty="0" smtClean="0">
                <a:latin typeface="Arial" panose="020B0604020202020204" pitchFamily="34" charset="0"/>
                <a:cs typeface="Arial" panose="020B0604020202020204" pitchFamily="34" charset="0"/>
              </a:rPr>
              <a:t> </a:t>
            </a:r>
          </a:p>
          <a:p>
            <a:pPr marL="109728" indent="0">
              <a:buNone/>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Submit within TrAMS:</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Cover letter </a:t>
            </a:r>
            <a:r>
              <a:rPr lang="en-US" sz="2400" dirty="0">
                <a:latin typeface="Arial" panose="020B0604020202020204" pitchFamily="34" charset="0"/>
                <a:cs typeface="Arial" panose="020B0604020202020204" pitchFamily="34" charset="0"/>
              </a:rPr>
              <a:t>stating overall </a:t>
            </a:r>
            <a:r>
              <a:rPr lang="en-US" sz="2400" dirty="0" smtClean="0">
                <a:latin typeface="Arial" panose="020B0604020202020204" pitchFamily="34" charset="0"/>
                <a:cs typeface="Arial" panose="020B0604020202020204" pitchFamily="34" charset="0"/>
              </a:rPr>
              <a:t>goal including RC/RN </a:t>
            </a:r>
            <a:r>
              <a:rPr lang="en-US" sz="2400" dirty="0">
                <a:latin typeface="Arial" panose="020B0604020202020204" pitchFamily="34" charset="0"/>
                <a:cs typeface="Arial" panose="020B0604020202020204" pitchFamily="34" charset="0"/>
              </a:rPr>
              <a:t>splits</a:t>
            </a:r>
          </a:p>
          <a:p>
            <a:pPr lvl="1"/>
            <a:r>
              <a:rPr lang="en-US" sz="2400" dirty="0">
                <a:latin typeface="Arial" panose="020B0604020202020204" pitchFamily="34" charset="0"/>
                <a:cs typeface="Arial" panose="020B0604020202020204" pitchFamily="34" charset="0"/>
              </a:rPr>
              <a:t>Copy of methodology/worksheet used to calculate goal</a:t>
            </a:r>
          </a:p>
          <a:p>
            <a:pPr lvl="2"/>
            <a:r>
              <a:rPr lang="en-US" b="1" i="1" dirty="0" smtClean="0">
                <a:solidFill>
                  <a:srgbClr val="C00000"/>
                </a:solidFill>
                <a:latin typeface="Arial" panose="020B0604020202020204" pitchFamily="34" charset="0"/>
                <a:cs typeface="Arial" panose="020B0604020202020204" pitchFamily="34" charset="0"/>
              </a:rPr>
              <a:t>Remember:  Show </a:t>
            </a:r>
            <a:r>
              <a:rPr lang="en-US" b="1" i="1" dirty="0" smtClean="0">
                <a:solidFill>
                  <a:srgbClr val="C00000"/>
                </a:solidFill>
                <a:latin typeface="Arial" panose="020B0604020202020204" pitchFamily="34" charset="0"/>
                <a:cs typeface="Arial" panose="020B0604020202020204" pitchFamily="34" charset="0"/>
              </a:rPr>
              <a:t>the </a:t>
            </a:r>
            <a:r>
              <a:rPr lang="en-US" b="1" i="1" dirty="0" smtClean="0">
                <a:solidFill>
                  <a:srgbClr val="C00000"/>
                </a:solidFill>
                <a:latin typeface="Arial" panose="020B0604020202020204" pitchFamily="34" charset="0"/>
                <a:cs typeface="Arial" panose="020B0604020202020204" pitchFamily="34" charset="0"/>
              </a:rPr>
              <a:t>work!</a:t>
            </a:r>
            <a:endParaRPr lang="en-US" dirty="0" smtClean="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FTA </a:t>
            </a:r>
            <a:r>
              <a:rPr lang="en-US" dirty="0">
                <a:latin typeface="Arial" panose="020B0604020202020204" pitchFamily="34" charset="0"/>
                <a:cs typeface="Arial" panose="020B0604020202020204" pitchFamily="34" charset="0"/>
              </a:rPr>
              <a:t>approves only </a:t>
            </a:r>
            <a:r>
              <a:rPr lang="en-US" dirty="0" smtClean="0">
                <a:latin typeface="Arial" panose="020B0604020202020204" pitchFamily="34" charset="0"/>
                <a:cs typeface="Arial" panose="020B0604020202020204" pitchFamily="34" charset="0"/>
              </a:rPr>
              <a:t>the methodology</a:t>
            </a:r>
            <a:r>
              <a:rPr lang="en-US" dirty="0">
                <a:latin typeface="Arial" panose="020B0604020202020204" pitchFamily="34" charset="0"/>
                <a:cs typeface="Arial" panose="020B0604020202020204" pitchFamily="34" charset="0"/>
              </a:rPr>
              <a:t>, and not the goal itself!</a:t>
            </a:r>
          </a:p>
          <a:p>
            <a:pPr lvl="1"/>
            <a:r>
              <a:rPr lang="en-US" sz="2400" dirty="0" smtClean="0">
                <a:latin typeface="Arial" panose="020B0604020202020204" pitchFamily="34" charset="0"/>
                <a:cs typeface="Arial" panose="020B0604020202020204" pitchFamily="34" charset="0"/>
              </a:rPr>
              <a:t>Copy </a:t>
            </a:r>
            <a:r>
              <a:rPr lang="en-US" sz="2400" dirty="0">
                <a:latin typeface="Arial" panose="020B0604020202020204" pitchFamily="34" charset="0"/>
                <a:cs typeface="Arial" panose="020B0604020202020204" pitchFamily="34" charset="0"/>
              </a:rPr>
              <a:t>of published </a:t>
            </a:r>
            <a:r>
              <a:rPr lang="en-US" sz="2400" dirty="0" smtClean="0">
                <a:latin typeface="Arial" panose="020B0604020202020204" pitchFamily="34" charset="0"/>
                <a:cs typeface="Arial" panose="020B0604020202020204" pitchFamily="34" charset="0"/>
              </a:rPr>
              <a:t>notice on </a:t>
            </a:r>
            <a:r>
              <a:rPr lang="en-US" sz="2400" dirty="0" smtClean="0">
                <a:latin typeface="Arial" panose="020B0604020202020204" pitchFamily="34" charset="0"/>
                <a:cs typeface="Arial" panose="020B0604020202020204" pitchFamily="34" charset="0"/>
              </a:rPr>
              <a:t>the agency’s </a:t>
            </a:r>
            <a:r>
              <a:rPr lang="en-US" sz="2400" dirty="0" smtClean="0">
                <a:latin typeface="Arial" panose="020B0604020202020204" pitchFamily="34" charset="0"/>
                <a:cs typeface="Arial" panose="020B0604020202020204" pitchFamily="34" charset="0"/>
              </a:rPr>
              <a:t>website</a:t>
            </a:r>
          </a:p>
          <a:p>
            <a:pPr lvl="1"/>
            <a:r>
              <a:rPr lang="en-US" sz="2400" dirty="0" smtClean="0">
                <a:latin typeface="Arial" panose="020B0604020202020204" pitchFamily="34" charset="0"/>
                <a:cs typeface="Arial" panose="020B0604020202020204" pitchFamily="34" charset="0"/>
              </a:rPr>
              <a:t>Consultation Process / Outreach Conducted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5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6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28813"/>
            <a:ext cx="7772400" cy="4154487"/>
          </a:xfrm>
        </p:spPr>
        <p:txBody>
          <a:bodyPr/>
          <a:lstStyle/>
          <a:p>
            <a:pPr marL="0" indent="0">
              <a:buFont typeface="Arial" panose="020B0604020202020204" pitchFamily="34" charset="0"/>
              <a:buNone/>
              <a:defRPr/>
            </a:pPr>
            <a:r>
              <a:rPr lang="en-US" dirty="0" smtClean="0">
                <a:latin typeface="Arial" panose="020B0604020202020204" pitchFamily="34" charset="0"/>
                <a:ea typeface="Arial Unicode MS" pitchFamily="34" charset="-128"/>
                <a:cs typeface="Arial" panose="020B0604020202020204" pitchFamily="34" charset="0"/>
              </a:rPr>
              <a:t>A recipient’s failure to meet its Triennial DBE Goal by the end of the fiscal year </a:t>
            </a:r>
          </a:p>
          <a:p>
            <a:pPr>
              <a:buFont typeface="Arial" panose="020B0604020202020204" pitchFamily="34" charset="0"/>
              <a:buChar char="•"/>
              <a:defRPr/>
            </a:pPr>
            <a:endParaRPr lang="en-US" dirty="0">
              <a:latin typeface="Arial" panose="020B0604020202020204" pitchFamily="34" charset="0"/>
              <a:ea typeface="MS PGothic" panose="020B0600070205080204" pitchFamily="34" charset="-128"/>
              <a:cs typeface="Arial" panose="020B0604020202020204" pitchFamily="34" charset="0"/>
            </a:endParaRPr>
          </a:p>
        </p:txBody>
      </p:sp>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63" y="3178175"/>
            <a:ext cx="4976812" cy="28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5" name="Title 1"/>
          <p:cNvSpPr txBox="1">
            <a:spLocks/>
          </p:cNvSpPr>
          <p:nvPr/>
        </p:nvSpPr>
        <p:spPr bwMode="auto">
          <a:xfrm>
            <a:off x="152400" y="511175"/>
            <a:ext cx="8839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a:spcBef>
                <a:spcPct val="0"/>
              </a:spcBef>
              <a:buFontTx/>
              <a:buNone/>
            </a:pPr>
            <a:r>
              <a:rPr lang="en-US" altLang="en-US" sz="44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What is a Shortfall?</a:t>
            </a:r>
            <a:endParaRPr lang="en-US" altLang="en-US" sz="48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5875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1787489"/>
            <a:ext cx="8996363" cy="4525963"/>
          </a:xfrm>
        </p:spPr>
        <p:txBody>
          <a:bodyPr/>
          <a:lstStyle/>
          <a:p>
            <a:pPr lvl="1">
              <a:buFont typeface="Arial" charset="0"/>
              <a:buChar char="•"/>
            </a:pPr>
            <a:r>
              <a:rPr lang="en-US" altLang="en-US" dirty="0" smtClean="0">
                <a:latin typeface="Arial" panose="020B0604020202020204" pitchFamily="34" charset="0"/>
                <a:ea typeface="Arial Unicode MS" pitchFamily="34" charset="-128"/>
                <a:cs typeface="Arial" panose="020B0604020202020204" pitchFamily="34" charset="0"/>
              </a:rPr>
              <a:t>To </a:t>
            </a:r>
            <a:r>
              <a:rPr lang="en-US" altLang="en-US" b="1" dirty="0" smtClean="0">
                <a:latin typeface="Arial" panose="020B0604020202020204" pitchFamily="34" charset="0"/>
                <a:ea typeface="Arial Unicode MS" pitchFamily="34" charset="-128"/>
                <a:cs typeface="Arial" panose="020B0604020202020204" pitchFamily="34" charset="0"/>
              </a:rPr>
              <a:t>identify the reasons </a:t>
            </a:r>
            <a:r>
              <a:rPr lang="en-US" altLang="en-US" dirty="0" smtClean="0">
                <a:latin typeface="Arial" panose="020B0604020202020204" pitchFamily="34" charset="0"/>
                <a:ea typeface="Arial Unicode MS" pitchFamily="34" charset="-128"/>
                <a:cs typeface="Arial" panose="020B0604020202020204" pitchFamily="34" charset="0"/>
              </a:rPr>
              <a:t>recipients failed to meet their DBE goal in a fiscal year</a:t>
            </a:r>
          </a:p>
          <a:p>
            <a:pPr lvl="1">
              <a:buFont typeface="Arial" charset="0"/>
              <a:buChar char="•"/>
            </a:pPr>
            <a:r>
              <a:rPr lang="en-US" altLang="en-US" dirty="0" smtClean="0">
                <a:latin typeface="Arial" panose="020B0604020202020204" pitchFamily="34" charset="0"/>
                <a:ea typeface="Arial Unicode MS" pitchFamily="34" charset="-128"/>
                <a:cs typeface="Arial" panose="020B0604020202020204" pitchFamily="34" charset="0"/>
              </a:rPr>
              <a:t>Help </a:t>
            </a:r>
            <a:r>
              <a:rPr lang="en-US" altLang="en-US" b="1" dirty="0" smtClean="0">
                <a:latin typeface="Arial" panose="020B0604020202020204" pitchFamily="34" charset="0"/>
                <a:ea typeface="Arial Unicode MS" pitchFamily="34" charset="-128"/>
                <a:cs typeface="Arial" panose="020B0604020202020204" pitchFamily="34" charset="0"/>
              </a:rPr>
              <a:t>identify</a:t>
            </a:r>
            <a:r>
              <a:rPr lang="en-US" altLang="en-US" dirty="0" smtClean="0">
                <a:latin typeface="Arial" panose="020B0604020202020204" pitchFamily="34" charset="0"/>
                <a:ea typeface="Arial Unicode MS" pitchFamily="34" charset="-128"/>
                <a:cs typeface="Arial" panose="020B0604020202020204" pitchFamily="34" charset="0"/>
              </a:rPr>
              <a:t> </a:t>
            </a:r>
            <a:r>
              <a:rPr lang="en-US" altLang="en-US" b="1" dirty="0" smtClean="0">
                <a:latin typeface="Arial" panose="020B0604020202020204" pitchFamily="34" charset="0"/>
                <a:ea typeface="Arial Unicode MS" pitchFamily="34" charset="-128"/>
                <a:cs typeface="Arial" panose="020B0604020202020204" pitchFamily="34" charset="0"/>
              </a:rPr>
              <a:t>means to increase DBE participation </a:t>
            </a:r>
            <a:r>
              <a:rPr lang="en-US" altLang="en-US" dirty="0" smtClean="0">
                <a:latin typeface="Arial" panose="020B0604020202020204" pitchFamily="34" charset="0"/>
                <a:ea typeface="Arial Unicode MS" pitchFamily="34" charset="-128"/>
                <a:cs typeface="Arial" panose="020B0604020202020204" pitchFamily="34" charset="0"/>
              </a:rPr>
              <a:t>to achieve the DBE goal in the next fiscal year</a:t>
            </a:r>
          </a:p>
          <a:p>
            <a:pPr lvl="1">
              <a:buFont typeface="Arial" charset="0"/>
              <a:buChar char="•"/>
            </a:pPr>
            <a:r>
              <a:rPr lang="en-US" altLang="en-US" b="1" dirty="0" smtClean="0">
                <a:latin typeface="Arial" panose="020B0604020202020204" pitchFamily="34" charset="0"/>
                <a:ea typeface="Arial Unicode MS" pitchFamily="34" charset="-128"/>
                <a:cs typeface="Arial" panose="020B0604020202020204" pitchFamily="34" charset="0"/>
              </a:rPr>
              <a:t>Ensure</a:t>
            </a:r>
            <a:r>
              <a:rPr lang="en-US" altLang="en-US" dirty="0" smtClean="0">
                <a:latin typeface="Arial" panose="020B0604020202020204" pitchFamily="34" charset="0"/>
                <a:ea typeface="Arial Unicode MS" pitchFamily="34" charset="-128"/>
                <a:cs typeface="Arial" panose="020B0604020202020204" pitchFamily="34" charset="0"/>
              </a:rPr>
              <a:t> </a:t>
            </a:r>
            <a:r>
              <a:rPr lang="en-US" altLang="en-US" b="1" dirty="0" smtClean="0">
                <a:latin typeface="Arial" panose="020B0604020202020204" pitchFamily="34" charset="0"/>
                <a:ea typeface="Arial Unicode MS" pitchFamily="34" charset="-128"/>
                <a:cs typeface="Arial" panose="020B0604020202020204" pitchFamily="34" charset="0"/>
              </a:rPr>
              <a:t>compliance </a:t>
            </a:r>
            <a:r>
              <a:rPr lang="en-US" altLang="en-US" dirty="0" smtClean="0">
                <a:latin typeface="Arial" panose="020B0604020202020204" pitchFamily="34" charset="0"/>
                <a:ea typeface="Arial Unicode MS" pitchFamily="34" charset="-128"/>
                <a:cs typeface="Arial" panose="020B0604020202020204" pitchFamily="34" charset="0"/>
              </a:rPr>
              <a:t>with the DBE rule</a:t>
            </a:r>
          </a:p>
          <a:p>
            <a:pPr lvl="1">
              <a:buFont typeface="Arial" charset="0"/>
              <a:buChar char="•"/>
            </a:pPr>
            <a:r>
              <a:rPr lang="en-US" altLang="en-US" b="1" dirty="0" smtClean="0">
                <a:latin typeface="Arial" panose="020B0604020202020204" pitchFamily="34" charset="0"/>
                <a:ea typeface="Arial Unicode MS" pitchFamily="34" charset="-128"/>
                <a:cs typeface="Arial" panose="020B0604020202020204" pitchFamily="34" charset="0"/>
              </a:rPr>
              <a:t>Increase</a:t>
            </a:r>
            <a:r>
              <a:rPr lang="en-US" altLang="en-US" dirty="0" smtClean="0">
                <a:latin typeface="Arial" panose="020B0604020202020204" pitchFamily="34" charset="0"/>
                <a:ea typeface="Arial Unicode MS" pitchFamily="34" charset="-128"/>
                <a:cs typeface="Arial" panose="020B0604020202020204" pitchFamily="34" charset="0"/>
              </a:rPr>
              <a:t> </a:t>
            </a:r>
            <a:r>
              <a:rPr lang="en-US" altLang="en-US" b="1" dirty="0" smtClean="0">
                <a:latin typeface="Arial" panose="020B0604020202020204" pitchFamily="34" charset="0"/>
                <a:ea typeface="Arial Unicode MS" pitchFamily="34" charset="-128"/>
                <a:cs typeface="Arial" panose="020B0604020202020204" pitchFamily="34" charset="0"/>
              </a:rPr>
              <a:t>DBE accountability </a:t>
            </a:r>
            <a:r>
              <a:rPr lang="en-US" altLang="en-US" dirty="0" smtClean="0">
                <a:latin typeface="Arial" panose="020B0604020202020204" pitchFamily="34" charset="0"/>
                <a:ea typeface="Arial Unicode MS" pitchFamily="34" charset="-128"/>
                <a:cs typeface="Arial" panose="020B0604020202020204" pitchFamily="34" charset="0"/>
              </a:rPr>
              <a:t>on FTA funded projects and activities</a:t>
            </a:r>
          </a:p>
          <a:p>
            <a:endParaRPr lang="en-US" altLang="en-US" sz="2800" b="1" dirty="0" smtClean="0">
              <a:latin typeface="Arial" panose="020B0604020202020204" pitchFamily="34" charset="0"/>
              <a:ea typeface="Arial Unicode MS" pitchFamily="34" charset="-128"/>
              <a:cs typeface="Arial" panose="020B0604020202020204" pitchFamily="34" charset="0"/>
            </a:endParaRPr>
          </a:p>
        </p:txBody>
      </p:sp>
      <p:sp>
        <p:nvSpPr>
          <p:cNvPr id="22531"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spcBef>
                <a:spcPct val="0"/>
              </a:spcBef>
              <a:buFontTx/>
              <a:buNone/>
            </a:pPr>
            <a:fld id="{0A12E9AE-06C1-4B6A-99AC-33F7EF5CC4CD}" type="slidenum">
              <a:rPr lang="en-US" altLang="en-US" sz="1400">
                <a:cs typeface="Arial" charset="0"/>
              </a:rPr>
              <a:pPr>
                <a:spcBef>
                  <a:spcPct val="0"/>
                </a:spcBef>
                <a:buFontTx/>
                <a:buNone/>
              </a:pPr>
              <a:t>23</a:t>
            </a:fld>
            <a:endParaRPr lang="en-US" altLang="en-US" sz="1400" dirty="0">
              <a:cs typeface="Arial" charset="0"/>
            </a:endParaRPr>
          </a:p>
        </p:txBody>
      </p:sp>
      <p:sp>
        <p:nvSpPr>
          <p:cNvPr id="22532" name="Content Placeholder 2"/>
          <p:cNvSpPr txBox="1">
            <a:spLocks/>
          </p:cNvSpPr>
          <p:nvPr/>
        </p:nvSpPr>
        <p:spPr bwMode="auto">
          <a:xfrm>
            <a:off x="566738" y="5848923"/>
            <a:ext cx="8039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eaLnBrk="1" hangingPunct="1">
              <a:buFont typeface="Arial" charset="0"/>
              <a:buNone/>
            </a:pPr>
            <a:r>
              <a:rPr lang="en-US" altLang="en-US" dirty="0">
                <a:solidFill>
                  <a:srgbClr val="000000"/>
                </a:solidFill>
                <a:latin typeface="Arial" panose="020B0604020202020204" pitchFamily="34" charset="0"/>
                <a:cs typeface="Arial" panose="020B0604020202020204" pitchFamily="34" charset="0"/>
              </a:rPr>
              <a:t>49 C.F.R. </a:t>
            </a:r>
            <a:r>
              <a:rPr lang="en-US" altLang="en-US" dirty="0">
                <a:latin typeface="Arial" panose="020B0604020202020204" pitchFamily="34" charset="0"/>
                <a:cs typeface="Arial" panose="020B0604020202020204" pitchFamily="34" charset="0"/>
              </a:rPr>
              <a:t>26.47(c) </a:t>
            </a:r>
            <a:endParaRPr lang="en-US" altLang="en-US" dirty="0">
              <a:solidFill>
                <a:srgbClr val="000000"/>
              </a:solidFill>
              <a:latin typeface="Arial" panose="020B0604020202020204" pitchFamily="34" charset="0"/>
              <a:cs typeface="Arial" panose="020B0604020202020204" pitchFamily="34" charset="0"/>
            </a:endParaRPr>
          </a:p>
        </p:txBody>
      </p:sp>
      <p:sp>
        <p:nvSpPr>
          <p:cNvPr id="22533" name="Title 1"/>
          <p:cNvSpPr txBox="1">
            <a:spLocks/>
          </p:cNvSpPr>
          <p:nvPr/>
        </p:nvSpPr>
        <p:spPr bwMode="auto">
          <a:xfrm>
            <a:off x="152400" y="511175"/>
            <a:ext cx="8839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a:spcBef>
                <a:spcPct val="0"/>
              </a:spcBef>
              <a:buFontTx/>
              <a:buNone/>
            </a:pPr>
            <a:r>
              <a:rPr lang="en-US" altLang="en-US" sz="44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Purpose of a DBE </a:t>
            </a:r>
            <a:endParaRPr lang="en-US" altLang="en-US" sz="4400" dirty="0" smtClean="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spcBef>
                <a:spcPct val="0"/>
              </a:spcBef>
              <a:buFontTx/>
              <a:buNone/>
            </a:pPr>
            <a:r>
              <a:rPr lang="en-US" altLang="en-US" sz="4400" dirty="0" smtClean="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Shortfall </a:t>
            </a:r>
            <a:r>
              <a:rPr lang="en-US" altLang="en-US" sz="44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Analysis</a:t>
            </a:r>
            <a:endParaRPr lang="en-US" altLang="en-US" sz="48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10095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p:cNvSpPr>
            <a:spLocks noGrp="1"/>
          </p:cNvSpPr>
          <p:nvPr>
            <p:ph idx="1"/>
          </p:nvPr>
        </p:nvSpPr>
        <p:spPr>
          <a:xfrm>
            <a:off x="300038" y="1476375"/>
            <a:ext cx="8691562" cy="3675063"/>
          </a:xfrm>
        </p:spPr>
        <p:txBody>
          <a:bodyPr/>
          <a:lstStyle/>
          <a:p>
            <a:pPr marL="0" indent="0" eaLnBrk="1" hangingPunct="1">
              <a:buFont typeface="Arial" charset="0"/>
              <a:buNone/>
            </a:pPr>
            <a:r>
              <a:rPr lang="en-US" altLang="en-US" dirty="0" smtClean="0">
                <a:latin typeface="Arial" panose="020B0604020202020204" pitchFamily="34" charset="0"/>
                <a:ea typeface="Arial Unicode MS" pitchFamily="34" charset="-128"/>
                <a:cs typeface="Arial" panose="020B0604020202020204" pitchFamily="34" charset="0"/>
              </a:rPr>
              <a:t>If at the end of the fiscal year,</a:t>
            </a:r>
          </a:p>
          <a:p>
            <a:pPr marL="0" indent="0" algn="ctr" eaLnBrk="1" hangingPunct="1">
              <a:buFont typeface="Arial" charset="0"/>
              <a:buNone/>
            </a:pPr>
            <a:endParaRPr lang="en-US" altLang="en-US" sz="1600" dirty="0" smtClean="0">
              <a:latin typeface="Arial" panose="020B0604020202020204" pitchFamily="34" charset="0"/>
              <a:ea typeface="Arial Unicode MS" pitchFamily="34" charset="-128"/>
              <a:cs typeface="Arial" panose="020B0604020202020204" pitchFamily="34" charset="0"/>
            </a:endParaRPr>
          </a:p>
          <a:p>
            <a:pPr marL="0" indent="0" algn="ctr" eaLnBrk="1" hangingPunct="1">
              <a:buFont typeface="Arial" charset="0"/>
              <a:buNone/>
            </a:pPr>
            <a:r>
              <a:rPr lang="en-US" altLang="en-US" dirty="0" smtClean="0">
                <a:latin typeface="Arial" panose="020B0604020202020204" pitchFamily="34" charset="0"/>
                <a:ea typeface="Arial Unicode MS" pitchFamily="34" charset="-128"/>
                <a:cs typeface="Arial" panose="020B0604020202020204" pitchFamily="34" charset="0"/>
              </a:rPr>
              <a:t>Awards and Commitments</a:t>
            </a:r>
          </a:p>
          <a:p>
            <a:pPr marL="0" indent="0" algn="ctr" eaLnBrk="1" hangingPunct="1">
              <a:buFont typeface="Arial" charset="0"/>
              <a:buNone/>
            </a:pPr>
            <a:r>
              <a:rPr lang="en-US" altLang="en-US" b="1" dirty="0" smtClean="0">
                <a:latin typeface="Arial" panose="020B0604020202020204" pitchFamily="34" charset="0"/>
                <a:ea typeface="Arial Unicode MS" pitchFamily="34" charset="-128"/>
                <a:cs typeface="Arial" panose="020B0604020202020204" pitchFamily="34" charset="0"/>
              </a:rPr>
              <a:t>&lt;  </a:t>
            </a:r>
            <a:r>
              <a:rPr lang="en-US" altLang="en-US" dirty="0" smtClean="0">
                <a:latin typeface="Arial" panose="020B0604020202020204" pitchFamily="34" charset="0"/>
                <a:ea typeface="Arial Unicode MS" pitchFamily="34" charset="-128"/>
                <a:cs typeface="Arial" panose="020B0604020202020204" pitchFamily="34" charset="0"/>
              </a:rPr>
              <a:t>       </a:t>
            </a:r>
          </a:p>
          <a:p>
            <a:pPr marL="0" indent="0" algn="ctr" eaLnBrk="1" hangingPunct="1">
              <a:buFont typeface="Arial" charset="0"/>
              <a:buNone/>
            </a:pPr>
            <a:r>
              <a:rPr lang="en-US" altLang="en-US" dirty="0" smtClean="0">
                <a:latin typeface="Arial" panose="020B0604020202020204" pitchFamily="34" charset="0"/>
                <a:ea typeface="Arial Unicode MS" pitchFamily="34" charset="-128"/>
                <a:cs typeface="Arial" panose="020B0604020202020204" pitchFamily="34" charset="0"/>
              </a:rPr>
              <a:t>Overall DBE Goal</a:t>
            </a:r>
            <a:endParaRPr lang="en-US" altLang="en-US" dirty="0" smtClean="0">
              <a:solidFill>
                <a:srgbClr val="000000"/>
              </a:solidFill>
              <a:latin typeface="Arial" panose="020B0604020202020204" pitchFamily="34" charset="0"/>
              <a:ea typeface="Arial Unicode MS" pitchFamily="34" charset="-128"/>
              <a:cs typeface="Arial" panose="020B0604020202020204" pitchFamily="34" charset="0"/>
            </a:endParaRPr>
          </a:p>
          <a:p>
            <a:pPr marL="0" indent="0" algn="ctr" eaLnBrk="1" hangingPunct="1">
              <a:buFont typeface="Arial" charset="0"/>
              <a:buNone/>
            </a:pPr>
            <a:r>
              <a:rPr lang="en-US" altLang="en-US" b="1" dirty="0" smtClean="0">
                <a:latin typeface="Arial" panose="020B0604020202020204" pitchFamily="34" charset="0"/>
                <a:ea typeface="Arial Unicode MS" pitchFamily="34" charset="-128"/>
                <a:cs typeface="Arial" panose="020B0604020202020204" pitchFamily="34" charset="0"/>
              </a:rPr>
              <a:t>=</a:t>
            </a:r>
          </a:p>
          <a:p>
            <a:pPr marL="0" indent="0" algn="ctr" eaLnBrk="1" hangingPunct="1">
              <a:buFont typeface="Arial" charset="0"/>
              <a:buNone/>
            </a:pPr>
            <a:r>
              <a:rPr lang="en-US" altLang="en-US" b="1" dirty="0" smtClean="0">
                <a:solidFill>
                  <a:srgbClr val="000000"/>
                </a:solidFill>
                <a:latin typeface="Arial" panose="020B0604020202020204" pitchFamily="34" charset="0"/>
                <a:ea typeface="Arial Unicode MS" pitchFamily="34" charset="-128"/>
                <a:cs typeface="Arial" panose="020B0604020202020204" pitchFamily="34" charset="0"/>
              </a:rPr>
              <a:t>Shortfall Analysis and Corrective Action Plan </a:t>
            </a:r>
            <a:r>
              <a:rPr lang="en-US" altLang="en-US" sz="3600" b="1" dirty="0" smtClean="0">
                <a:solidFill>
                  <a:srgbClr val="FF0000"/>
                </a:solidFill>
                <a:latin typeface="Arial" panose="020B0604020202020204" pitchFamily="34" charset="0"/>
                <a:ea typeface="Arial Unicode MS" pitchFamily="34" charset="-128"/>
                <a:cs typeface="Arial" panose="020B0604020202020204" pitchFamily="34" charset="0"/>
              </a:rPr>
              <a:t>REQUIRED</a:t>
            </a:r>
            <a:endParaRPr lang="en-US" altLang="en-US" sz="1600" b="1" dirty="0" smtClean="0">
              <a:solidFill>
                <a:srgbClr val="FF0000"/>
              </a:solidFill>
              <a:latin typeface="Arial" panose="020B0604020202020204" pitchFamily="34" charset="0"/>
              <a:ea typeface="Arial Unicode MS" pitchFamily="34" charset="-128"/>
              <a:cs typeface="Arial" panose="020B0604020202020204" pitchFamily="34" charset="0"/>
            </a:endParaRPr>
          </a:p>
          <a:p>
            <a:pPr marL="0" indent="0" algn="ctr" eaLnBrk="1" hangingPunct="1">
              <a:buFont typeface="Arial" charset="0"/>
              <a:buNone/>
            </a:pPr>
            <a:endParaRPr lang="en-US" altLang="en-US" sz="1800" dirty="0" smtClean="0">
              <a:latin typeface="Arial" panose="020B0604020202020204" pitchFamily="34" charset="0"/>
              <a:ea typeface="Arial Unicode MS" pitchFamily="34" charset="-128"/>
              <a:cs typeface="Arial" panose="020B0604020202020204" pitchFamily="34" charset="0"/>
            </a:endParaRPr>
          </a:p>
          <a:p>
            <a:pPr marL="0" indent="0" eaLnBrk="1" hangingPunct="1">
              <a:buFont typeface="Arial" charset="0"/>
              <a:buNone/>
            </a:pPr>
            <a:r>
              <a:rPr lang="en-US" altLang="en-US" dirty="0" smtClean="0">
                <a:latin typeface="Arial" panose="020B0604020202020204" pitchFamily="34" charset="0"/>
                <a:ea typeface="Arial Unicode MS" pitchFamily="34" charset="-128"/>
                <a:cs typeface="Arial" panose="020B0604020202020204" pitchFamily="34" charset="0"/>
              </a:rPr>
              <a:t>                             </a:t>
            </a:r>
          </a:p>
        </p:txBody>
      </p:sp>
      <p:sp>
        <p:nvSpPr>
          <p:cNvPr id="23556" name="Title 1"/>
          <p:cNvSpPr txBox="1">
            <a:spLocks/>
          </p:cNvSpPr>
          <p:nvPr/>
        </p:nvSpPr>
        <p:spPr bwMode="auto">
          <a:xfrm>
            <a:off x="152400" y="500158"/>
            <a:ext cx="8991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a:spcBef>
                <a:spcPct val="0"/>
              </a:spcBef>
              <a:buFontTx/>
              <a:buNone/>
            </a:pPr>
            <a:r>
              <a:rPr lang="en-US" altLang="en-US" sz="40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When is a Shortfall Analysis Required?</a:t>
            </a:r>
          </a:p>
        </p:txBody>
      </p:sp>
      <p:sp>
        <p:nvSpPr>
          <p:cNvPr id="23557" name="Content Placeholder 2"/>
          <p:cNvSpPr txBox="1">
            <a:spLocks/>
          </p:cNvSpPr>
          <p:nvPr/>
        </p:nvSpPr>
        <p:spPr bwMode="auto">
          <a:xfrm>
            <a:off x="566738" y="5915025"/>
            <a:ext cx="8039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eaLnBrk="1" hangingPunct="1">
              <a:buFont typeface="Arial" charset="0"/>
              <a:buNone/>
            </a:pPr>
            <a:r>
              <a:rPr lang="en-US" altLang="en-US" dirty="0">
                <a:solidFill>
                  <a:srgbClr val="000000"/>
                </a:solidFill>
                <a:latin typeface="Arial" panose="020B0604020202020204" pitchFamily="34" charset="0"/>
                <a:cs typeface="Arial" panose="020B0604020202020204" pitchFamily="34" charset="0"/>
              </a:rPr>
              <a:t>49 C.F.R. </a:t>
            </a:r>
            <a:r>
              <a:rPr lang="en-US" altLang="en-US" dirty="0">
                <a:latin typeface="Arial" panose="020B0604020202020204" pitchFamily="34" charset="0"/>
                <a:cs typeface="Arial" panose="020B0604020202020204" pitchFamily="34" charset="0"/>
              </a:rPr>
              <a:t>26.47(c) </a:t>
            </a:r>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663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433412" cy="5076825"/>
          </a:xfrm>
        </p:spPr>
        <p:txBody>
          <a:bodyPr/>
          <a:lstStyle/>
          <a:p>
            <a:pPr marL="0" indent="0">
              <a:buFont typeface="Arial" charset="0"/>
              <a:buNone/>
              <a:defRPr/>
            </a:pPr>
            <a:r>
              <a:rPr lang="en-US" sz="2000" dirty="0" smtClean="0">
                <a:latin typeface="Arial" panose="020B0604020202020204" pitchFamily="34" charset="0"/>
                <a:ea typeface="Arial Unicode MS" pitchFamily="34" charset="-128"/>
                <a:cs typeface="Arial" panose="020B0604020202020204" pitchFamily="34" charset="0"/>
              </a:rPr>
              <a:t>  June 1</a:t>
            </a:r>
            <a:r>
              <a:rPr lang="en-US" sz="2000" baseline="30000" dirty="0" smtClean="0">
                <a:latin typeface="Arial" panose="020B0604020202020204" pitchFamily="34" charset="0"/>
                <a:ea typeface="Arial Unicode MS" pitchFamily="34" charset="-128"/>
                <a:cs typeface="Arial" panose="020B0604020202020204" pitchFamily="34" charset="0"/>
              </a:rPr>
              <a:t>st</a:t>
            </a:r>
            <a:r>
              <a:rPr lang="en-US" sz="2000" dirty="0" smtClean="0">
                <a:latin typeface="Arial" panose="020B0604020202020204" pitchFamily="34" charset="0"/>
                <a:ea typeface="Arial Unicode MS" pitchFamily="34" charset="-128"/>
                <a:cs typeface="Arial" panose="020B0604020202020204" pitchFamily="34" charset="0"/>
              </a:rPr>
              <a:t> (8A) + December 1</a:t>
            </a:r>
            <a:r>
              <a:rPr lang="en-US" sz="2000" baseline="30000" dirty="0" smtClean="0">
                <a:latin typeface="Arial" panose="020B0604020202020204" pitchFamily="34" charset="0"/>
                <a:ea typeface="Arial Unicode MS" pitchFamily="34" charset="-128"/>
                <a:cs typeface="Arial" panose="020B0604020202020204" pitchFamily="34" charset="0"/>
              </a:rPr>
              <a:t>st</a:t>
            </a:r>
            <a:r>
              <a:rPr lang="en-US" sz="2000" dirty="0" smtClean="0">
                <a:latin typeface="Arial" panose="020B0604020202020204" pitchFamily="34" charset="0"/>
                <a:ea typeface="Arial Unicode MS" pitchFamily="34" charset="-128"/>
                <a:cs typeface="Arial" panose="020B0604020202020204" pitchFamily="34" charset="0"/>
              </a:rPr>
              <a:t> (8A) = Total Awards and Commitments</a:t>
            </a:r>
          </a:p>
          <a:p>
            <a:pPr lvl="1">
              <a:buFont typeface="Arial" panose="020B0604020202020204" pitchFamily="34" charset="0"/>
              <a:buChar char="•"/>
              <a:defRPr/>
            </a:pPr>
            <a:r>
              <a:rPr lang="en-US" sz="1800" b="1" dirty="0" smtClean="0">
                <a:latin typeface="Arial" panose="020B0604020202020204" pitchFamily="34" charset="0"/>
                <a:ea typeface="Arial Unicode MS" pitchFamily="34" charset="-128"/>
                <a:cs typeface="Arial" panose="020B0604020202020204" pitchFamily="34" charset="0"/>
              </a:rPr>
              <a:t>Ex: </a:t>
            </a:r>
            <a:r>
              <a:rPr lang="en-US" sz="1800" b="1" dirty="0">
                <a:latin typeface="Arial" panose="020B0604020202020204" pitchFamily="34" charset="0"/>
                <a:ea typeface="Arial Unicode MS" pitchFamily="34" charset="-128"/>
                <a:cs typeface="Arial" panose="020B0604020202020204" pitchFamily="34" charset="0"/>
              </a:rPr>
              <a:t>June 1</a:t>
            </a:r>
            <a:r>
              <a:rPr lang="en-US" sz="1800" b="1" baseline="30000" dirty="0">
                <a:latin typeface="Arial" panose="020B0604020202020204" pitchFamily="34" charset="0"/>
                <a:ea typeface="Arial Unicode MS" pitchFamily="34" charset="-128"/>
                <a:cs typeface="Arial" panose="020B0604020202020204" pitchFamily="34" charset="0"/>
              </a:rPr>
              <a:t>st</a:t>
            </a:r>
            <a:r>
              <a:rPr lang="en-US" sz="1800" b="1" dirty="0">
                <a:latin typeface="Arial" panose="020B0604020202020204" pitchFamily="34" charset="0"/>
                <a:ea typeface="Arial Unicode MS" pitchFamily="34" charset="-128"/>
                <a:cs typeface="Arial" panose="020B0604020202020204" pitchFamily="34" charset="0"/>
              </a:rPr>
              <a:t> ($24,163,859) + December 1</a:t>
            </a:r>
            <a:r>
              <a:rPr lang="en-US" sz="1800" b="1" baseline="30000" dirty="0">
                <a:latin typeface="Arial" panose="020B0604020202020204" pitchFamily="34" charset="0"/>
                <a:ea typeface="Arial Unicode MS" pitchFamily="34" charset="-128"/>
                <a:cs typeface="Arial" panose="020B0604020202020204" pitchFamily="34" charset="0"/>
              </a:rPr>
              <a:t>st</a:t>
            </a:r>
            <a:r>
              <a:rPr lang="en-US" sz="1800" b="1" dirty="0">
                <a:latin typeface="Arial" panose="020B0604020202020204" pitchFamily="34" charset="0"/>
                <a:ea typeface="Arial Unicode MS" pitchFamily="34" charset="-128"/>
                <a:cs typeface="Arial" panose="020B0604020202020204" pitchFamily="34" charset="0"/>
              </a:rPr>
              <a:t> ($49,908,233) = $</a:t>
            </a:r>
            <a:r>
              <a:rPr lang="en-US" sz="1800" b="1" dirty="0" smtClean="0">
                <a:latin typeface="Arial" panose="020B0604020202020204" pitchFamily="34" charset="0"/>
                <a:ea typeface="Arial Unicode MS" pitchFamily="34" charset="-128"/>
                <a:cs typeface="Arial" panose="020B0604020202020204" pitchFamily="34" charset="0"/>
              </a:rPr>
              <a:t>74,072,092  </a:t>
            </a:r>
          </a:p>
          <a:p>
            <a:pPr marL="114300" indent="0">
              <a:buFont typeface="Arial" charset="0"/>
              <a:buNone/>
              <a:defRPr/>
            </a:pPr>
            <a:endParaRPr lang="en-US" sz="2000" b="1" dirty="0">
              <a:latin typeface="Arial" panose="020B0604020202020204" pitchFamily="34" charset="0"/>
              <a:ea typeface="Arial Unicode MS" pitchFamily="34" charset="-128"/>
              <a:cs typeface="Arial" panose="020B0604020202020204" pitchFamily="34" charset="0"/>
            </a:endParaRPr>
          </a:p>
          <a:p>
            <a:pPr marL="114300" indent="0">
              <a:buFont typeface="Arial" charset="0"/>
              <a:buNone/>
              <a:defRPr/>
            </a:pPr>
            <a:r>
              <a:rPr lang="en-US" sz="2000" dirty="0" smtClean="0">
                <a:latin typeface="Arial" panose="020B0604020202020204" pitchFamily="34" charset="0"/>
                <a:ea typeface="Arial Unicode MS" pitchFamily="34" charset="-128"/>
                <a:cs typeface="Arial" panose="020B0604020202020204" pitchFamily="34" charset="0"/>
              </a:rPr>
              <a:t>June 1</a:t>
            </a:r>
            <a:r>
              <a:rPr lang="en-US" sz="2000" baseline="30000" dirty="0" smtClean="0">
                <a:latin typeface="Arial" panose="020B0604020202020204" pitchFamily="34" charset="0"/>
                <a:ea typeface="Arial Unicode MS" pitchFamily="34" charset="-128"/>
                <a:cs typeface="Arial" panose="020B0604020202020204" pitchFamily="34" charset="0"/>
              </a:rPr>
              <a:t>st</a:t>
            </a:r>
            <a:r>
              <a:rPr lang="en-US" sz="2000" dirty="0" smtClean="0">
                <a:latin typeface="Arial" panose="020B0604020202020204" pitchFamily="34" charset="0"/>
                <a:ea typeface="Arial Unicode MS" pitchFamily="34" charset="-128"/>
                <a:cs typeface="Arial" panose="020B0604020202020204" pitchFamily="34" charset="0"/>
              </a:rPr>
              <a:t> (8C + 9C) + December 1</a:t>
            </a:r>
            <a:r>
              <a:rPr lang="en-US" sz="2000" baseline="30000" dirty="0" smtClean="0">
                <a:latin typeface="Arial" panose="020B0604020202020204" pitchFamily="34" charset="0"/>
                <a:ea typeface="Arial Unicode MS" pitchFamily="34" charset="-128"/>
                <a:cs typeface="Arial" panose="020B0604020202020204" pitchFamily="34" charset="0"/>
              </a:rPr>
              <a:t>st</a:t>
            </a:r>
            <a:r>
              <a:rPr lang="en-US" sz="2000" dirty="0" smtClean="0">
                <a:latin typeface="Arial" panose="020B0604020202020204" pitchFamily="34" charset="0"/>
                <a:ea typeface="Arial Unicode MS" pitchFamily="34" charset="-128"/>
                <a:cs typeface="Arial" panose="020B0604020202020204" pitchFamily="34" charset="0"/>
              </a:rPr>
              <a:t> (8C + 9C) = DBE Total Awards and Commitments</a:t>
            </a:r>
          </a:p>
          <a:p>
            <a:pPr marL="857250" lvl="1">
              <a:buFont typeface="Arial" panose="020B0604020202020204" pitchFamily="34" charset="0"/>
              <a:buChar char="•"/>
              <a:defRPr/>
            </a:pPr>
            <a:r>
              <a:rPr lang="en-US" sz="1800" b="1" dirty="0" smtClean="0">
                <a:latin typeface="Arial" panose="020B0604020202020204" pitchFamily="34" charset="0"/>
                <a:ea typeface="Arial Unicode MS" pitchFamily="34" charset="-128"/>
                <a:cs typeface="Arial" panose="020B0604020202020204" pitchFamily="34" charset="0"/>
              </a:rPr>
              <a:t>Ex: </a:t>
            </a:r>
            <a:r>
              <a:rPr lang="en-US" sz="1800" b="1" dirty="0">
                <a:latin typeface="Arial" panose="020B0604020202020204" pitchFamily="34" charset="0"/>
                <a:ea typeface="Arial Unicode MS" pitchFamily="34" charset="-128"/>
                <a:cs typeface="Arial" panose="020B0604020202020204" pitchFamily="34" charset="0"/>
              </a:rPr>
              <a:t>June 1</a:t>
            </a:r>
            <a:r>
              <a:rPr lang="en-US" sz="1800" b="1" baseline="30000" dirty="0">
                <a:latin typeface="Arial" panose="020B0604020202020204" pitchFamily="34" charset="0"/>
                <a:ea typeface="Arial Unicode MS" pitchFamily="34" charset="-128"/>
                <a:cs typeface="Arial" panose="020B0604020202020204" pitchFamily="34" charset="0"/>
              </a:rPr>
              <a:t>st</a:t>
            </a:r>
            <a:r>
              <a:rPr lang="en-US" sz="1800" b="1" dirty="0">
                <a:latin typeface="Arial" panose="020B0604020202020204" pitchFamily="34" charset="0"/>
                <a:ea typeface="Arial Unicode MS" pitchFamily="34" charset="-128"/>
                <a:cs typeface="Arial" panose="020B0604020202020204" pitchFamily="34" charset="0"/>
              </a:rPr>
              <a:t> </a:t>
            </a:r>
            <a:r>
              <a:rPr lang="en-US" sz="1800" b="1" dirty="0" smtClean="0">
                <a:latin typeface="Arial" panose="020B0604020202020204" pitchFamily="34" charset="0"/>
                <a:ea typeface="Arial Unicode MS" pitchFamily="34" charset="-128"/>
                <a:cs typeface="Arial" panose="020B0604020202020204" pitchFamily="34" charset="0"/>
              </a:rPr>
              <a:t>($5,117,013) </a:t>
            </a:r>
            <a:r>
              <a:rPr lang="en-US" sz="1800" b="1" dirty="0">
                <a:latin typeface="Arial" panose="020B0604020202020204" pitchFamily="34" charset="0"/>
                <a:ea typeface="Arial Unicode MS" pitchFamily="34" charset="-128"/>
                <a:cs typeface="Arial" panose="020B0604020202020204" pitchFamily="34" charset="0"/>
              </a:rPr>
              <a:t>+ December 1</a:t>
            </a:r>
            <a:r>
              <a:rPr lang="en-US" sz="1800" b="1" baseline="30000" dirty="0">
                <a:latin typeface="Arial" panose="020B0604020202020204" pitchFamily="34" charset="0"/>
                <a:ea typeface="Arial Unicode MS" pitchFamily="34" charset="-128"/>
                <a:cs typeface="Arial" panose="020B0604020202020204" pitchFamily="34" charset="0"/>
              </a:rPr>
              <a:t>st</a:t>
            </a:r>
            <a:r>
              <a:rPr lang="en-US" sz="1800" b="1" dirty="0">
                <a:latin typeface="Arial" panose="020B0604020202020204" pitchFamily="34" charset="0"/>
                <a:ea typeface="Arial Unicode MS" pitchFamily="34" charset="-128"/>
                <a:cs typeface="Arial" panose="020B0604020202020204" pitchFamily="34" charset="0"/>
              </a:rPr>
              <a:t> ($1,002,387) = $6,119,400</a:t>
            </a:r>
          </a:p>
          <a:p>
            <a:pPr marL="114300" indent="0">
              <a:buFont typeface="Arial" charset="0"/>
              <a:buNone/>
              <a:defRPr/>
            </a:pPr>
            <a:endParaRPr lang="en-US" sz="2000" dirty="0" smtClean="0">
              <a:latin typeface="Arial" panose="020B0604020202020204" pitchFamily="34" charset="0"/>
              <a:ea typeface="Arial Unicode MS" pitchFamily="34" charset="-128"/>
              <a:cs typeface="Arial" panose="020B0604020202020204" pitchFamily="34" charset="0"/>
            </a:endParaRPr>
          </a:p>
          <a:p>
            <a:pPr marL="114300" indent="0">
              <a:buFont typeface="Arial" charset="0"/>
              <a:buNone/>
              <a:defRPr/>
            </a:pPr>
            <a:r>
              <a:rPr lang="en-US" sz="2000" dirty="0" smtClean="0">
                <a:latin typeface="Arial" panose="020B0604020202020204" pitchFamily="34" charset="0"/>
                <a:ea typeface="Arial Unicode MS" pitchFamily="34" charset="-128"/>
                <a:cs typeface="Arial" panose="020B0604020202020204" pitchFamily="34" charset="0"/>
              </a:rPr>
              <a:t>DBE Total Awards and Commitments ÷ Total Awards and Commitments = DBE Participation</a:t>
            </a:r>
          </a:p>
          <a:p>
            <a:pPr marL="857250" lvl="1">
              <a:buFont typeface="Arial" panose="020B0604020202020204" pitchFamily="34" charset="0"/>
              <a:buChar char="•"/>
              <a:defRPr/>
            </a:pPr>
            <a:r>
              <a:rPr lang="en-US" sz="1800" b="1" dirty="0" smtClean="0">
                <a:latin typeface="Arial" panose="020B0604020202020204" pitchFamily="34" charset="0"/>
                <a:ea typeface="Arial Unicode MS" pitchFamily="34" charset="-128"/>
                <a:cs typeface="Arial" panose="020B0604020202020204" pitchFamily="34" charset="0"/>
              </a:rPr>
              <a:t>Ex: $6,119,400 ÷ $74,072,092 = 0.0826 or 8.26%</a:t>
            </a:r>
          </a:p>
          <a:p>
            <a:pPr marL="114300" indent="0">
              <a:buFont typeface="Arial" charset="0"/>
              <a:buNone/>
              <a:defRPr/>
            </a:pPr>
            <a:endParaRPr lang="en-US" sz="2000" dirty="0" smtClean="0">
              <a:latin typeface="Arial" panose="020B0604020202020204" pitchFamily="34" charset="0"/>
              <a:ea typeface="Arial Unicode MS" pitchFamily="34" charset="-128"/>
              <a:cs typeface="Arial" panose="020B0604020202020204" pitchFamily="34" charset="0"/>
            </a:endParaRPr>
          </a:p>
          <a:p>
            <a:pPr marL="114300" indent="0">
              <a:buFont typeface="Arial" charset="0"/>
              <a:buNone/>
              <a:defRPr/>
            </a:pPr>
            <a:r>
              <a:rPr lang="en-US" sz="2000" dirty="0" smtClean="0">
                <a:latin typeface="Arial" panose="020B0604020202020204" pitchFamily="34" charset="0"/>
                <a:ea typeface="Arial Unicode MS" pitchFamily="34" charset="-128"/>
                <a:cs typeface="Arial" panose="020B0604020202020204" pitchFamily="34" charset="0"/>
              </a:rPr>
              <a:t>DBE Participation 〱 Triennial DBE Goal = Shortfall</a:t>
            </a:r>
          </a:p>
          <a:p>
            <a:pPr marL="857250" lvl="1">
              <a:buFont typeface="Arial" panose="020B0604020202020204" pitchFamily="34" charset="0"/>
              <a:buChar char="•"/>
              <a:defRPr/>
            </a:pPr>
            <a:r>
              <a:rPr lang="en-US" sz="1800" b="1" dirty="0" smtClean="0">
                <a:latin typeface="Arial" panose="020B0604020202020204" pitchFamily="34" charset="0"/>
                <a:ea typeface="Arial Unicode MS" pitchFamily="34" charset="-128"/>
                <a:cs typeface="Arial" panose="020B0604020202020204" pitchFamily="34" charset="0"/>
              </a:rPr>
              <a:t>Ex: 8.26% less than 10% Triennial DBE Goal = Shortfall</a:t>
            </a:r>
            <a:endParaRPr lang="en-US" sz="1800" b="1" dirty="0">
              <a:latin typeface="Arial" panose="020B0604020202020204" pitchFamily="34" charset="0"/>
              <a:ea typeface="Arial Unicode MS" pitchFamily="34" charset="-128"/>
              <a:cs typeface="Arial" panose="020B0604020202020204" pitchFamily="34" charset="0"/>
            </a:endParaRPr>
          </a:p>
          <a:p>
            <a:pPr lvl="1">
              <a:defRPr/>
            </a:pP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35843" name="Title 1"/>
          <p:cNvSpPr>
            <a:spLocks noGrp="1"/>
          </p:cNvSpPr>
          <p:nvPr>
            <p:ph type="title"/>
          </p:nvPr>
        </p:nvSpPr>
        <p:spPr>
          <a:xfrm>
            <a:off x="152400" y="519113"/>
            <a:ext cx="8991600" cy="979487"/>
          </a:xfrm>
        </p:spPr>
        <p:txBody>
          <a:bodyPr/>
          <a:lstStyle/>
          <a:p>
            <a:r>
              <a:rPr lang="en-US" altLang="en-US" dirty="0" smtClean="0">
                <a:ea typeface="Arial Unicode MS" panose="020B0604020202020204" pitchFamily="34" charset="-128"/>
                <a:cs typeface="Arial Unicode MS" panose="020B0604020202020204" pitchFamily="34" charset="-128"/>
              </a:rPr>
              <a:t>Did Your Agency Meet Its DBE Goal?</a:t>
            </a:r>
          </a:p>
        </p:txBody>
      </p:sp>
    </p:spTree>
    <p:extLst>
      <p:ext uri="{BB962C8B-B14F-4D97-AF65-F5344CB8AC3E}">
        <p14:creationId xmlns:p14="http://schemas.microsoft.com/office/powerpoint/2010/main" val="2517821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450856"/>
            <a:ext cx="8229600" cy="4525963"/>
          </a:xfrm>
        </p:spPr>
        <p:txBody>
          <a:bodyPr/>
          <a:lstStyle/>
          <a:p>
            <a:pPr marL="57150" indent="0" eaLnBrk="1" hangingPunct="1">
              <a:buFont typeface="Arial" charset="0"/>
              <a:buNone/>
              <a:defRPr/>
            </a:pPr>
            <a:r>
              <a:rPr lang="en-US" dirty="0" smtClean="0">
                <a:latin typeface="Arial" panose="020B0604020202020204" pitchFamily="34" charset="0"/>
                <a:ea typeface="Arial Unicode MS" pitchFamily="34" charset="-128"/>
                <a:cs typeface="Arial" panose="020B0604020202020204" pitchFamily="34" charset="0"/>
              </a:rPr>
              <a:t>Your FY </a:t>
            </a:r>
            <a:r>
              <a:rPr lang="en-US" dirty="0">
                <a:latin typeface="Arial" panose="020B0604020202020204" pitchFamily="34" charset="0"/>
                <a:ea typeface="Arial Unicode MS" pitchFamily="34" charset="-128"/>
                <a:cs typeface="Arial" panose="020B0604020202020204" pitchFamily="34" charset="0"/>
              </a:rPr>
              <a:t>2014-2016 </a:t>
            </a:r>
            <a:r>
              <a:rPr lang="en-US" dirty="0" smtClean="0">
                <a:latin typeface="Arial" panose="020B0604020202020204" pitchFamily="34" charset="0"/>
                <a:ea typeface="Arial Unicode MS" pitchFamily="34" charset="-128"/>
                <a:cs typeface="Arial" panose="020B0604020202020204" pitchFamily="34" charset="0"/>
              </a:rPr>
              <a:t>is </a:t>
            </a:r>
            <a:r>
              <a:rPr lang="en-US" dirty="0">
                <a:latin typeface="Arial" panose="020B0604020202020204" pitchFamily="34" charset="0"/>
                <a:ea typeface="Arial Unicode MS" pitchFamily="34" charset="-128"/>
                <a:cs typeface="Arial" panose="020B0604020202020204" pitchFamily="34" charset="0"/>
              </a:rPr>
              <a:t>10</a:t>
            </a:r>
            <a:r>
              <a:rPr lang="en-US" dirty="0" smtClean="0">
                <a:latin typeface="Arial" panose="020B0604020202020204" pitchFamily="34" charset="0"/>
                <a:ea typeface="Arial Unicode MS" pitchFamily="34" charset="-128"/>
                <a:cs typeface="Arial" panose="020B0604020202020204" pitchFamily="34" charset="0"/>
              </a:rPr>
              <a:t>% Goal </a:t>
            </a:r>
          </a:p>
          <a:p>
            <a:pPr marL="1371600" lvl="3" indent="0" eaLnBrk="1" hangingPunct="1">
              <a:buFont typeface="Arial" charset="0"/>
              <a:buNone/>
              <a:defRPr/>
            </a:pPr>
            <a:endParaRPr lang="en-US" sz="1200" b="1" u="sng" dirty="0" smtClean="0">
              <a:latin typeface="Arial" panose="020B0604020202020204" pitchFamily="34" charset="0"/>
              <a:ea typeface="Arial Unicode MS" pitchFamily="34" charset="-128"/>
              <a:cs typeface="Arial" panose="020B0604020202020204" pitchFamily="34" charset="0"/>
            </a:endParaRPr>
          </a:p>
          <a:p>
            <a:pPr marL="914400" lvl="2" indent="0" eaLnBrk="1" hangingPunct="1">
              <a:buFont typeface="Arial" charset="0"/>
              <a:buNone/>
              <a:defRPr/>
            </a:pPr>
            <a:r>
              <a:rPr lang="en-US" b="1" u="sng" dirty="0" smtClean="0">
                <a:latin typeface="Arial" panose="020B0604020202020204" pitchFamily="34" charset="0"/>
                <a:ea typeface="Arial Unicode MS" pitchFamily="34" charset="-128"/>
                <a:cs typeface="Arial" panose="020B0604020202020204" pitchFamily="34" charset="0"/>
              </a:rPr>
              <a:t>FY </a:t>
            </a:r>
            <a:r>
              <a:rPr lang="en-US" b="1" u="sng" dirty="0">
                <a:latin typeface="Arial" panose="020B0604020202020204" pitchFamily="34" charset="0"/>
                <a:ea typeface="Arial Unicode MS" pitchFamily="34" charset="-128"/>
                <a:cs typeface="Arial" panose="020B0604020202020204" pitchFamily="34" charset="0"/>
              </a:rPr>
              <a:t>2014</a:t>
            </a:r>
            <a:r>
              <a:rPr lang="en-US" dirty="0">
                <a:latin typeface="Arial" panose="020B0604020202020204" pitchFamily="34" charset="0"/>
                <a:ea typeface="Arial Unicode MS" pitchFamily="34" charset="-128"/>
                <a:cs typeface="Arial" panose="020B0604020202020204" pitchFamily="34" charset="0"/>
              </a:rPr>
              <a:t>: </a:t>
            </a:r>
            <a:r>
              <a:rPr lang="en-US" dirty="0" smtClean="0">
                <a:latin typeface="Arial" panose="020B0604020202020204" pitchFamily="34" charset="0"/>
                <a:ea typeface="Arial Unicode MS" pitchFamily="34" charset="-128"/>
                <a:cs typeface="Arial" panose="020B0604020202020204" pitchFamily="34" charset="0"/>
              </a:rPr>
              <a:t>Achieved 15</a:t>
            </a:r>
            <a:r>
              <a:rPr lang="en-US" dirty="0">
                <a:latin typeface="Arial" panose="020B0604020202020204" pitchFamily="34" charset="0"/>
                <a:ea typeface="Arial Unicode MS" pitchFamily="34" charset="-128"/>
                <a:cs typeface="Arial" panose="020B0604020202020204" pitchFamily="34" charset="0"/>
              </a:rPr>
              <a:t>% </a:t>
            </a:r>
            <a:r>
              <a:rPr lang="en-US" dirty="0" smtClean="0">
                <a:latin typeface="Arial" panose="020B0604020202020204" pitchFamily="34" charset="0"/>
                <a:ea typeface="Arial Unicode MS" pitchFamily="34" charset="-128"/>
                <a:cs typeface="Arial" panose="020B0604020202020204" pitchFamily="34" charset="0"/>
              </a:rPr>
              <a:t>DBE Participation </a:t>
            </a:r>
            <a:r>
              <a:rPr lang="en-US" dirty="0">
                <a:latin typeface="Arial" panose="020B0604020202020204" pitchFamily="34" charset="0"/>
                <a:ea typeface="Arial Unicode MS" pitchFamily="34" charset="-128"/>
                <a:cs typeface="Arial" panose="020B0604020202020204" pitchFamily="34" charset="0"/>
              </a:rPr>
              <a:t>= No Shortfall Submission Required</a:t>
            </a:r>
          </a:p>
          <a:p>
            <a:pPr marL="914400" lvl="2" indent="0" eaLnBrk="1" hangingPunct="1">
              <a:buFont typeface="Arial" charset="0"/>
              <a:buNone/>
              <a:defRPr/>
            </a:pPr>
            <a:endParaRPr lang="en-US" dirty="0" smtClean="0">
              <a:latin typeface="Arial" panose="020B0604020202020204" pitchFamily="34" charset="0"/>
              <a:ea typeface="Arial Unicode MS" pitchFamily="34" charset="-128"/>
              <a:cs typeface="Arial" panose="020B0604020202020204" pitchFamily="34" charset="0"/>
            </a:endParaRPr>
          </a:p>
          <a:p>
            <a:pPr marL="914400" lvl="2" indent="0" eaLnBrk="1" hangingPunct="1">
              <a:buFont typeface="Arial" charset="0"/>
              <a:buNone/>
              <a:defRPr/>
            </a:pPr>
            <a:r>
              <a:rPr lang="en-US" b="1" u="sng" dirty="0" smtClean="0">
                <a:latin typeface="Arial" panose="020B0604020202020204" pitchFamily="34" charset="0"/>
                <a:ea typeface="Arial Unicode MS" pitchFamily="34" charset="-128"/>
                <a:cs typeface="Arial" panose="020B0604020202020204" pitchFamily="34" charset="0"/>
              </a:rPr>
              <a:t>FY </a:t>
            </a:r>
            <a:r>
              <a:rPr lang="en-US" b="1" u="sng" dirty="0">
                <a:latin typeface="Arial" panose="020B0604020202020204" pitchFamily="34" charset="0"/>
                <a:ea typeface="Arial Unicode MS" pitchFamily="34" charset="-128"/>
                <a:cs typeface="Arial" panose="020B0604020202020204" pitchFamily="34" charset="0"/>
              </a:rPr>
              <a:t>2015</a:t>
            </a:r>
            <a:r>
              <a:rPr lang="en-US" dirty="0">
                <a:latin typeface="Arial" panose="020B0604020202020204" pitchFamily="34" charset="0"/>
                <a:ea typeface="Arial Unicode MS" pitchFamily="34" charset="-128"/>
                <a:cs typeface="Arial" panose="020B0604020202020204" pitchFamily="34" charset="0"/>
              </a:rPr>
              <a:t>: </a:t>
            </a:r>
            <a:r>
              <a:rPr lang="en-US" dirty="0" smtClean="0">
                <a:latin typeface="Arial" panose="020B0604020202020204" pitchFamily="34" charset="0"/>
                <a:ea typeface="Arial Unicode MS" pitchFamily="34" charset="-128"/>
                <a:cs typeface="Arial" panose="020B0604020202020204" pitchFamily="34" charset="0"/>
              </a:rPr>
              <a:t>Achieved 8.7</a:t>
            </a:r>
            <a:r>
              <a:rPr lang="en-US" dirty="0">
                <a:latin typeface="Arial" panose="020B0604020202020204" pitchFamily="34" charset="0"/>
                <a:ea typeface="Arial Unicode MS" pitchFamily="34" charset="-128"/>
                <a:cs typeface="Arial" panose="020B0604020202020204" pitchFamily="34" charset="0"/>
              </a:rPr>
              <a:t>% </a:t>
            </a:r>
            <a:r>
              <a:rPr lang="en-US" dirty="0" smtClean="0">
                <a:latin typeface="Arial" panose="020B0604020202020204" pitchFamily="34" charset="0"/>
                <a:ea typeface="Arial Unicode MS" pitchFamily="34" charset="-128"/>
                <a:cs typeface="Arial" panose="020B0604020202020204" pitchFamily="34" charset="0"/>
              </a:rPr>
              <a:t>DBE Participation </a:t>
            </a:r>
            <a:r>
              <a:rPr lang="en-US" dirty="0">
                <a:latin typeface="Arial" panose="020B0604020202020204" pitchFamily="34" charset="0"/>
                <a:ea typeface="Arial Unicode MS" pitchFamily="34" charset="-128"/>
                <a:cs typeface="Arial" panose="020B0604020202020204" pitchFamily="34" charset="0"/>
              </a:rPr>
              <a:t>= Shortfall Submission </a:t>
            </a:r>
            <a:r>
              <a:rPr lang="en-US" dirty="0" smtClean="0">
                <a:latin typeface="Arial" panose="020B0604020202020204" pitchFamily="34" charset="0"/>
                <a:ea typeface="Arial Unicode MS" pitchFamily="34" charset="-128"/>
                <a:cs typeface="Arial" panose="020B0604020202020204" pitchFamily="34" charset="0"/>
              </a:rPr>
              <a:t>Required and due </a:t>
            </a:r>
            <a:r>
              <a:rPr lang="en-US" dirty="0">
                <a:latin typeface="Arial" panose="020B0604020202020204" pitchFamily="34" charset="0"/>
                <a:ea typeface="Arial Unicode MS" pitchFamily="34" charset="-128"/>
                <a:cs typeface="Arial" panose="020B0604020202020204" pitchFamily="34" charset="0"/>
              </a:rPr>
              <a:t>on December 29, 2015</a:t>
            </a:r>
          </a:p>
          <a:p>
            <a:pPr lvl="2" eaLnBrk="1" hangingPunct="1">
              <a:defRPr/>
            </a:pPr>
            <a:endParaRPr lang="en-US" dirty="0">
              <a:latin typeface="Arial" panose="020B0604020202020204" pitchFamily="34" charset="0"/>
              <a:ea typeface="Arial Unicode MS" pitchFamily="34" charset="-128"/>
              <a:cs typeface="Arial" panose="020B0604020202020204" pitchFamily="34" charset="0"/>
            </a:endParaRPr>
          </a:p>
          <a:p>
            <a:pPr marL="914400" lvl="2" indent="0" eaLnBrk="1" hangingPunct="1">
              <a:buFont typeface="Arial" charset="0"/>
              <a:buNone/>
              <a:defRPr/>
            </a:pPr>
            <a:r>
              <a:rPr lang="en-US" b="1" u="sng" dirty="0">
                <a:latin typeface="Arial" panose="020B0604020202020204" pitchFamily="34" charset="0"/>
                <a:ea typeface="Arial Unicode MS" pitchFamily="34" charset="-128"/>
                <a:cs typeface="Arial" panose="020B0604020202020204" pitchFamily="34" charset="0"/>
              </a:rPr>
              <a:t>FY 2016</a:t>
            </a:r>
            <a:r>
              <a:rPr lang="en-US" dirty="0" smtClean="0">
                <a:latin typeface="Arial" panose="020B0604020202020204" pitchFamily="34" charset="0"/>
                <a:ea typeface="Arial Unicode MS" pitchFamily="34" charset="-128"/>
                <a:cs typeface="Arial" panose="020B0604020202020204" pitchFamily="34" charset="0"/>
              </a:rPr>
              <a:t>: Achieved </a:t>
            </a:r>
            <a:r>
              <a:rPr lang="en-US" dirty="0">
                <a:latin typeface="Arial" panose="020B0604020202020204" pitchFamily="34" charset="0"/>
                <a:ea typeface="Arial Unicode MS" pitchFamily="34" charset="-128"/>
                <a:cs typeface="Arial" panose="020B0604020202020204" pitchFamily="34" charset="0"/>
              </a:rPr>
              <a:t>5.9% </a:t>
            </a:r>
            <a:r>
              <a:rPr lang="en-US" dirty="0" smtClean="0">
                <a:latin typeface="Arial" panose="020B0604020202020204" pitchFamily="34" charset="0"/>
                <a:ea typeface="Arial Unicode MS" pitchFamily="34" charset="-128"/>
                <a:cs typeface="Arial" panose="020B0604020202020204" pitchFamily="34" charset="0"/>
              </a:rPr>
              <a:t>DBE Participation </a:t>
            </a:r>
            <a:r>
              <a:rPr lang="en-US" dirty="0">
                <a:latin typeface="Arial" panose="020B0604020202020204" pitchFamily="34" charset="0"/>
                <a:ea typeface="Arial Unicode MS" pitchFamily="34" charset="-128"/>
                <a:cs typeface="Arial" panose="020B0604020202020204" pitchFamily="34" charset="0"/>
              </a:rPr>
              <a:t>= Shortfall Submission </a:t>
            </a:r>
            <a:r>
              <a:rPr lang="en-US" dirty="0" smtClean="0">
                <a:latin typeface="Arial" panose="020B0604020202020204" pitchFamily="34" charset="0"/>
                <a:ea typeface="Arial Unicode MS" pitchFamily="34" charset="-128"/>
                <a:cs typeface="Arial" panose="020B0604020202020204" pitchFamily="34" charset="0"/>
              </a:rPr>
              <a:t>Required and due </a:t>
            </a:r>
            <a:r>
              <a:rPr lang="en-US" dirty="0">
                <a:latin typeface="Arial" panose="020B0604020202020204" pitchFamily="34" charset="0"/>
                <a:ea typeface="Arial Unicode MS" pitchFamily="34" charset="-128"/>
                <a:cs typeface="Arial" panose="020B0604020202020204" pitchFamily="34" charset="0"/>
              </a:rPr>
              <a:t>on December 29, </a:t>
            </a:r>
            <a:r>
              <a:rPr lang="en-US" dirty="0" smtClean="0">
                <a:latin typeface="Arial" panose="020B0604020202020204" pitchFamily="34" charset="0"/>
                <a:ea typeface="Arial Unicode MS" pitchFamily="34" charset="-128"/>
                <a:cs typeface="Arial" panose="020B0604020202020204" pitchFamily="34" charset="0"/>
              </a:rPr>
              <a:t>2016</a:t>
            </a:r>
            <a:endParaRPr lang="en-US" dirty="0">
              <a:latin typeface="Arial" panose="020B0604020202020204" pitchFamily="34" charset="0"/>
              <a:ea typeface="Arial Unicode MS" pitchFamily="34" charset="-128"/>
              <a:cs typeface="Arial" panose="020B0604020202020204" pitchFamily="34" charset="0"/>
            </a:endParaRPr>
          </a:p>
        </p:txBody>
      </p:sp>
      <p:sp>
        <p:nvSpPr>
          <p:cNvPr id="37892" name="Title 1"/>
          <p:cNvSpPr>
            <a:spLocks noGrp="1"/>
          </p:cNvSpPr>
          <p:nvPr>
            <p:ph type="title"/>
          </p:nvPr>
        </p:nvSpPr>
        <p:spPr>
          <a:xfrm>
            <a:off x="152400" y="519113"/>
            <a:ext cx="8839200" cy="979487"/>
          </a:xfrm>
        </p:spPr>
        <p:txBody>
          <a:bodyPr/>
          <a:lstStyle/>
          <a:p>
            <a:r>
              <a:rPr lang="en-US" altLang="en-US" dirty="0" smtClean="0">
                <a:ea typeface="Arial Unicode MS" panose="020B0604020202020204" pitchFamily="34" charset="-128"/>
                <a:cs typeface="Arial Unicode MS" panose="020B0604020202020204" pitchFamily="34" charset="-128"/>
              </a:rPr>
              <a:t>What If…</a:t>
            </a:r>
          </a:p>
        </p:txBody>
      </p:sp>
    </p:spTree>
    <p:extLst>
      <p:ext uri="{BB962C8B-B14F-4D97-AF65-F5344CB8AC3E}">
        <p14:creationId xmlns:p14="http://schemas.microsoft.com/office/powerpoint/2010/main" val="2285208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ftanas\share\user\janelle.hinton.ctr\My Documents\My Pictures\Presentation\dec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213" y="2965450"/>
            <a:ext cx="25019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Content Placeholder 2"/>
          <p:cNvSpPr>
            <a:spLocks noGrp="1"/>
          </p:cNvSpPr>
          <p:nvPr>
            <p:ph idx="1"/>
          </p:nvPr>
        </p:nvSpPr>
        <p:spPr>
          <a:xfrm>
            <a:off x="685800" y="1730507"/>
            <a:ext cx="8001000" cy="4549775"/>
          </a:xfrm>
        </p:spPr>
        <p:txBody>
          <a:bodyPr/>
          <a:lstStyle/>
          <a:p>
            <a:pPr>
              <a:buFont typeface="Wingdings" pitchFamily="2" charset="2"/>
              <a:buNone/>
            </a:pPr>
            <a:r>
              <a:rPr lang="en-US" altLang="en-US" dirty="0" smtClean="0">
                <a:latin typeface="Arial" panose="020B0604020202020204" pitchFamily="34" charset="0"/>
                <a:cs typeface="Arial" panose="020B0604020202020204" pitchFamily="34" charset="0"/>
              </a:rPr>
              <a:t>Timeframe: </a:t>
            </a:r>
            <a:r>
              <a:rPr lang="en-US" altLang="en-US" b="1" dirty="0" smtClean="0">
                <a:latin typeface="Arial" panose="020B0604020202020204" pitchFamily="34" charset="0"/>
                <a:cs typeface="Arial" panose="020B0604020202020204" pitchFamily="34" charset="0"/>
              </a:rPr>
              <a:t>December 29 </a:t>
            </a:r>
            <a:r>
              <a:rPr lang="en-US" altLang="en-US" dirty="0" smtClean="0">
                <a:latin typeface="Arial" panose="020B0604020202020204" pitchFamily="34" charset="0"/>
                <a:cs typeface="Arial" panose="020B0604020202020204" pitchFamily="34" charset="0"/>
              </a:rPr>
              <a:t>of respective year (90 days after the end of the fiscal year)</a:t>
            </a:r>
          </a:p>
          <a:p>
            <a:pPr>
              <a:buFont typeface="Wingdings" pitchFamily="2" charset="2"/>
              <a:buNone/>
            </a:pPr>
            <a:endParaRPr lang="en-US" altLang="en-US" sz="1600" dirty="0" smtClean="0">
              <a:latin typeface="Arial" panose="020B0604020202020204" pitchFamily="34" charset="0"/>
              <a:cs typeface="Arial" panose="020B0604020202020204" pitchFamily="34" charset="0"/>
            </a:endParaRPr>
          </a:p>
          <a:p>
            <a:pPr>
              <a:buFont typeface="Wingdings" pitchFamily="2" charset="2"/>
              <a:buNone/>
            </a:pPr>
            <a:r>
              <a:rPr lang="en-US" altLang="en-US" dirty="0" smtClean="0">
                <a:latin typeface="Arial" panose="020B0604020202020204" pitchFamily="34" charset="0"/>
                <a:cs typeface="Arial" panose="020B0604020202020204" pitchFamily="34" charset="0"/>
              </a:rPr>
              <a:t>FTA Approves: In Compliance</a:t>
            </a:r>
          </a:p>
          <a:p>
            <a:pPr>
              <a:buFont typeface="Wingdings" pitchFamily="2" charset="2"/>
              <a:buNone/>
            </a:pPr>
            <a:endParaRPr lang="en-US" altLang="en-US" sz="1600" dirty="0" smtClean="0">
              <a:latin typeface="Arial" panose="020B0604020202020204" pitchFamily="34" charset="0"/>
              <a:cs typeface="Arial" panose="020B0604020202020204" pitchFamily="34" charset="0"/>
            </a:endParaRPr>
          </a:p>
          <a:p>
            <a:pPr>
              <a:buFont typeface="Wingdings" pitchFamily="2" charset="2"/>
              <a:buNone/>
            </a:pPr>
            <a:r>
              <a:rPr lang="en-US" altLang="en-US" dirty="0" smtClean="0">
                <a:latin typeface="Arial" panose="020B0604020202020204" pitchFamily="34" charset="0"/>
                <a:cs typeface="Arial" panose="020B0604020202020204" pitchFamily="34" charset="0"/>
              </a:rPr>
              <a:t>FTA May Require: </a:t>
            </a:r>
            <a:r>
              <a:rPr lang="en-US" altLang="en-US" b="1" dirty="0" smtClean="0">
                <a:latin typeface="Arial" panose="020B0604020202020204" pitchFamily="34" charset="0"/>
                <a:cs typeface="Arial" panose="020B0604020202020204" pitchFamily="34" charset="0"/>
              </a:rPr>
              <a:t>Modifications</a:t>
            </a:r>
            <a:r>
              <a:rPr lang="en-US" altLang="en-US" dirty="0" smtClean="0">
                <a:latin typeface="Arial" panose="020B0604020202020204" pitchFamily="34" charset="0"/>
                <a:cs typeface="Arial" panose="020B0604020202020204" pitchFamily="34" charset="0"/>
              </a:rPr>
              <a:t> to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overall goal methodology</a:t>
            </a:r>
          </a:p>
          <a:p>
            <a:pPr lvl="2">
              <a:buFont typeface="Wingdings" pitchFamily="2" charset="2"/>
              <a:buChar char="§"/>
            </a:pPr>
            <a:r>
              <a:rPr lang="en-US" altLang="en-US" sz="2800" dirty="0" smtClean="0">
                <a:latin typeface="Arial" panose="020B0604020202020204" pitchFamily="34" charset="0"/>
                <a:cs typeface="Arial" panose="020B0604020202020204" pitchFamily="34" charset="0"/>
              </a:rPr>
              <a:t>Changes to RC/RN projections</a:t>
            </a:r>
          </a:p>
          <a:p>
            <a:pPr lvl="2">
              <a:buFont typeface="Wingdings" pitchFamily="2" charset="2"/>
              <a:buChar char="§"/>
            </a:pPr>
            <a:r>
              <a:rPr lang="en-US" altLang="en-US" sz="2800" dirty="0" smtClean="0">
                <a:latin typeface="Arial" panose="020B0604020202020204" pitchFamily="34" charset="0"/>
                <a:cs typeface="Arial" panose="020B0604020202020204" pitchFamily="34" charset="0"/>
              </a:rPr>
              <a:t>Additional RC or RN measures</a:t>
            </a:r>
          </a:p>
        </p:txBody>
      </p:sp>
      <p:sp>
        <p:nvSpPr>
          <p:cNvPr id="38917" name="Title 1"/>
          <p:cNvSpPr txBox="1">
            <a:spLocks/>
          </p:cNvSpPr>
          <p:nvPr/>
        </p:nvSpPr>
        <p:spPr bwMode="auto">
          <a:xfrm>
            <a:off x="152400" y="511175"/>
            <a:ext cx="8839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a:spcBef>
                <a:spcPct val="0"/>
              </a:spcBef>
              <a:buFontTx/>
              <a:buNone/>
            </a:pPr>
            <a:r>
              <a:rPr lang="en-US" altLang="en-US" sz="44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Shortfall Requirements</a:t>
            </a:r>
            <a:endParaRPr lang="en-US" altLang="en-US" sz="48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23174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770063"/>
            <a:ext cx="3322637"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ontent Placeholder 2"/>
          <p:cNvSpPr>
            <a:spLocks noGrp="1"/>
          </p:cNvSpPr>
          <p:nvPr>
            <p:ph idx="1"/>
          </p:nvPr>
        </p:nvSpPr>
        <p:spPr>
          <a:xfrm>
            <a:off x="3200400" y="1516099"/>
            <a:ext cx="5791200" cy="4775200"/>
          </a:xfrm>
        </p:spPr>
        <p:txBody>
          <a:bodyPr/>
          <a:lstStyle/>
          <a:p>
            <a:pPr>
              <a:buFont typeface="Wingdings" pitchFamily="2" charset="2"/>
              <a:buNone/>
            </a:pPr>
            <a:r>
              <a:rPr lang="en-US" altLang="en-US" sz="2800" b="1" dirty="0" smtClean="0">
                <a:latin typeface="Arial" panose="020B0604020202020204" pitchFamily="34" charset="0"/>
                <a:cs typeface="Arial" panose="020B0604020202020204" pitchFamily="34" charset="0"/>
              </a:rPr>
              <a:t>Top </a:t>
            </a:r>
            <a:r>
              <a:rPr lang="en-US" altLang="en-US" sz="2800" b="1" dirty="0" smtClean="0">
                <a:latin typeface="Arial" panose="020B0604020202020204" pitchFamily="34" charset="0"/>
                <a:cs typeface="Arial" panose="020B0604020202020204" pitchFamily="34" charset="0"/>
              </a:rPr>
              <a:t>50 FTA recipients:</a:t>
            </a:r>
          </a:p>
          <a:p>
            <a:pPr lvl="1"/>
            <a:r>
              <a:rPr lang="en-US" altLang="en-US" sz="2400" dirty="0" smtClean="0">
                <a:latin typeface="Arial" panose="020B0604020202020204" pitchFamily="34" charset="0"/>
                <a:cs typeface="Arial" panose="020B0604020202020204" pitchFamily="34" charset="0"/>
              </a:rPr>
              <a:t>must perform a Shortfall Analysis, create a Corrective Action Plan, and </a:t>
            </a:r>
            <a:r>
              <a:rPr lang="en-US" altLang="en-US" sz="2400" b="1" dirty="0" smtClean="0">
                <a:latin typeface="Arial" panose="020B0604020202020204" pitchFamily="34" charset="0"/>
                <a:cs typeface="Arial" panose="020B0604020202020204" pitchFamily="34" charset="0"/>
              </a:rPr>
              <a:t>submit these documents</a:t>
            </a:r>
            <a:r>
              <a:rPr lang="en-US" altLang="en-US" sz="2400" dirty="0" smtClean="0">
                <a:latin typeface="Arial" panose="020B0604020202020204" pitchFamily="34" charset="0"/>
                <a:cs typeface="Arial" panose="020B0604020202020204" pitchFamily="34" charset="0"/>
              </a:rPr>
              <a:t> to </a:t>
            </a:r>
            <a:r>
              <a:rPr lang="en-US" altLang="en-US" sz="2400" b="1" dirty="0" smtClean="0">
                <a:solidFill>
                  <a:srgbClr val="FF0000"/>
                </a:solidFill>
                <a:latin typeface="Arial" panose="020B0604020202020204" pitchFamily="34" charset="0"/>
                <a:cs typeface="Arial" panose="020B0604020202020204" pitchFamily="34" charset="0"/>
              </a:rPr>
              <a:t>FTA by December 29</a:t>
            </a:r>
            <a:r>
              <a:rPr lang="en-US" altLang="en-US" sz="2400" dirty="0" smtClean="0">
                <a:latin typeface="Arial" panose="020B0604020202020204" pitchFamily="34" charset="0"/>
                <a:cs typeface="Arial" panose="020B0604020202020204" pitchFamily="34" charset="0"/>
              </a:rPr>
              <a:t>.</a:t>
            </a:r>
          </a:p>
          <a:p>
            <a:pPr>
              <a:buFont typeface="Wingdings" pitchFamily="2" charset="2"/>
              <a:buNone/>
            </a:pPr>
            <a:endParaRPr lang="en-US" altLang="en-US" sz="1100" b="1" dirty="0" smtClean="0">
              <a:solidFill>
                <a:srgbClr val="FF0000"/>
              </a:solidFill>
              <a:latin typeface="Arial" panose="020B0604020202020204" pitchFamily="34" charset="0"/>
              <a:cs typeface="Arial" panose="020B0604020202020204" pitchFamily="34" charset="0"/>
            </a:endParaRPr>
          </a:p>
          <a:p>
            <a:pPr>
              <a:buFont typeface="Wingdings" pitchFamily="2" charset="2"/>
              <a:buNone/>
            </a:pPr>
            <a:r>
              <a:rPr lang="en-US" altLang="en-US" sz="2800" b="1" dirty="0" smtClean="0">
                <a:solidFill>
                  <a:srgbClr val="FF0000"/>
                </a:solidFill>
                <a:latin typeface="Arial" panose="020B0604020202020204" pitchFamily="34" charset="0"/>
                <a:cs typeface="Arial" panose="020B0604020202020204" pitchFamily="34" charset="0"/>
              </a:rPr>
              <a:t>Non</a:t>
            </a:r>
            <a:r>
              <a:rPr lang="en-US" altLang="en-US" sz="2800" b="1" dirty="0" smtClean="0">
                <a:latin typeface="Arial" panose="020B0604020202020204" pitchFamily="34" charset="0"/>
                <a:cs typeface="Arial" panose="020B0604020202020204" pitchFamily="34" charset="0"/>
              </a:rPr>
              <a:t>-Top </a:t>
            </a:r>
            <a:r>
              <a:rPr lang="en-US" altLang="en-US" sz="2800" b="1" dirty="0">
                <a:latin typeface="Arial" panose="020B0604020202020204" pitchFamily="34" charset="0"/>
                <a:cs typeface="Arial" panose="020B0604020202020204" pitchFamily="34" charset="0"/>
              </a:rPr>
              <a:t>50 FTA recipients:</a:t>
            </a:r>
          </a:p>
          <a:p>
            <a:pPr lvl="1"/>
            <a:r>
              <a:rPr lang="en-US" altLang="en-US" sz="2400" dirty="0">
                <a:latin typeface="Arial" panose="020B0604020202020204" pitchFamily="34" charset="0"/>
                <a:cs typeface="Arial" panose="020B0604020202020204" pitchFamily="34" charset="0"/>
              </a:rPr>
              <a:t>must perform a Shortfall Analysis, create a Corrective Action Plan, and </a:t>
            </a:r>
            <a:r>
              <a:rPr lang="en-US" altLang="en-US" sz="2400" b="1" dirty="0">
                <a:latin typeface="Arial" panose="020B0604020202020204" pitchFamily="34" charset="0"/>
                <a:cs typeface="Arial" panose="020B0604020202020204" pitchFamily="34" charset="0"/>
              </a:rPr>
              <a:t>maintain these documents</a:t>
            </a:r>
            <a:r>
              <a:rPr lang="en-US" altLang="en-US" sz="2400" dirty="0">
                <a:latin typeface="Arial" panose="020B0604020202020204" pitchFamily="34" charset="0"/>
                <a:cs typeface="Arial" panose="020B0604020202020204" pitchFamily="34" charset="0"/>
              </a:rPr>
              <a:t> in a file for production </a:t>
            </a:r>
            <a:r>
              <a:rPr lang="en-US" altLang="en-US" sz="2400" b="1" dirty="0">
                <a:solidFill>
                  <a:srgbClr val="FF0000"/>
                </a:solidFill>
                <a:latin typeface="Arial" panose="020B0604020202020204" pitchFamily="34" charset="0"/>
                <a:cs typeface="Arial" panose="020B0604020202020204" pitchFamily="34" charset="0"/>
              </a:rPr>
              <a:t>upon FTA’s request </a:t>
            </a:r>
            <a:r>
              <a:rPr lang="en-US" altLang="en-US" sz="2400" dirty="0">
                <a:latin typeface="Arial" panose="020B0604020202020204" pitchFamily="34" charset="0"/>
                <a:cs typeface="Arial" panose="020B0604020202020204" pitchFamily="34" charset="0"/>
              </a:rPr>
              <a:t>or during an oversight review.</a:t>
            </a:r>
          </a:p>
          <a:p>
            <a:pPr marL="457200" lvl="1" indent="0">
              <a:buNone/>
            </a:pPr>
            <a:endParaRPr lang="en-US" altLang="en-US" sz="2000" dirty="0" smtClean="0">
              <a:latin typeface="Arial" panose="020B0604020202020204" pitchFamily="34" charset="0"/>
              <a:cs typeface="Arial" panose="020B0604020202020204" pitchFamily="34" charset="0"/>
            </a:endParaRPr>
          </a:p>
          <a:p>
            <a:pPr lvl="2">
              <a:buFont typeface="Wingdings" pitchFamily="2" charset="2"/>
              <a:buChar char="§"/>
            </a:pPr>
            <a:endParaRPr lang="en-US" altLang="en-US" sz="3200" dirty="0" smtClean="0">
              <a:latin typeface="Arial" panose="020B0604020202020204" pitchFamily="34" charset="0"/>
              <a:cs typeface="Arial" panose="020B0604020202020204" pitchFamily="34" charset="0"/>
            </a:endParaRPr>
          </a:p>
        </p:txBody>
      </p:sp>
      <p:sp>
        <p:nvSpPr>
          <p:cNvPr id="40965" name="Title 1"/>
          <p:cNvSpPr txBox="1">
            <a:spLocks/>
          </p:cNvSpPr>
          <p:nvPr/>
        </p:nvSpPr>
        <p:spPr bwMode="auto">
          <a:xfrm>
            <a:off x="152400" y="511175"/>
            <a:ext cx="8839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a:spcBef>
                <a:spcPct val="0"/>
              </a:spcBef>
              <a:buFontTx/>
              <a:buNone/>
            </a:pPr>
            <a:r>
              <a:rPr lang="en-US" altLang="en-US" sz="44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Shortfall Requirements</a:t>
            </a:r>
            <a:endParaRPr lang="en-US" altLang="en-US" sz="48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93281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tanas\share\user\janelle.hinton.ctr\My Documents\My Pictures\Presentation\enhanced-26310-142980009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0" y="3916435"/>
            <a:ext cx="292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52400" y="596900"/>
            <a:ext cx="8839200" cy="979488"/>
          </a:xfrm>
        </p:spPr>
        <p:txBody>
          <a:bodyPr/>
          <a:lstStyle/>
          <a:p>
            <a:r>
              <a:rPr lang="en-US" altLang="en-US" sz="4000" dirty="0" smtClean="0">
                <a:ea typeface="Arial Unicode MS" panose="020B0604020202020204" pitchFamily="34" charset="-128"/>
                <a:cs typeface="Arial Unicode MS" panose="020B0604020202020204" pitchFamily="34" charset="-128"/>
              </a:rPr>
              <a:t>Elements in Drafting a </a:t>
            </a:r>
            <a:r>
              <a:rPr lang="en-US" altLang="en-US" sz="4000" dirty="0" smtClean="0">
                <a:ea typeface="Arial Unicode MS" panose="020B0604020202020204" pitchFamily="34" charset="-128"/>
                <a:cs typeface="Arial Unicode MS" panose="020B0604020202020204" pitchFamily="34" charset="-128"/>
              </a:rPr>
              <a:t/>
            </a:r>
            <a:br>
              <a:rPr lang="en-US" altLang="en-US" sz="4000" dirty="0" smtClean="0">
                <a:ea typeface="Arial Unicode MS" panose="020B0604020202020204" pitchFamily="34" charset="-128"/>
                <a:cs typeface="Arial Unicode MS" panose="020B0604020202020204" pitchFamily="34" charset="-128"/>
              </a:rPr>
            </a:br>
            <a:r>
              <a:rPr lang="en-US" altLang="en-US" sz="4000" dirty="0" smtClean="0">
                <a:ea typeface="Arial Unicode MS" panose="020B0604020202020204" pitchFamily="34" charset="-128"/>
                <a:cs typeface="Arial Unicode MS" panose="020B0604020202020204" pitchFamily="34" charset="-128"/>
              </a:rPr>
              <a:t>Shortfall </a:t>
            </a:r>
            <a:r>
              <a:rPr lang="en-US" altLang="en-US" sz="4000" dirty="0" smtClean="0">
                <a:ea typeface="Arial Unicode MS" panose="020B0604020202020204" pitchFamily="34" charset="-128"/>
                <a:cs typeface="Arial Unicode MS" panose="020B0604020202020204" pitchFamily="34" charset="-128"/>
              </a:rPr>
              <a:t>Analysis:</a:t>
            </a:r>
            <a:endParaRPr lang="en-US" altLang="en-US" dirty="0" smtClean="0">
              <a:ea typeface="Arial Unicode MS" panose="020B0604020202020204" pitchFamily="34" charset="-128"/>
              <a:cs typeface="Arial Unicode MS" panose="020B0604020202020204" pitchFamily="34" charset="-128"/>
            </a:endParaRPr>
          </a:p>
        </p:txBody>
      </p:sp>
      <p:sp>
        <p:nvSpPr>
          <p:cNvPr id="6" name="Content Placeholder 2"/>
          <p:cNvSpPr>
            <a:spLocks noGrp="1"/>
          </p:cNvSpPr>
          <p:nvPr>
            <p:ph idx="1"/>
          </p:nvPr>
        </p:nvSpPr>
        <p:spPr>
          <a:xfrm>
            <a:off x="385763" y="1637978"/>
            <a:ext cx="8301037" cy="5011737"/>
          </a:xfrm>
        </p:spPr>
        <p:txBody>
          <a:bodyPr/>
          <a:lstStyle/>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Shortfall </a:t>
            </a:r>
            <a:r>
              <a:rPr lang="en-US" altLang="en-US" dirty="0" smtClean="0">
                <a:latin typeface="Arial" panose="020B0604020202020204" pitchFamily="34" charset="0"/>
                <a:ea typeface="Arial Unicode MS" pitchFamily="34" charset="-128"/>
                <a:cs typeface="Arial" panose="020B0604020202020204" pitchFamily="34" charset="0"/>
              </a:rPr>
              <a:t>Percentage</a:t>
            </a:r>
          </a:p>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Race-Conscious/Race-Neutral Breakdown</a:t>
            </a:r>
          </a:p>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Race-Neutral Measures</a:t>
            </a:r>
          </a:p>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Projects undertaken during the FY</a:t>
            </a:r>
          </a:p>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DBE participation on these projects</a:t>
            </a:r>
          </a:p>
          <a:p>
            <a:pPr lvl="2" indent="-365125" eaLnBrk="1" hangingPunct="1">
              <a:spcAft>
                <a:spcPts val="600"/>
              </a:spcAft>
              <a:buFont typeface="Wingdings" pitchFamily="2" charset="2"/>
              <a:buChar char="ü"/>
            </a:pPr>
            <a:r>
              <a:rPr lang="en-US" altLang="en-US" dirty="0" smtClean="0">
                <a:latin typeface="Arial" panose="020B0604020202020204" pitchFamily="34" charset="0"/>
                <a:ea typeface="Arial Unicode MS" pitchFamily="34" charset="-128"/>
                <a:cs typeface="Arial" panose="020B0604020202020204" pitchFamily="34" charset="0"/>
              </a:rPr>
              <a:t>List DBE attainment on each project</a:t>
            </a:r>
          </a:p>
          <a:p>
            <a:pPr lvl="1" indent="-365125">
              <a:spcAft>
                <a:spcPts val="600"/>
              </a:spcAft>
              <a:buFont typeface="Wingdings" pitchFamily="2" charset="2"/>
              <a:buChar char="q"/>
            </a:pPr>
            <a:r>
              <a:rPr lang="en-US" altLang="en-US" b="1" dirty="0" smtClean="0">
                <a:latin typeface="Arial" panose="020B0604020202020204" pitchFamily="34" charset="0"/>
                <a:ea typeface="Arial Unicode MS" pitchFamily="34" charset="-128"/>
                <a:cs typeface="Arial" panose="020B0604020202020204" pitchFamily="34" charset="0"/>
              </a:rPr>
              <a:t>Reasons for the Shortfall</a:t>
            </a:r>
            <a:endParaRPr lang="en-US" altLang="en-US" b="1" dirty="0">
              <a:latin typeface="Arial" panose="020B0604020202020204" pitchFamily="34" charset="0"/>
              <a:ea typeface="Arial Unicode MS" pitchFamily="34" charset="-128"/>
              <a:cs typeface="Arial" panose="020B0604020202020204" pitchFamily="34" charset="0"/>
            </a:endParaRPr>
          </a:p>
          <a:p>
            <a:pPr lvl="2" indent="-365125">
              <a:spcAft>
                <a:spcPts val="600"/>
              </a:spcAft>
              <a:buFont typeface="Wingdings" pitchFamily="2" charset="2"/>
              <a:buChar char="ü"/>
            </a:pPr>
            <a:r>
              <a:rPr lang="en-US" altLang="en-US" dirty="0" smtClean="0">
                <a:latin typeface="Arial" panose="020B0604020202020204" pitchFamily="34" charset="0"/>
                <a:ea typeface="Arial Unicode MS" pitchFamily="34" charset="-128"/>
                <a:cs typeface="Arial" panose="020B0604020202020204" pitchFamily="34" charset="0"/>
              </a:rPr>
              <a:t>Thoroughly explain</a:t>
            </a:r>
            <a:endParaRPr lang="en-US" altLang="en-US" dirty="0">
              <a:latin typeface="Arial" panose="020B0604020202020204" pitchFamily="34" charset="0"/>
              <a:ea typeface="Arial Unicode MS" pitchFamily="34" charset="-128"/>
              <a:cs typeface="Arial" panose="020B0604020202020204" pitchFamily="34" charset="0"/>
            </a:endParaRPr>
          </a:p>
          <a:p>
            <a:pPr eaLnBrk="1" hangingPunct="1"/>
            <a:endParaRPr lang="en-US" altLang="en-US" sz="3600" b="1" dirty="0" smtClean="0">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190348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76200" y="367552"/>
            <a:ext cx="7915835" cy="1050085"/>
          </a:xfrm>
          <a:solidFill>
            <a:srgbClr val="FFFFFF"/>
          </a:solidFill>
          <a:ln>
            <a:noFill/>
            <a:miter lim="800000"/>
            <a:headEnd/>
            <a:tailEnd/>
          </a:ln>
        </p:spPr>
        <p:txBody>
          <a:bodyPr lIns="90000" tIns="46800" rIns="90000" bIns="46800"/>
          <a:lstStyle/>
          <a:p>
            <a:r>
              <a:rPr lang="en-US" sz="4000" dirty="0"/>
              <a:t>Who must </a:t>
            </a:r>
            <a:r>
              <a:rPr lang="en-US" sz="4000" dirty="0" smtClean="0"/>
              <a:t> have a DBE Program and Set Goals</a:t>
            </a:r>
            <a:r>
              <a:rPr lang="en-US" sz="4000" dirty="0"/>
              <a:t>?</a:t>
            </a:r>
            <a:endParaRPr lang="en-US" altLang="en-US" sz="4000" dirty="0" smtClean="0">
              <a:solidFill>
                <a:schemeClr val="tx1"/>
              </a:solidFill>
            </a:endParaRPr>
          </a:p>
        </p:txBody>
      </p:sp>
      <p:sp>
        <p:nvSpPr>
          <p:cNvPr id="4100" name="Content Placeholder 2"/>
          <p:cNvSpPr>
            <a:spLocks noGrp="1"/>
          </p:cNvSpPr>
          <p:nvPr>
            <p:ph sz="half" idx="4294967295"/>
          </p:nvPr>
        </p:nvSpPr>
        <p:spPr>
          <a:xfrm>
            <a:off x="457200" y="1803400"/>
            <a:ext cx="4040188" cy="3276600"/>
          </a:xfrm>
          <a:solidFill>
            <a:srgbClr val="FFFFFF"/>
          </a:solidFill>
          <a:ln>
            <a:solidFill>
              <a:srgbClr val="000000"/>
            </a:solidFill>
            <a:miter lim="800000"/>
            <a:headEnd/>
            <a:tailEnd/>
          </a:ln>
        </p:spPr>
        <p:txBody>
          <a:bodyPr lIns="90000" tIns="46800" rIns="90000" bIns="46800" anchor="ctr"/>
          <a:lstStyle/>
          <a:p>
            <a:pPr marL="0" indent="0">
              <a:spcAft>
                <a:spcPts val="600"/>
              </a:spcAft>
              <a:buNone/>
            </a:pPr>
            <a:r>
              <a:rPr lang="en-US" sz="2000" dirty="0" smtClean="0"/>
              <a:t>FTA </a:t>
            </a:r>
            <a:r>
              <a:rPr lang="en-US" sz="2000" dirty="0"/>
              <a:t>recipients that expect to award more than $250,000 in FTA funds in prime contracts (excluding transit vehicle purchases) in a Federal fiscal year are required to set three-year goals for DBE participation for this DOT-assisted work.</a:t>
            </a:r>
            <a:r>
              <a:rPr lang="en-US" sz="2000" b="1" u="sng" dirty="0"/>
              <a:t> </a:t>
            </a:r>
          </a:p>
          <a:p>
            <a:pPr marL="0" indent="0">
              <a:spcAft>
                <a:spcPts val="600"/>
              </a:spcAft>
              <a:buNone/>
            </a:pPr>
            <a:endParaRPr lang="en-US" sz="1800" b="1" u="sng" dirty="0"/>
          </a:p>
          <a:p>
            <a:pPr marL="0" indent="0">
              <a:spcAft>
                <a:spcPts val="600"/>
              </a:spcAft>
              <a:buNone/>
            </a:pPr>
            <a:r>
              <a:rPr lang="en-US" sz="1800" b="1" u="sng" dirty="0"/>
              <a:t>49 C.F.R. </a:t>
            </a:r>
            <a:r>
              <a:rPr lang="en-US" sz="1800" b="1" u="sng" dirty="0">
                <a:cs typeface="Arial" charset="0"/>
              </a:rPr>
              <a:t>§ 26.45(a)</a:t>
            </a:r>
          </a:p>
        </p:txBody>
      </p:sp>
      <p:sp>
        <p:nvSpPr>
          <p:cNvPr id="4101" name="Slide Number Placeholder 3"/>
          <p:cNvSpPr txBox="1">
            <a:spLocks noGrp="1"/>
          </p:cNvSpPr>
          <p:nvPr/>
        </p:nvSpPr>
        <p:spPr bwMode="auto">
          <a:xfrm>
            <a:off x="7086600" y="6248400"/>
            <a:ext cx="1901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r" eaLnBrk="1" hangingPunct="1">
              <a:buFont typeface="Verdana" pitchFamily="34" charset="0"/>
              <a:buNone/>
            </a:pPr>
            <a:fld id="{30251A29-940E-49D6-9CAE-F2FFEEABA3ED}" type="slidenum">
              <a:rPr lang="en-GB" altLang="en-US" sz="1400">
                <a:solidFill>
                  <a:srgbClr val="000000"/>
                </a:solidFill>
                <a:latin typeface="Verdana" pitchFamily="34" charset="0"/>
                <a:cs typeface="Arial" charset="0"/>
              </a:rPr>
              <a:pPr algn="r" eaLnBrk="1" hangingPunct="1">
                <a:buFont typeface="Verdana" pitchFamily="34" charset="0"/>
                <a:buNone/>
              </a:pPr>
              <a:t>3</a:t>
            </a:fld>
            <a:endParaRPr lang="en-GB" altLang="en-US" sz="1400" dirty="0">
              <a:solidFill>
                <a:srgbClr val="000000"/>
              </a:solidFill>
              <a:latin typeface="Verdana" pitchFamily="34"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449" y="1417638"/>
            <a:ext cx="3165651" cy="5004981"/>
          </a:xfrm>
          <a:prstGeom prst="rect">
            <a:avLst/>
          </a:prstGeom>
        </p:spPr>
      </p:pic>
    </p:spTree>
    <p:extLst>
      <p:ext uri="{BB962C8B-B14F-4D97-AF65-F5344CB8AC3E}">
        <p14:creationId xmlns:p14="http://schemas.microsoft.com/office/powerpoint/2010/main" val="1320814649"/>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23900"/>
            <a:ext cx="8839200" cy="979488"/>
          </a:xfrm>
        </p:spPr>
        <p:txBody>
          <a:bodyPr/>
          <a:lstStyle/>
          <a:p>
            <a:r>
              <a:rPr lang="en-US" altLang="en-US" sz="4000" dirty="0" smtClean="0">
                <a:ea typeface="Arial Unicode MS" panose="020B0604020202020204" pitchFamily="34" charset="-128"/>
                <a:cs typeface="Arial Unicode MS" panose="020B0604020202020204" pitchFamily="34" charset="-128"/>
              </a:rPr>
              <a:t>Specific Reasons for Shortfall: </a:t>
            </a:r>
            <a:br>
              <a:rPr lang="en-US" altLang="en-US" sz="4000" dirty="0" smtClean="0">
                <a:ea typeface="Arial Unicode MS" panose="020B0604020202020204" pitchFamily="34" charset="-128"/>
                <a:cs typeface="Arial Unicode MS" panose="020B0604020202020204" pitchFamily="34" charset="-128"/>
              </a:rPr>
            </a:br>
            <a:r>
              <a:rPr lang="en-US" altLang="en-US" sz="4000" dirty="0" smtClean="0">
                <a:ea typeface="Arial Unicode MS" panose="020B0604020202020204" pitchFamily="34" charset="-128"/>
                <a:cs typeface="Arial Unicode MS" panose="020B0604020202020204" pitchFamily="34" charset="-128"/>
              </a:rPr>
              <a:t>Common Error</a:t>
            </a:r>
          </a:p>
        </p:txBody>
      </p:sp>
      <p:sp>
        <p:nvSpPr>
          <p:cNvPr id="5" name="Content Placeholder 2"/>
          <p:cNvSpPr>
            <a:spLocks noGrp="1"/>
          </p:cNvSpPr>
          <p:nvPr>
            <p:ph idx="1"/>
          </p:nvPr>
        </p:nvSpPr>
        <p:spPr>
          <a:xfrm>
            <a:off x="685800" y="1928813"/>
            <a:ext cx="7772400" cy="4154487"/>
          </a:xfrm>
        </p:spPr>
        <p:txBody>
          <a:bodyPr/>
          <a:lstStyle/>
          <a:p>
            <a:pPr marL="0" indent="0">
              <a:buFont typeface="Arial" charset="0"/>
              <a:buNone/>
              <a:defRPr/>
            </a:pPr>
            <a:endParaRPr lang="en-US" sz="1200" b="1" dirty="0" smtClean="0">
              <a:solidFill>
                <a:srgbClr val="C00000"/>
              </a:solidFill>
              <a:latin typeface="Arial" panose="020B0604020202020204" pitchFamily="34" charset="0"/>
              <a:ea typeface="Arial Unicode MS" pitchFamily="34" charset="-128"/>
              <a:cs typeface="Arial" panose="020B0604020202020204" pitchFamily="34" charset="0"/>
            </a:endParaRPr>
          </a:p>
          <a:p>
            <a:pPr marL="0" indent="0">
              <a:buFont typeface="Arial" charset="0"/>
              <a:buNone/>
              <a:defRPr/>
            </a:pPr>
            <a:r>
              <a:rPr lang="en-US" sz="2800" b="1" dirty="0" smtClean="0">
                <a:solidFill>
                  <a:srgbClr val="C00000"/>
                </a:solidFill>
                <a:latin typeface="Arial" panose="020B0604020202020204" pitchFamily="34" charset="0"/>
                <a:ea typeface="Arial Unicode MS" pitchFamily="34" charset="-128"/>
                <a:cs typeface="Arial" panose="020B0604020202020204" pitchFamily="34" charset="0"/>
              </a:rPr>
              <a:t>Lack </a:t>
            </a:r>
            <a:r>
              <a:rPr lang="en-US" sz="2800" b="1" dirty="0" smtClean="0">
                <a:solidFill>
                  <a:srgbClr val="C00000"/>
                </a:solidFill>
                <a:latin typeface="Arial" panose="020B0604020202020204" pitchFamily="34" charset="0"/>
                <a:ea typeface="Arial Unicode MS" pitchFamily="34" charset="-128"/>
                <a:cs typeface="Arial" panose="020B0604020202020204" pitchFamily="34" charset="0"/>
              </a:rPr>
              <a:t>of Specificity!</a:t>
            </a:r>
          </a:p>
          <a:p>
            <a:pPr marL="0" indent="0">
              <a:buFont typeface="Arial" charset="0"/>
              <a:buNone/>
              <a:defRPr/>
            </a:pPr>
            <a:endParaRPr lang="en-US" sz="1400" b="1" dirty="0" smtClean="0">
              <a:latin typeface="Arial" panose="020B0604020202020204" pitchFamily="34" charset="0"/>
              <a:ea typeface="Arial Unicode MS" pitchFamily="34" charset="-128"/>
              <a:cs typeface="Arial" panose="020B0604020202020204" pitchFamily="34" charset="0"/>
            </a:endParaRPr>
          </a:p>
          <a:p>
            <a:pPr marL="0" indent="0">
              <a:buFont typeface="Arial" charset="0"/>
              <a:buNone/>
              <a:defRPr/>
            </a:pPr>
            <a:r>
              <a:rPr lang="en-US" sz="2400" dirty="0" smtClean="0">
                <a:latin typeface="Arial" panose="020B0604020202020204" pitchFamily="34" charset="0"/>
                <a:ea typeface="Arial Unicode MS" pitchFamily="34" charset="-128"/>
                <a:cs typeface="Arial" panose="020B0604020202020204" pitchFamily="34" charset="0"/>
              </a:rPr>
              <a:t>Explain why you did not meet </a:t>
            </a:r>
            <a:r>
              <a:rPr lang="en-US" sz="2400" dirty="0" smtClean="0">
                <a:latin typeface="Arial" panose="020B0604020202020204" pitchFamily="34" charset="0"/>
                <a:ea typeface="Arial Unicode MS" pitchFamily="34" charset="-128"/>
                <a:cs typeface="Arial" panose="020B0604020202020204" pitchFamily="34" charset="0"/>
              </a:rPr>
              <a:t>the overall goal </a:t>
            </a:r>
            <a:r>
              <a:rPr lang="en-US" sz="2400" dirty="0" smtClean="0">
                <a:latin typeface="Arial" panose="020B0604020202020204" pitchFamily="34" charset="0"/>
                <a:ea typeface="Arial Unicode MS" pitchFamily="34" charset="-128"/>
                <a:cs typeface="Arial" panose="020B0604020202020204" pitchFamily="34" charset="0"/>
              </a:rPr>
              <a:t>by </a:t>
            </a:r>
            <a:r>
              <a:rPr lang="en-US" sz="2400" dirty="0" smtClean="0">
                <a:latin typeface="Arial" panose="020B0604020202020204" pitchFamily="34" charset="0"/>
                <a:ea typeface="Arial Unicode MS" pitchFamily="34" charset="-128"/>
                <a:cs typeface="Arial" panose="020B0604020202020204" pitchFamily="34" charset="0"/>
              </a:rPr>
              <a:t>evaluating:</a:t>
            </a:r>
          </a:p>
          <a:p>
            <a:pPr>
              <a:buFont typeface="Wingdings" panose="05000000000000000000" pitchFamily="2" charset="2"/>
              <a:buChar char="q"/>
              <a:defRPr/>
            </a:pPr>
            <a:r>
              <a:rPr lang="en-US" sz="2400" dirty="0" smtClean="0">
                <a:latin typeface="Arial" panose="020B0604020202020204" pitchFamily="34" charset="0"/>
                <a:ea typeface="Arial Unicode MS" pitchFamily="34" charset="-128"/>
                <a:cs typeface="Arial" panose="020B0604020202020204" pitchFamily="34" charset="0"/>
              </a:rPr>
              <a:t>Projects </a:t>
            </a:r>
            <a:r>
              <a:rPr lang="en-US" sz="2400" dirty="0" smtClean="0">
                <a:latin typeface="Arial" panose="020B0604020202020204" pitchFamily="34" charset="0"/>
                <a:ea typeface="Arial Unicode MS" pitchFamily="34" charset="-128"/>
                <a:cs typeface="Arial" panose="020B0604020202020204" pitchFamily="34" charset="0"/>
              </a:rPr>
              <a:t>with low level of DBE </a:t>
            </a:r>
            <a:r>
              <a:rPr lang="en-US" sz="2400" dirty="0" smtClean="0">
                <a:latin typeface="Arial" panose="020B0604020202020204" pitchFamily="34" charset="0"/>
                <a:ea typeface="Arial Unicode MS" pitchFamily="34" charset="-128"/>
                <a:cs typeface="Arial" panose="020B0604020202020204" pitchFamily="34" charset="0"/>
              </a:rPr>
              <a:t>participation</a:t>
            </a:r>
          </a:p>
          <a:p>
            <a:pPr>
              <a:buFont typeface="Wingdings" panose="05000000000000000000" pitchFamily="2" charset="2"/>
              <a:buChar char="q"/>
              <a:defRPr/>
            </a:pPr>
            <a:r>
              <a:rPr lang="en-US" sz="2400" dirty="0" smtClean="0">
                <a:latin typeface="Arial" panose="020B0604020202020204" pitchFamily="34" charset="0"/>
                <a:ea typeface="Arial Unicode MS" pitchFamily="34" charset="-128"/>
                <a:cs typeface="Arial" panose="020B0604020202020204" pitchFamily="34" charset="0"/>
              </a:rPr>
              <a:t>Whether </a:t>
            </a:r>
            <a:r>
              <a:rPr lang="en-US" sz="2400" dirty="0" smtClean="0">
                <a:latin typeface="Arial" panose="020B0604020202020204" pitchFamily="34" charset="0"/>
                <a:ea typeface="Arial Unicode MS" pitchFamily="34" charset="-128"/>
                <a:cs typeface="Arial" panose="020B0604020202020204" pitchFamily="34" charset="0"/>
              </a:rPr>
              <a:t>these projects implemented RC or RN </a:t>
            </a:r>
            <a:r>
              <a:rPr lang="en-US" sz="2400" dirty="0" smtClean="0">
                <a:latin typeface="Arial" panose="020B0604020202020204" pitchFamily="34" charset="0"/>
                <a:ea typeface="Arial Unicode MS" pitchFamily="34" charset="-128"/>
                <a:cs typeface="Arial" panose="020B0604020202020204" pitchFamily="34" charset="0"/>
              </a:rPr>
              <a:t>measures</a:t>
            </a:r>
          </a:p>
          <a:p>
            <a:pPr>
              <a:buFont typeface="Wingdings" panose="05000000000000000000" pitchFamily="2" charset="2"/>
              <a:buChar char="q"/>
              <a:defRPr/>
            </a:pPr>
            <a:r>
              <a:rPr lang="en-US" sz="2400" dirty="0" smtClean="0">
                <a:latin typeface="Arial" panose="020B0604020202020204" pitchFamily="34" charset="0"/>
                <a:ea typeface="Arial Unicode MS" pitchFamily="34" charset="-128"/>
                <a:cs typeface="Arial" panose="020B0604020202020204" pitchFamily="34" charset="0"/>
              </a:rPr>
              <a:t>What </a:t>
            </a:r>
            <a:r>
              <a:rPr lang="en-US" sz="2400" dirty="0" smtClean="0">
                <a:latin typeface="Arial" panose="020B0604020202020204" pitchFamily="34" charset="0"/>
                <a:ea typeface="Arial Unicode MS" pitchFamily="34" charset="-128"/>
                <a:cs typeface="Arial" panose="020B0604020202020204" pitchFamily="34" charset="0"/>
              </a:rPr>
              <a:t>went wrong generally</a:t>
            </a:r>
          </a:p>
          <a:p>
            <a:pPr marL="1371600" lvl="3" indent="0">
              <a:buFont typeface="Arial" charset="0"/>
              <a:buNone/>
              <a:defRPr/>
            </a:pPr>
            <a:r>
              <a:rPr lang="en-US" sz="1400" b="1" dirty="0" smtClean="0">
                <a:latin typeface="Arial" panose="020B0604020202020204" pitchFamily="34" charset="0"/>
                <a:ea typeface="Arial Unicode MS" pitchFamily="34" charset="-128"/>
                <a:cs typeface="Arial" panose="020B0604020202020204" pitchFamily="34" charset="0"/>
              </a:rPr>
              <a:t>		 </a:t>
            </a:r>
            <a:endParaRPr lang="en-US" sz="1400" b="1" dirty="0">
              <a:latin typeface="Arial" panose="020B0604020202020204" pitchFamily="34" charset="0"/>
              <a:ea typeface="Arial Unicode MS" pitchFamily="34" charset="-128"/>
              <a:cs typeface="Arial" panose="020B0604020202020204" pitchFamily="34" charset="0"/>
            </a:endParaRPr>
          </a:p>
          <a:p>
            <a:pPr marL="0" indent="0">
              <a:buFont typeface="Arial" charset="0"/>
              <a:buNone/>
              <a:defRPr/>
            </a:pPr>
            <a:endParaRPr lang="en-US" sz="2800" b="1" dirty="0">
              <a:latin typeface="Arial" panose="020B0604020202020204" pitchFamily="34" charset="0"/>
              <a:ea typeface="Arial Unicode MS" pitchFamily="34" charset="-128"/>
              <a:cs typeface="Arial" panose="020B0604020202020204" pitchFamily="34" charset="0"/>
            </a:endParaRPr>
          </a:p>
          <a:p>
            <a:pPr>
              <a:defRPr/>
            </a:pPr>
            <a:endParaRPr lang="en-US" sz="36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11750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596900"/>
            <a:ext cx="8839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algn="ctr" defTabSz="914400">
              <a:spcBef>
                <a:spcPct val="0"/>
              </a:spcBef>
              <a:buFontTx/>
              <a:buNone/>
            </a:pPr>
            <a:r>
              <a:rPr lang="en-US" altLang="en-US" sz="40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Elements in Drafting a </a:t>
            </a:r>
          </a:p>
          <a:p>
            <a:pPr algn="ctr" defTabSz="914400">
              <a:spcBef>
                <a:spcPct val="0"/>
              </a:spcBef>
              <a:buFontTx/>
              <a:buNone/>
            </a:pPr>
            <a:r>
              <a:rPr lang="en-US" altLang="en-US" sz="40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Corrective Action Plan:</a:t>
            </a:r>
            <a:endParaRPr lang="en-US" altLang="en-US" sz="44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Content Placeholder 2"/>
          <p:cNvSpPr>
            <a:spLocks noGrp="1"/>
          </p:cNvSpPr>
          <p:nvPr>
            <p:ph idx="1"/>
          </p:nvPr>
        </p:nvSpPr>
        <p:spPr>
          <a:xfrm>
            <a:off x="385763" y="1417638"/>
            <a:ext cx="8301037" cy="5011737"/>
          </a:xfrm>
        </p:spPr>
        <p:txBody>
          <a:bodyPr/>
          <a:lstStyle/>
          <a:p>
            <a:pPr lvl="1" indent="-365125" eaLnBrk="1" hangingPunct="1">
              <a:spcAft>
                <a:spcPts val="600"/>
              </a:spcAft>
              <a:buFont typeface="Wingdings" pitchFamily="2" charset="2"/>
              <a:buChar char="q"/>
            </a:pPr>
            <a:endParaRPr lang="en-US" altLang="en-US" dirty="0" smtClean="0">
              <a:latin typeface="Arial" panose="020B0604020202020204" pitchFamily="34" charset="0"/>
              <a:ea typeface="Arial Unicode MS" pitchFamily="34" charset="-128"/>
              <a:cs typeface="Arial" panose="020B0604020202020204" pitchFamily="34" charset="0"/>
            </a:endParaRPr>
          </a:p>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Describe all Corrective Action Measures</a:t>
            </a:r>
          </a:p>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Explain how proposed corrective actions will increase DBE Participation in upcoming fiscal year</a:t>
            </a:r>
          </a:p>
          <a:p>
            <a:pPr lvl="1" indent="-365125" eaLnBrk="1" hangingPunct="1">
              <a:spcAft>
                <a:spcPts val="600"/>
              </a:spcAft>
              <a:buFont typeface="Wingdings" pitchFamily="2" charset="2"/>
              <a:buChar char="q"/>
            </a:pPr>
            <a:r>
              <a:rPr lang="en-US" altLang="en-US" dirty="0" smtClean="0">
                <a:latin typeface="Arial" panose="020B0604020202020204" pitchFamily="34" charset="0"/>
                <a:ea typeface="Arial Unicode MS" pitchFamily="34" charset="-128"/>
                <a:cs typeface="Arial" panose="020B0604020202020204" pitchFamily="34" charset="0"/>
              </a:rPr>
              <a:t>Provide timeline for implementation</a:t>
            </a:r>
            <a:endParaRPr lang="en-US" altLang="en-US" sz="3600" dirty="0" smtClean="0">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495547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23900"/>
            <a:ext cx="8839200" cy="979488"/>
          </a:xfrm>
        </p:spPr>
        <p:txBody>
          <a:bodyPr/>
          <a:lstStyle/>
          <a:p>
            <a:r>
              <a:rPr lang="en-US" altLang="en-US" sz="3200" dirty="0" smtClean="0">
                <a:ea typeface="Arial Unicode MS" panose="020B0604020202020204" pitchFamily="34" charset="-128"/>
                <a:cs typeface="Arial Unicode MS" panose="020B0604020202020204" pitchFamily="34" charset="-128"/>
              </a:rPr>
              <a:t>Specific Steps to Achieve Goal:</a:t>
            </a:r>
            <a:br>
              <a:rPr lang="en-US" altLang="en-US" sz="3200" dirty="0" smtClean="0">
                <a:ea typeface="Arial Unicode MS" panose="020B0604020202020204" pitchFamily="34" charset="-128"/>
                <a:cs typeface="Arial Unicode MS" panose="020B0604020202020204" pitchFamily="34" charset="-128"/>
              </a:rPr>
            </a:br>
            <a:r>
              <a:rPr lang="en-US" altLang="en-US" sz="3200" dirty="0" smtClean="0">
                <a:ea typeface="Arial Unicode MS" panose="020B0604020202020204" pitchFamily="34" charset="-128"/>
                <a:cs typeface="Arial Unicode MS" panose="020B0604020202020204" pitchFamily="34" charset="-128"/>
              </a:rPr>
              <a:t>Effective Practice</a:t>
            </a:r>
            <a:endParaRPr lang="en-US" altLang="en-US" sz="4800" dirty="0" smtClean="0">
              <a:ea typeface="Arial Unicode MS" panose="020B0604020202020204" pitchFamily="34" charset="-128"/>
              <a:cs typeface="Arial Unicode MS" panose="020B0604020202020204" pitchFamily="34" charset="-128"/>
            </a:endParaRPr>
          </a:p>
        </p:txBody>
      </p:sp>
      <p:sp>
        <p:nvSpPr>
          <p:cNvPr id="5" name="Content Placeholder 2"/>
          <p:cNvSpPr>
            <a:spLocks noGrp="1"/>
          </p:cNvSpPr>
          <p:nvPr>
            <p:ph idx="1"/>
          </p:nvPr>
        </p:nvSpPr>
        <p:spPr>
          <a:xfrm>
            <a:off x="685800" y="1928813"/>
            <a:ext cx="7772400" cy="4154487"/>
          </a:xfrm>
        </p:spPr>
        <p:txBody>
          <a:bodyPr/>
          <a:lstStyle/>
          <a:p>
            <a:pPr marL="457200" lvl="1" indent="0">
              <a:buFont typeface="Arial" charset="0"/>
              <a:buNone/>
            </a:pPr>
            <a:r>
              <a:rPr lang="en-US" altLang="en-US" dirty="0" smtClean="0">
                <a:latin typeface="Arial" panose="020B0604020202020204" pitchFamily="34" charset="0"/>
                <a:ea typeface="Arial Unicode MS" pitchFamily="34" charset="-128"/>
                <a:cs typeface="Arial" panose="020B0604020202020204" pitchFamily="34" charset="0"/>
              </a:rPr>
              <a:t>Enhanced Race-Neutral Measures</a:t>
            </a:r>
          </a:p>
          <a:p>
            <a:pPr marL="457200" lvl="1" indent="0">
              <a:spcBef>
                <a:spcPts val="1200"/>
              </a:spcBef>
              <a:buFont typeface="Arial" charset="0"/>
              <a:buNone/>
            </a:pPr>
            <a:endParaRPr lang="en-US" altLang="en-US" sz="1400" dirty="0" smtClean="0">
              <a:latin typeface="Arial" panose="020B0604020202020204" pitchFamily="34" charset="0"/>
              <a:ea typeface="Arial Unicode MS" pitchFamily="34" charset="-128"/>
              <a:cs typeface="Arial" panose="020B0604020202020204" pitchFamily="34" charset="0"/>
            </a:endParaRPr>
          </a:p>
          <a:p>
            <a:pPr marL="457200" lvl="1" indent="0">
              <a:spcBef>
                <a:spcPts val="1200"/>
              </a:spcBef>
              <a:buFont typeface="Arial" charset="0"/>
              <a:buNone/>
            </a:pPr>
            <a:r>
              <a:rPr lang="en-US" altLang="en-US" sz="2400" dirty="0" smtClean="0">
                <a:latin typeface="Arial" panose="020B0604020202020204" pitchFamily="34" charset="0"/>
                <a:ea typeface="Arial Unicode MS" pitchFamily="34" charset="-128"/>
                <a:cs typeface="Arial" panose="020B0604020202020204" pitchFamily="34" charset="0"/>
              </a:rPr>
              <a:t>Explain what race-neutral measures can be improved or added to increase DBE participation</a:t>
            </a:r>
            <a:r>
              <a:rPr lang="en-US" altLang="en-US" dirty="0" smtClean="0">
                <a:latin typeface="Arial" panose="020B0604020202020204" pitchFamily="34" charset="0"/>
                <a:ea typeface="Arial Unicode MS" pitchFamily="34" charset="-128"/>
                <a:cs typeface="Arial" panose="020B0604020202020204" pitchFamily="34" charset="0"/>
              </a:rPr>
              <a:t> </a:t>
            </a:r>
          </a:p>
          <a:p>
            <a:pPr marL="457200" lvl="1" indent="0">
              <a:spcBef>
                <a:spcPts val="1200"/>
              </a:spcBef>
              <a:buFont typeface="Arial" charset="0"/>
              <a:buNone/>
            </a:pPr>
            <a:endParaRPr lang="en-US" altLang="en-US" dirty="0" smtClean="0">
              <a:latin typeface="Arial" panose="020B0604020202020204" pitchFamily="34" charset="0"/>
              <a:ea typeface="Arial Unicode MS" pitchFamily="34" charset="-128"/>
              <a:cs typeface="Arial" panose="020B0604020202020204" pitchFamily="34" charset="0"/>
            </a:endParaRPr>
          </a:p>
          <a:p>
            <a:pPr marL="914400" lvl="2" indent="0">
              <a:buFont typeface="Arial" charset="0"/>
              <a:buNone/>
            </a:pPr>
            <a:r>
              <a:rPr lang="en-US" altLang="en-US" dirty="0" smtClean="0">
                <a:latin typeface="Arial" panose="020B0604020202020204" pitchFamily="34" charset="0"/>
                <a:ea typeface="Arial Unicode MS" pitchFamily="34" charset="-128"/>
                <a:cs typeface="Arial" panose="020B0604020202020204" pitchFamily="34" charset="0"/>
              </a:rPr>
              <a:t>Example:</a:t>
            </a:r>
          </a:p>
          <a:p>
            <a:pPr marL="1371600" lvl="3" indent="0">
              <a:buFont typeface="Arial" charset="0"/>
              <a:buNone/>
            </a:pPr>
            <a:endParaRPr lang="en-US" altLang="en-US" sz="1800" dirty="0" smtClean="0">
              <a:latin typeface="Arial" panose="020B0604020202020204" pitchFamily="34" charset="0"/>
              <a:ea typeface="Arial Unicode MS" pitchFamily="34" charset="-128"/>
              <a:cs typeface="Arial" panose="020B0604020202020204" pitchFamily="34" charset="0"/>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l="8047" r="1569"/>
          <a:stretch>
            <a:fillRect/>
          </a:stretch>
        </p:blipFill>
        <p:spPr bwMode="auto">
          <a:xfrm>
            <a:off x="3175" y="396875"/>
            <a:ext cx="130968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133" y="3968750"/>
            <a:ext cx="8187072" cy="184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503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l="8047" r="1569"/>
          <a:stretch>
            <a:fillRect/>
          </a:stretch>
        </p:blipFill>
        <p:spPr bwMode="auto">
          <a:xfrm>
            <a:off x="3175" y="396875"/>
            <a:ext cx="130968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52400" y="723900"/>
            <a:ext cx="8839200" cy="979488"/>
          </a:xfrm>
        </p:spPr>
        <p:txBody>
          <a:bodyPr/>
          <a:lstStyle/>
          <a:p>
            <a:r>
              <a:rPr lang="en-US" altLang="en-US" sz="3200" dirty="0" smtClean="0">
                <a:latin typeface="Times New Roman" pitchFamily="18" charset="0"/>
                <a:ea typeface="Arial Unicode MS" pitchFamily="34" charset="-128"/>
                <a:cs typeface="Times New Roman" pitchFamily="18" charset="0"/>
              </a:rPr>
              <a:t>Specific Steps to Achieve Goal:</a:t>
            </a:r>
            <a:br>
              <a:rPr lang="en-US" altLang="en-US" sz="3200" dirty="0" smtClean="0">
                <a:latin typeface="Times New Roman" pitchFamily="18" charset="0"/>
                <a:ea typeface="Arial Unicode MS" pitchFamily="34" charset="-128"/>
                <a:cs typeface="Times New Roman" pitchFamily="18" charset="0"/>
              </a:rPr>
            </a:br>
            <a:r>
              <a:rPr lang="en-US" altLang="en-US" sz="3200" dirty="0" smtClean="0">
                <a:latin typeface="Times New Roman" pitchFamily="18" charset="0"/>
                <a:ea typeface="Arial Unicode MS" pitchFamily="34" charset="-128"/>
                <a:cs typeface="Times New Roman" pitchFamily="18" charset="0"/>
              </a:rPr>
              <a:t>Effective Practice</a:t>
            </a:r>
            <a:endParaRPr lang="en-US" altLang="en-US" sz="4800" dirty="0" smtClean="0">
              <a:latin typeface="Times New Roman" pitchFamily="18" charset="0"/>
              <a:ea typeface="Arial Unicode MS" pitchFamily="34" charset="-128"/>
              <a:cs typeface="Times New Roman" pitchFamily="18" charset="0"/>
            </a:endParaRPr>
          </a:p>
        </p:txBody>
      </p:sp>
      <p:sp>
        <p:nvSpPr>
          <p:cNvPr id="6" name="Content Placeholder 2"/>
          <p:cNvSpPr>
            <a:spLocks noGrp="1"/>
          </p:cNvSpPr>
          <p:nvPr>
            <p:ph idx="1"/>
          </p:nvPr>
        </p:nvSpPr>
        <p:spPr>
          <a:xfrm>
            <a:off x="314325" y="1749425"/>
            <a:ext cx="8432800" cy="4525963"/>
          </a:xfrm>
        </p:spPr>
        <p:txBody>
          <a:bodyPr/>
          <a:lstStyle/>
          <a:p>
            <a:pPr marL="57150" indent="0">
              <a:buFont typeface="Arial" charset="0"/>
              <a:buNone/>
            </a:pPr>
            <a:r>
              <a:rPr lang="en-US" altLang="en-US" sz="2800" smtClean="0">
                <a:latin typeface="Times New Roman" pitchFamily="18" charset="0"/>
                <a:ea typeface="Arial Unicode MS" pitchFamily="34" charset="-128"/>
                <a:cs typeface="Times New Roman" pitchFamily="18" charset="0"/>
              </a:rPr>
              <a:t>Include dates and topics for outreach sessions that span throughout the FY</a:t>
            </a:r>
          </a:p>
          <a:p>
            <a:pPr lvl="2"/>
            <a:r>
              <a:rPr lang="en-US" altLang="en-US" smtClean="0">
                <a:latin typeface="Times New Roman" pitchFamily="18" charset="0"/>
                <a:ea typeface="Arial Unicode MS" pitchFamily="34" charset="-128"/>
                <a:cs typeface="Times New Roman" pitchFamily="18" charset="0"/>
              </a:rPr>
              <a:t>Example:</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l="262" t="3999" r="262" b="-250"/>
          <a:stretch>
            <a:fillRect/>
          </a:stretch>
        </p:blipFill>
        <p:spPr bwMode="auto">
          <a:xfrm>
            <a:off x="1393121" y="3068639"/>
            <a:ext cx="7277100" cy="338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081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endParaRPr lang="en-US" altLang="en-US" smtClean="0"/>
          </a:p>
        </p:txBody>
      </p:sp>
      <p:sp>
        <p:nvSpPr>
          <p:cNvPr id="4" name="Text Placeholder 3"/>
          <p:cNvSpPr>
            <a:spLocks noGrp="1"/>
          </p:cNvSpPr>
          <p:nvPr>
            <p:ph type="body" sz="quarter" idx="13"/>
          </p:nvPr>
        </p:nvSpPr>
        <p:spPr>
          <a:xfrm>
            <a:off x="0" y="436563"/>
            <a:ext cx="388938" cy="5689600"/>
          </a:xfrm>
        </p:spPr>
        <p:txBody>
          <a:bodyPr/>
          <a:lstStyle/>
          <a:p>
            <a:pPr>
              <a:defRPr/>
            </a:pPr>
            <a:endParaRPr lang="en-US"/>
          </a:p>
        </p:txBody>
      </p:sp>
      <p:sp>
        <p:nvSpPr>
          <p:cNvPr id="15364"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AD837EC-36D4-439B-8013-2190705F5FA0}" type="slidenum">
              <a:rPr lang="en-US" altLang="en-US" smtClean="0">
                <a:latin typeface="Gill Sans MT" pitchFamily="34" charset="0"/>
              </a:rPr>
              <a:pPr eaLnBrk="1" hangingPunct="1"/>
              <a:t>34</a:t>
            </a:fld>
            <a:endParaRPr lang="en-US" altLang="en-US" smtClean="0">
              <a:latin typeface="Gill Sans MT" pitchFamily="34" charset="0"/>
            </a:endParaRPr>
          </a:p>
        </p:txBody>
      </p:sp>
      <p:sp>
        <p:nvSpPr>
          <p:cNvPr id="15365" name="Title 1"/>
          <p:cNvSpPr>
            <a:spLocks noGrp="1"/>
          </p:cNvSpPr>
          <p:nvPr>
            <p:ph type="title"/>
          </p:nvPr>
        </p:nvSpPr>
        <p:spPr>
          <a:xfrm>
            <a:off x="500063" y="790575"/>
            <a:ext cx="8229600" cy="981075"/>
          </a:xfrm>
        </p:spPr>
        <p:txBody>
          <a:bodyPr/>
          <a:lstStyle/>
          <a:p>
            <a:r>
              <a:rPr lang="en-US" alt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DBE Contract </a:t>
            </a:r>
            <a:r>
              <a:rPr lang="en-US" alt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Monitoring</a:t>
            </a:r>
          </a:p>
        </p:txBody>
      </p:sp>
      <p:pic>
        <p:nvPicPr>
          <p:cNvPr id="15366" name="Picture 6" descr="C:\Users\lynn.bailey.ADDOT\AppData\Local\Microsoft\Windows\Temporary Internet Files\Content.IE5\5SF0M9LO\construction_workers_92127_tn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525" y="2520950"/>
            <a:ext cx="301625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924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36563"/>
            <a:ext cx="8229600" cy="1163637"/>
          </a:xfrm>
        </p:spPr>
        <p:txBody>
          <a:bodyPr/>
          <a:lstStyle/>
          <a:p>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DBE Best Practices: </a:t>
            </a:r>
            <a:b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Contract Monitoring</a:t>
            </a:r>
          </a:p>
        </p:txBody>
      </p:sp>
      <p:sp>
        <p:nvSpPr>
          <p:cNvPr id="16387" name="Content Placeholder 2"/>
          <p:cNvSpPr>
            <a:spLocks noGrp="1"/>
          </p:cNvSpPr>
          <p:nvPr>
            <p:ph idx="1"/>
          </p:nvPr>
        </p:nvSpPr>
        <p:spPr>
          <a:xfrm>
            <a:off x="457200" y="1749425"/>
            <a:ext cx="8229600" cy="4525963"/>
          </a:xfrm>
        </p:spPr>
        <p:txBody>
          <a:bodyPr/>
          <a:lstStyle/>
          <a:p>
            <a:r>
              <a:rPr lang="en-US" altLang="en-US" sz="3000" dirty="0" smtClean="0">
                <a:latin typeface="Arial" panose="020B0604020202020204" pitchFamily="34" charset="0"/>
                <a:cs typeface="Arial" panose="020B0604020202020204" pitchFamily="34" charset="0"/>
              </a:rPr>
              <a:t>Review the “cradle to grave” process</a:t>
            </a:r>
          </a:p>
          <a:p>
            <a:r>
              <a:rPr lang="en-US" altLang="en-US" sz="3000" dirty="0" smtClean="0">
                <a:latin typeface="Arial" panose="020B0604020202020204" pitchFamily="34" charset="0"/>
                <a:cs typeface="Arial" panose="020B0604020202020204" pitchFamily="34" charset="0"/>
              </a:rPr>
              <a:t>Begins at the pre-solicitation stage</a:t>
            </a:r>
          </a:p>
          <a:p>
            <a:r>
              <a:rPr lang="en-US" altLang="en-US" sz="3000" dirty="0" smtClean="0">
                <a:latin typeface="Arial" panose="020B0604020202020204" pitchFamily="34" charset="0"/>
                <a:cs typeface="Arial" panose="020B0604020202020204" pitchFamily="34" charset="0"/>
              </a:rPr>
              <a:t>Perform an exhaustive review to determine opportunities for DBE participation</a:t>
            </a:r>
          </a:p>
          <a:p>
            <a:r>
              <a:rPr lang="en-US" altLang="en-US" sz="3000" dirty="0" smtClean="0">
                <a:latin typeface="Arial" panose="020B0604020202020204" pitchFamily="34" charset="0"/>
                <a:cs typeface="Arial" panose="020B0604020202020204" pitchFamily="34" charset="0"/>
              </a:rPr>
              <a:t>Utilize Resources:</a:t>
            </a:r>
          </a:p>
          <a:p>
            <a:pPr lvl="1"/>
            <a:r>
              <a:rPr lang="en-US" altLang="en-US" sz="3000" dirty="0" smtClean="0">
                <a:latin typeface="Arial" panose="020B0604020202020204" pitchFamily="34" charset="0"/>
                <a:cs typeface="Arial" panose="020B0604020202020204" pitchFamily="34" charset="0"/>
              </a:rPr>
              <a:t>DBE UCP Directories; Bidders Lists</a:t>
            </a:r>
          </a:p>
          <a:p>
            <a:pPr lvl="1"/>
            <a:r>
              <a:rPr lang="en-US" altLang="en-US" sz="3000" dirty="0" smtClean="0">
                <a:latin typeface="Arial" panose="020B0604020202020204" pitchFamily="34" charset="0"/>
                <a:cs typeface="Arial" panose="020B0604020202020204" pitchFamily="34" charset="0"/>
              </a:rPr>
              <a:t>Similar procurements previously </a:t>
            </a:r>
            <a:r>
              <a:rPr lang="en-US" altLang="en-US" sz="3000" dirty="0" smtClean="0">
                <a:latin typeface="Arial" panose="020B0604020202020204" pitchFamily="34" charset="0"/>
                <a:cs typeface="Arial" panose="020B0604020202020204" pitchFamily="34" charset="0"/>
              </a:rPr>
              <a:t>awarded</a:t>
            </a:r>
          </a:p>
          <a:p>
            <a:pPr marL="457200" lvl="1" indent="0">
              <a:buNone/>
            </a:pPr>
            <a:endParaRPr lang="en-US" altLang="en-US" sz="3000" dirty="0" smtClean="0">
              <a:latin typeface="Arial" panose="020B0604020202020204" pitchFamily="34" charset="0"/>
              <a:cs typeface="Arial" panose="020B0604020202020204" pitchFamily="34" charset="0"/>
            </a:endParaRPr>
          </a:p>
        </p:txBody>
      </p:sp>
      <p:sp>
        <p:nvSpPr>
          <p:cNvPr id="1638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1E836A1C-6CC6-4D8C-BBE4-E847795746DF}" type="slidenum">
              <a:rPr lang="en-US" altLang="en-US" sz="1400" smtClean="0"/>
              <a:pPr eaLnBrk="1" hangingPunct="1">
                <a:spcBef>
                  <a:spcPct val="0"/>
                </a:spcBef>
                <a:buFontTx/>
                <a:buNone/>
              </a:pPr>
              <a:t>35</a:t>
            </a:fld>
            <a:endParaRPr lang="en-US" altLang="en-US" sz="1400" smtClean="0"/>
          </a:p>
        </p:txBody>
      </p:sp>
    </p:spTree>
    <p:extLst>
      <p:ext uri="{BB962C8B-B14F-4D97-AF65-F5344CB8AC3E}">
        <p14:creationId xmlns:p14="http://schemas.microsoft.com/office/powerpoint/2010/main" val="1832821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36563"/>
            <a:ext cx="8229600" cy="1163637"/>
          </a:xfrm>
        </p:spPr>
        <p:txBody>
          <a:bodyPr/>
          <a:lstStyle/>
          <a:p>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DBE Best Practices: </a:t>
            </a:r>
            <a:b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Contract Monitoring</a:t>
            </a:r>
          </a:p>
        </p:txBody>
      </p:sp>
      <p:sp>
        <p:nvSpPr>
          <p:cNvPr id="46083" name="Content Placeholder 2"/>
          <p:cNvSpPr>
            <a:spLocks noGrp="1"/>
          </p:cNvSpPr>
          <p:nvPr>
            <p:ph idx="1"/>
          </p:nvPr>
        </p:nvSpPr>
        <p:spPr>
          <a:xfrm>
            <a:off x="457200" y="1376363"/>
            <a:ext cx="8229600" cy="4525962"/>
          </a:xfrm>
        </p:spPr>
        <p:txBody>
          <a:bodyPr/>
          <a:lstStyle/>
          <a:p>
            <a:pPr>
              <a:defRPr/>
            </a:pPr>
            <a:endParaRPr lang="en-US" altLang="en-US" sz="3000" dirty="0" smtClean="0">
              <a:latin typeface="Arial" panose="020B0604020202020204" pitchFamily="34" charset="0"/>
              <a:ea typeface="MS PGothic" panose="020B0600070205080204" pitchFamily="34" charset="-128"/>
              <a:cs typeface="Arial" panose="020B0604020202020204" pitchFamily="34" charset="0"/>
            </a:endParaRPr>
          </a:p>
          <a:p>
            <a:pPr>
              <a:defRPr/>
            </a:pPr>
            <a:r>
              <a:rPr lang="en-US" altLang="en-US" sz="3000" b="1" dirty="0" smtClean="0">
                <a:latin typeface="Arial" panose="020B0604020202020204" pitchFamily="34" charset="0"/>
                <a:ea typeface="MS PGothic" panose="020B0600070205080204" pitchFamily="34" charset="-128"/>
                <a:cs typeface="Arial" panose="020B0604020202020204" pitchFamily="34" charset="0"/>
              </a:rPr>
              <a:t>Pre-Bid Meetings</a:t>
            </a:r>
          </a:p>
          <a:p>
            <a:pPr lvl="1">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Project Scope &amp; Requirements</a:t>
            </a:r>
          </a:p>
          <a:p>
            <a:pPr lvl="1">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Make Information available via</a:t>
            </a:r>
          </a:p>
          <a:p>
            <a:pPr lvl="2">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Agency website, Email blasts</a:t>
            </a:r>
          </a:p>
          <a:p>
            <a:pPr lvl="2">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Stakeholders (Contractors’ Associations; Chambers of Commerce)</a:t>
            </a:r>
          </a:p>
          <a:p>
            <a:pPr lvl="1">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Networking Opportunity</a:t>
            </a:r>
          </a:p>
          <a:p>
            <a:pPr>
              <a:defRPr/>
            </a:pPr>
            <a:endParaRPr lang="en-US" altLang="en-US" sz="3000" dirty="0" smtClean="0">
              <a:latin typeface="Arial" panose="020B0604020202020204" pitchFamily="34" charset="0"/>
              <a:ea typeface="MS PGothic" panose="020B0600070205080204" pitchFamily="34" charset="-128"/>
              <a:cs typeface="Arial" panose="020B0604020202020204" pitchFamily="34" charset="0"/>
            </a:endParaRPr>
          </a:p>
          <a:p>
            <a:pPr marL="0" indent="0">
              <a:buFont typeface="Arial" charset="0"/>
              <a:buNone/>
              <a:defRPr/>
            </a:pPr>
            <a:endParaRPr lang="en-US" altLang="en-US" sz="300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17412"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A9ECB74D-0E37-4D8B-BBC7-A6DECC06A731}" type="slidenum">
              <a:rPr lang="en-US" altLang="en-US" sz="1400" smtClean="0"/>
              <a:pPr eaLnBrk="1" hangingPunct="1">
                <a:spcBef>
                  <a:spcPct val="0"/>
                </a:spcBef>
                <a:buFontTx/>
                <a:buNone/>
              </a:pPr>
              <a:t>36</a:t>
            </a:fld>
            <a:endParaRPr lang="en-US" altLang="en-US" sz="1400" smtClean="0"/>
          </a:p>
        </p:txBody>
      </p:sp>
    </p:spTree>
    <p:extLst>
      <p:ext uri="{BB962C8B-B14F-4D97-AF65-F5344CB8AC3E}">
        <p14:creationId xmlns:p14="http://schemas.microsoft.com/office/powerpoint/2010/main" val="3544639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36563"/>
            <a:ext cx="8229600" cy="1163637"/>
          </a:xfrm>
        </p:spPr>
        <p:txBody>
          <a:bodyPr/>
          <a:lstStyle/>
          <a:p>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DBE Best Practices: </a:t>
            </a:r>
            <a:b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Contract Monitoring</a:t>
            </a:r>
          </a:p>
        </p:txBody>
      </p:sp>
      <p:sp>
        <p:nvSpPr>
          <p:cNvPr id="46083" name="Content Placeholder 2"/>
          <p:cNvSpPr>
            <a:spLocks noGrp="1"/>
          </p:cNvSpPr>
          <p:nvPr>
            <p:ph idx="1"/>
          </p:nvPr>
        </p:nvSpPr>
        <p:spPr>
          <a:xfrm>
            <a:off x="457200" y="1376363"/>
            <a:ext cx="8229600" cy="4525962"/>
          </a:xfrm>
        </p:spPr>
        <p:txBody>
          <a:bodyPr/>
          <a:lstStyle/>
          <a:p>
            <a:pPr>
              <a:defRPr/>
            </a:pPr>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a:p>
            <a:pPr>
              <a:defRPr/>
            </a:pPr>
            <a:r>
              <a:rPr lang="en-US" altLang="en-US" b="1" dirty="0" smtClean="0">
                <a:latin typeface="Arial" panose="020B0604020202020204" pitchFamily="34" charset="0"/>
                <a:ea typeface="MS PGothic" panose="020B0600070205080204" pitchFamily="34" charset="-128"/>
                <a:cs typeface="Arial" panose="020B0604020202020204" pitchFamily="34" charset="0"/>
              </a:rPr>
              <a:t>Bid Openings</a:t>
            </a:r>
          </a:p>
          <a:p>
            <a:pPr lvl="1">
              <a:defRPr/>
            </a:pPr>
            <a:r>
              <a:rPr lang="en-US" altLang="en-US" sz="3200" dirty="0" smtClean="0">
                <a:solidFill>
                  <a:srgbClr val="395B74"/>
                </a:solidFill>
                <a:latin typeface="Arial" panose="020B0604020202020204" pitchFamily="34" charset="0"/>
                <a:ea typeface="MS PGothic" panose="020B0600070205080204" pitchFamily="34" charset="-128"/>
                <a:cs typeface="Arial" panose="020B0604020202020204" pitchFamily="34" charset="0"/>
              </a:rPr>
              <a:t>Preliminary review of bid submission</a:t>
            </a:r>
          </a:p>
          <a:p>
            <a:pPr lvl="1">
              <a:defRPr/>
            </a:pPr>
            <a:r>
              <a:rPr lang="en-US" altLang="en-US" sz="3200" dirty="0" smtClean="0">
                <a:solidFill>
                  <a:srgbClr val="395B74"/>
                </a:solidFill>
                <a:latin typeface="Arial" panose="020B0604020202020204" pitchFamily="34" charset="0"/>
                <a:ea typeface="MS PGothic" panose="020B0600070205080204" pitchFamily="34" charset="-128"/>
                <a:cs typeface="Arial" panose="020B0604020202020204" pitchFamily="34" charset="0"/>
              </a:rPr>
              <a:t>Inclusion of DBE requirement</a:t>
            </a:r>
          </a:p>
          <a:p>
            <a:pPr lvl="2">
              <a:defRPr/>
            </a:pPr>
            <a:r>
              <a:rPr lang="en-US" altLang="en-US" sz="3200" dirty="0" smtClean="0">
                <a:solidFill>
                  <a:srgbClr val="0033CC"/>
                </a:solidFill>
                <a:latin typeface="Arial" panose="020B0604020202020204" pitchFamily="34" charset="0"/>
                <a:ea typeface="MS PGothic" panose="020B0600070205080204" pitchFamily="34" charset="-128"/>
                <a:cs typeface="Arial" panose="020B0604020202020204" pitchFamily="34" charset="0"/>
              </a:rPr>
              <a:t>DBE participation schedules</a:t>
            </a:r>
          </a:p>
          <a:p>
            <a:pPr lvl="1">
              <a:defRPr/>
            </a:pPr>
            <a:endParaRPr lang="en-US" altLang="en-US" dirty="0" smtClean="0">
              <a:solidFill>
                <a:srgbClr val="0033CC"/>
              </a:solidFill>
              <a:latin typeface="Arial" panose="020B0604020202020204" pitchFamily="34" charset="0"/>
              <a:ea typeface="MS PGothic" panose="020B0600070205080204" pitchFamily="34" charset="-128"/>
              <a:cs typeface="Arial" panose="020B0604020202020204" pitchFamily="34" charset="0"/>
            </a:endParaRPr>
          </a:p>
          <a:p>
            <a:pPr lvl="1">
              <a:defRPr/>
            </a:pPr>
            <a:endParaRPr lang="en-US" altLang="en-US" dirty="0" smtClean="0">
              <a:solidFill>
                <a:srgbClr val="0033CC"/>
              </a:solidFill>
              <a:latin typeface="Arial" panose="020B0604020202020204" pitchFamily="34" charset="0"/>
              <a:ea typeface="MS PGothic" panose="020B0600070205080204" pitchFamily="34" charset="-128"/>
              <a:cs typeface="Arial" panose="020B0604020202020204" pitchFamily="34" charset="0"/>
            </a:endParaRPr>
          </a:p>
          <a:p>
            <a:pPr lvl="2">
              <a:defRPr/>
            </a:pPr>
            <a:r>
              <a:rPr lang="en-US" altLang="en-US" sz="3200" dirty="0" smtClean="0">
                <a:solidFill>
                  <a:srgbClr val="006600"/>
                </a:solidFill>
                <a:latin typeface="Arial" panose="020B0604020202020204" pitchFamily="34" charset="0"/>
                <a:ea typeface="MS PGothic" panose="020B0600070205080204" pitchFamily="34" charset="-128"/>
                <a:cs typeface="Arial" panose="020B0604020202020204" pitchFamily="34" charset="0"/>
              </a:rPr>
              <a:t>Commitment/confirmation letters</a:t>
            </a:r>
          </a:p>
          <a:p>
            <a:pPr marL="0" indent="0">
              <a:buFont typeface="Arial" charset="0"/>
              <a:buNone/>
              <a:defRPr/>
            </a:pPr>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18436"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DB3E0876-89B4-4D54-B8A0-C0AE59CC682C}" type="slidenum">
              <a:rPr lang="en-US" altLang="en-US" sz="1400" smtClean="0"/>
              <a:pPr eaLnBrk="1" hangingPunct="1">
                <a:spcBef>
                  <a:spcPct val="0"/>
                </a:spcBef>
                <a:buFontTx/>
                <a:buNone/>
              </a:pPr>
              <a:t>37</a:t>
            </a:fld>
            <a:endParaRPr lang="en-US" altLang="en-US" sz="1400" smtClean="0"/>
          </a:p>
        </p:txBody>
      </p:sp>
      <p:sp>
        <p:nvSpPr>
          <p:cNvPr id="2" name="Up-Down Arrow 1"/>
          <p:cNvSpPr/>
          <p:nvPr/>
        </p:nvSpPr>
        <p:spPr>
          <a:xfrm>
            <a:off x="2855913" y="4310063"/>
            <a:ext cx="409575" cy="9334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70927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36563"/>
            <a:ext cx="8229600" cy="1163637"/>
          </a:xfrm>
        </p:spPr>
        <p:txBody>
          <a:bodyPr/>
          <a:lstStyle/>
          <a:p>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DBE Best Practices: </a:t>
            </a:r>
            <a:b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Contract Monitoring</a:t>
            </a:r>
          </a:p>
        </p:txBody>
      </p:sp>
      <p:sp>
        <p:nvSpPr>
          <p:cNvPr id="46083" name="Content Placeholder 2"/>
          <p:cNvSpPr>
            <a:spLocks noGrp="1"/>
          </p:cNvSpPr>
          <p:nvPr>
            <p:ph idx="1"/>
          </p:nvPr>
        </p:nvSpPr>
        <p:spPr>
          <a:xfrm>
            <a:off x="457200" y="1376363"/>
            <a:ext cx="8229600" cy="4525962"/>
          </a:xfrm>
        </p:spPr>
        <p:txBody>
          <a:bodyPr/>
          <a:lstStyle/>
          <a:p>
            <a:pPr>
              <a:defRPr/>
            </a:pPr>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a:p>
            <a:pPr>
              <a:defRPr/>
            </a:pPr>
            <a:r>
              <a:rPr lang="en-US" altLang="en-US" b="1" dirty="0" smtClean="0">
                <a:latin typeface="Arial" panose="020B0604020202020204" pitchFamily="34" charset="0"/>
                <a:ea typeface="MS PGothic" panose="020B0600070205080204" pitchFamily="34" charset="-128"/>
                <a:cs typeface="Arial" panose="020B0604020202020204" pitchFamily="34" charset="0"/>
              </a:rPr>
              <a:t>Awards/Notice to Proceed </a:t>
            </a:r>
          </a:p>
          <a:p>
            <a:pPr lvl="1">
              <a:defRPr/>
            </a:pPr>
            <a:r>
              <a:rPr lang="en-US" altLang="en-US" sz="3200" dirty="0" smtClean="0">
                <a:solidFill>
                  <a:srgbClr val="0033CC"/>
                </a:solidFill>
                <a:latin typeface="Arial" panose="020B0604020202020204" pitchFamily="34" charset="0"/>
                <a:ea typeface="MS PGothic" panose="020B0600070205080204" pitchFamily="34" charset="-128"/>
                <a:cs typeface="Arial" panose="020B0604020202020204" pitchFamily="34" charset="0"/>
              </a:rPr>
              <a:t>Executed subcontract agreements</a:t>
            </a:r>
          </a:p>
          <a:p>
            <a:pPr lvl="1">
              <a:defRPr/>
            </a:pPr>
            <a:endParaRPr lang="en-US" altLang="en-US" sz="3200" dirty="0">
              <a:solidFill>
                <a:srgbClr val="0033CC"/>
              </a:solidFill>
              <a:latin typeface="Arial" panose="020B0604020202020204" pitchFamily="34" charset="0"/>
              <a:ea typeface="MS PGothic" panose="020B0600070205080204" pitchFamily="34" charset="-128"/>
              <a:cs typeface="Arial" panose="020B0604020202020204" pitchFamily="34" charset="0"/>
            </a:endParaRPr>
          </a:p>
          <a:p>
            <a:pPr lvl="1">
              <a:defRPr/>
            </a:pPr>
            <a:endParaRPr lang="en-US" altLang="en-US" sz="3200" dirty="0" smtClean="0">
              <a:solidFill>
                <a:srgbClr val="0033CC"/>
              </a:solidFill>
              <a:latin typeface="Arial" panose="020B0604020202020204" pitchFamily="34" charset="0"/>
              <a:ea typeface="MS PGothic" panose="020B0600070205080204" pitchFamily="34" charset="-128"/>
              <a:cs typeface="Arial" panose="020B0604020202020204" pitchFamily="34" charset="0"/>
            </a:endParaRPr>
          </a:p>
          <a:p>
            <a:pPr lvl="1">
              <a:defRPr/>
            </a:pPr>
            <a:r>
              <a:rPr lang="en-US" altLang="en-US" sz="3200" dirty="0" smtClean="0">
                <a:solidFill>
                  <a:srgbClr val="006600"/>
                </a:solidFill>
                <a:latin typeface="Arial" panose="020B0604020202020204" pitchFamily="34" charset="0"/>
                <a:ea typeface="MS PGothic" panose="020B0600070205080204" pitchFamily="34" charset="-128"/>
                <a:cs typeface="Arial" panose="020B0604020202020204" pitchFamily="34" charset="0"/>
              </a:rPr>
              <a:t>Notifications of expected DBE participation</a:t>
            </a:r>
          </a:p>
          <a:p>
            <a:pPr marL="0" indent="0">
              <a:buFont typeface="Arial" charset="0"/>
              <a:buNone/>
              <a:defRPr/>
            </a:pPr>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19460"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635EAD10-9B64-4FE2-AB54-13BC9789C32B}" type="slidenum">
              <a:rPr lang="en-US" altLang="en-US" sz="1400" smtClean="0"/>
              <a:pPr eaLnBrk="1" hangingPunct="1">
                <a:spcBef>
                  <a:spcPct val="0"/>
                </a:spcBef>
                <a:buFontTx/>
                <a:buNone/>
              </a:pPr>
              <a:t>38</a:t>
            </a:fld>
            <a:endParaRPr lang="en-US" altLang="en-US" sz="1400" smtClean="0"/>
          </a:p>
        </p:txBody>
      </p:sp>
      <p:sp>
        <p:nvSpPr>
          <p:cNvPr id="5" name="Up-Down Arrow 4"/>
          <p:cNvSpPr/>
          <p:nvPr/>
        </p:nvSpPr>
        <p:spPr>
          <a:xfrm>
            <a:off x="3043238" y="3171825"/>
            <a:ext cx="409575" cy="9334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57624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36563"/>
            <a:ext cx="8229600" cy="1163637"/>
          </a:xfrm>
        </p:spPr>
        <p:txBody>
          <a:bodyPr/>
          <a:lstStyle/>
          <a:p>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DBE Best Practices: </a:t>
            </a:r>
            <a:b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Contract Monitoring</a:t>
            </a:r>
          </a:p>
        </p:txBody>
      </p:sp>
      <p:sp>
        <p:nvSpPr>
          <p:cNvPr id="46083" name="Content Placeholder 2"/>
          <p:cNvSpPr>
            <a:spLocks noGrp="1"/>
          </p:cNvSpPr>
          <p:nvPr>
            <p:ph idx="1"/>
          </p:nvPr>
        </p:nvSpPr>
        <p:spPr>
          <a:xfrm>
            <a:off x="490251" y="1818070"/>
            <a:ext cx="8565612" cy="4525962"/>
          </a:xfrm>
        </p:spPr>
        <p:txBody>
          <a:bodyPr/>
          <a:lstStyle/>
          <a:p>
            <a:pPr>
              <a:defRPr/>
            </a:pPr>
            <a:r>
              <a:rPr lang="en-US" altLang="en-US" b="1" dirty="0" smtClean="0">
                <a:latin typeface="Arial" panose="020B0604020202020204" pitchFamily="34" charset="0"/>
                <a:ea typeface="MS PGothic" panose="020B0600070205080204" pitchFamily="34" charset="-128"/>
                <a:cs typeface="Arial" panose="020B0604020202020204" pitchFamily="34" charset="0"/>
              </a:rPr>
              <a:t>Post Award/Contract Monitoring</a:t>
            </a:r>
          </a:p>
          <a:p>
            <a:pPr lvl="1">
              <a:defRPr/>
            </a:pPr>
            <a:r>
              <a:rPr lang="en-US" altLang="en-US" sz="3200" dirty="0" smtClean="0">
                <a:latin typeface="Arial" panose="020B0604020202020204" pitchFamily="34" charset="0"/>
                <a:ea typeface="MS PGothic" panose="020B0600070205080204" pitchFamily="34" charset="-128"/>
                <a:cs typeface="Arial" panose="020B0604020202020204" pitchFamily="34" charset="0"/>
              </a:rPr>
              <a:t>Tracking system</a:t>
            </a:r>
          </a:p>
          <a:p>
            <a:pPr lvl="2">
              <a:defRPr/>
            </a:pPr>
            <a:r>
              <a:rPr lang="en-US" altLang="en-US" sz="3200" dirty="0" smtClean="0">
                <a:latin typeface="Arial" panose="020B0604020202020204" pitchFamily="34" charset="0"/>
                <a:ea typeface="MS PGothic" panose="020B0600070205080204" pitchFamily="34" charset="-128"/>
                <a:cs typeface="Arial" panose="020B0604020202020204" pitchFamily="34" charset="0"/>
              </a:rPr>
              <a:t>Project completion</a:t>
            </a:r>
          </a:p>
          <a:p>
            <a:pPr lvl="2">
              <a:defRPr/>
            </a:pPr>
            <a:r>
              <a:rPr lang="en-US" altLang="en-US" sz="3200" dirty="0" smtClean="0">
                <a:latin typeface="Arial" panose="020B0604020202020204" pitchFamily="34" charset="0"/>
                <a:ea typeface="MS PGothic" panose="020B0600070205080204" pitchFamily="34" charset="-128"/>
                <a:cs typeface="Arial" panose="020B0604020202020204" pitchFamily="34" charset="0"/>
              </a:rPr>
              <a:t>Proof </a:t>
            </a:r>
            <a:r>
              <a:rPr lang="en-US" altLang="en-US" sz="3200" dirty="0">
                <a:latin typeface="Arial" panose="020B0604020202020204" pitchFamily="34" charset="0"/>
                <a:ea typeface="MS PGothic" panose="020B0600070205080204" pitchFamily="34" charset="-128"/>
                <a:cs typeface="Arial" panose="020B0604020202020204" pitchFamily="34" charset="0"/>
              </a:rPr>
              <a:t>of payments</a:t>
            </a:r>
            <a:r>
              <a:rPr lang="en-US" altLang="en-US" sz="3200" i="1" dirty="0">
                <a:latin typeface="Arial" panose="020B0604020202020204" pitchFamily="34" charset="0"/>
                <a:ea typeface="MS PGothic" panose="020B0600070205080204" pitchFamily="34" charset="-128"/>
                <a:cs typeface="Arial" panose="020B0604020202020204" pitchFamily="34" charset="0"/>
              </a:rPr>
              <a:t> </a:t>
            </a:r>
            <a:endParaRPr lang="en-US" altLang="en-US" sz="3200" i="1" dirty="0" smtClean="0">
              <a:latin typeface="Arial" panose="020B0604020202020204" pitchFamily="34" charset="0"/>
              <a:ea typeface="MS PGothic" panose="020B0600070205080204" pitchFamily="34" charset="-128"/>
              <a:cs typeface="Arial" panose="020B0604020202020204" pitchFamily="34" charset="0"/>
            </a:endParaRPr>
          </a:p>
          <a:p>
            <a:pPr lvl="3">
              <a:defRPr/>
            </a:pPr>
            <a:r>
              <a:rPr lang="en-US" altLang="en-US" sz="3200" i="1" dirty="0" smtClean="0">
                <a:latin typeface="Arial" panose="020B0604020202020204" pitchFamily="34" charset="0"/>
                <a:ea typeface="MS PGothic" panose="020B0600070205080204" pitchFamily="34" charset="-128"/>
                <a:cs typeface="Arial" panose="020B0604020202020204" pitchFamily="34" charset="0"/>
              </a:rPr>
              <a:t>Cancelled </a:t>
            </a:r>
            <a:r>
              <a:rPr lang="en-US" altLang="en-US" sz="3200" i="1" dirty="0">
                <a:latin typeface="Arial" panose="020B0604020202020204" pitchFamily="34" charset="0"/>
                <a:ea typeface="MS PGothic" panose="020B0600070205080204" pitchFamily="34" charset="-128"/>
                <a:cs typeface="Arial" panose="020B0604020202020204" pitchFamily="34" charset="0"/>
              </a:rPr>
              <a:t>checks</a:t>
            </a:r>
            <a:r>
              <a:rPr lang="en-US" altLang="en-US" sz="3200" i="1" dirty="0" smtClean="0">
                <a:latin typeface="Arial" panose="020B0604020202020204" pitchFamily="34" charset="0"/>
                <a:ea typeface="MS PGothic" panose="020B0600070205080204" pitchFamily="34" charset="-128"/>
                <a:cs typeface="Arial" panose="020B0604020202020204" pitchFamily="34" charset="0"/>
              </a:rPr>
              <a:t>; ACH transactions</a:t>
            </a:r>
            <a:endParaRPr lang="en-US" altLang="en-US" sz="3200" dirty="0" smtClean="0">
              <a:latin typeface="Arial" panose="020B0604020202020204" pitchFamily="34" charset="0"/>
              <a:ea typeface="MS PGothic" panose="020B0600070205080204" pitchFamily="34" charset="-128"/>
              <a:cs typeface="Arial" panose="020B0604020202020204" pitchFamily="34" charset="0"/>
            </a:endParaRPr>
          </a:p>
          <a:p>
            <a:pPr lvl="1">
              <a:defRPr/>
            </a:pPr>
            <a:r>
              <a:rPr lang="en-US" altLang="en-US" sz="3200" dirty="0" smtClean="0">
                <a:latin typeface="Arial" panose="020B0604020202020204" pitchFamily="34" charset="0"/>
                <a:ea typeface="MS PGothic" panose="020B0600070205080204" pitchFamily="34" charset="-128"/>
                <a:cs typeface="Arial" panose="020B0604020202020204" pitchFamily="34" charset="0"/>
              </a:rPr>
              <a:t>Follow up with all parties</a:t>
            </a:r>
          </a:p>
          <a:p>
            <a:pPr lvl="1">
              <a:defRPr/>
            </a:pPr>
            <a:r>
              <a:rPr lang="en-US" altLang="en-US" sz="3200" dirty="0" smtClean="0">
                <a:latin typeface="Arial" panose="020B0604020202020204" pitchFamily="34" charset="0"/>
                <a:ea typeface="MS PGothic" panose="020B0600070205080204" pitchFamily="34" charset="-128"/>
                <a:cs typeface="Arial" panose="020B0604020202020204" pitchFamily="34" charset="0"/>
              </a:rPr>
              <a:t>Change Orders/Amendments?</a:t>
            </a:r>
          </a:p>
          <a:p>
            <a:pPr lvl="1">
              <a:defRPr/>
            </a:pPr>
            <a:endParaRPr lang="en-US" altLang="en-US" sz="3200" dirty="0" smtClean="0">
              <a:latin typeface="Arial" panose="020B0604020202020204" pitchFamily="34" charset="0"/>
              <a:ea typeface="MS PGothic" panose="020B0600070205080204" pitchFamily="34" charset="-128"/>
              <a:cs typeface="Arial" panose="020B0604020202020204" pitchFamily="34" charset="0"/>
            </a:endParaRPr>
          </a:p>
          <a:p>
            <a:pPr>
              <a:defRPr/>
            </a:pPr>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a:p>
            <a:pPr lvl="1">
              <a:defRPr/>
            </a:pPr>
            <a:endParaRPr lang="en-US" altLang="en-US" sz="3200" i="1" dirty="0">
              <a:latin typeface="Arial" panose="020B0604020202020204" pitchFamily="34" charset="0"/>
              <a:ea typeface="MS PGothic" panose="020B0600070205080204" pitchFamily="34" charset="-128"/>
              <a:cs typeface="Arial" panose="020B0604020202020204" pitchFamily="34" charset="0"/>
            </a:endParaRPr>
          </a:p>
          <a:p>
            <a:pPr marL="457200" lvl="1" indent="0">
              <a:buFont typeface="Arial" charset="0"/>
              <a:buNone/>
              <a:defRPr/>
            </a:pPr>
            <a:endParaRPr lang="en-US" altLang="en-US" sz="3200" i="1" dirty="0" smtClean="0">
              <a:latin typeface="Arial" panose="020B0604020202020204" pitchFamily="34" charset="0"/>
              <a:ea typeface="MS PGothic" panose="020B0600070205080204" pitchFamily="34" charset="-128"/>
              <a:cs typeface="Arial" panose="020B0604020202020204" pitchFamily="34" charset="0"/>
            </a:endParaRPr>
          </a:p>
          <a:p>
            <a:pPr marL="0" indent="0">
              <a:buFont typeface="Arial" charset="0"/>
              <a:buNone/>
              <a:defRPr/>
            </a:pPr>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20484"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8D1013D9-E159-4682-B265-4BEACA3F0D69}" type="slidenum">
              <a:rPr lang="en-US" altLang="en-US" sz="1400" smtClean="0"/>
              <a:pPr eaLnBrk="1" hangingPunct="1">
                <a:spcBef>
                  <a:spcPct val="0"/>
                </a:spcBef>
                <a:buFontTx/>
                <a:buNone/>
              </a:pPr>
              <a:t>39</a:t>
            </a:fld>
            <a:endParaRPr lang="en-US" altLang="en-US" sz="1400" smtClean="0"/>
          </a:p>
        </p:txBody>
      </p:sp>
    </p:spTree>
    <p:extLst>
      <p:ext uri="{BB962C8B-B14F-4D97-AF65-F5344CB8AC3E}">
        <p14:creationId xmlns:p14="http://schemas.microsoft.com/office/powerpoint/2010/main" val="1904432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What is DBE? </a:t>
            </a:r>
          </a:p>
        </p:txBody>
      </p:sp>
      <p:sp>
        <p:nvSpPr>
          <p:cNvPr id="5123" name="Rectangle 3"/>
          <p:cNvSpPr>
            <a:spLocks noGrp="1" noChangeArrowheads="1"/>
          </p:cNvSpPr>
          <p:nvPr>
            <p:ph type="body" idx="1"/>
          </p:nvPr>
        </p:nvSpPr>
        <p:spPr>
          <a:xfrm>
            <a:off x="457200" y="1417637"/>
            <a:ext cx="8553450" cy="4948237"/>
          </a:xfrm>
        </p:spPr>
        <p:txBody>
          <a:bodyPr/>
          <a:lstStyle/>
          <a:p>
            <a:pPr eaLnBrk="1" hangingPunct="1"/>
            <a:r>
              <a:rPr lang="en-US" altLang="en-US" b="0" dirty="0" smtClean="0">
                <a:latin typeface="Arial" charset="0"/>
              </a:rPr>
              <a:t>A DBE Program must be submitted to the Federal Agency administering the grant and updated every time there is a major change</a:t>
            </a:r>
          </a:p>
          <a:p>
            <a:pPr eaLnBrk="1" hangingPunct="1"/>
            <a:r>
              <a:rPr lang="en-US" altLang="en-US" b="0" i="1" u="sng" dirty="0" smtClean="0">
                <a:latin typeface="Arial" charset="0"/>
              </a:rPr>
              <a:t>DBE Goal Methodology </a:t>
            </a:r>
            <a:r>
              <a:rPr lang="en-US" altLang="en-US" b="0" dirty="0" smtClean="0">
                <a:latin typeface="Arial" charset="0"/>
              </a:rPr>
              <a:t>must be submitted every three (3) years to the DOT agency administering the grant for each Fiscal Year.</a:t>
            </a:r>
          </a:p>
          <a:p>
            <a:pPr eaLnBrk="1" hangingPunct="1"/>
            <a:r>
              <a:rPr lang="en-US" altLang="en-US" b="0" i="1" u="sng" dirty="0" smtClean="0">
                <a:latin typeface="Arial" charset="0"/>
              </a:rPr>
              <a:t>Semi-Annual Reporting</a:t>
            </a:r>
            <a:r>
              <a:rPr lang="en-US" altLang="en-US" b="0" dirty="0" smtClean="0">
                <a:latin typeface="Arial" charset="0"/>
              </a:rPr>
              <a:t> - Must be Submitted June 1 and December 1 of each Fiscal Year</a:t>
            </a:r>
          </a:p>
          <a:p>
            <a:pPr eaLnBrk="1" hangingPunct="1">
              <a:buFont typeface="Wingdings" pitchFamily="2" charset="2"/>
              <a:buNone/>
            </a:pPr>
            <a:r>
              <a:rPr lang="en-US" altLang="en-US" dirty="0" smtClean="0"/>
              <a:t>	</a:t>
            </a:r>
          </a:p>
        </p:txBody>
      </p:sp>
    </p:spTree>
    <p:extLst>
      <p:ext uri="{BB962C8B-B14F-4D97-AF65-F5344CB8AC3E}">
        <p14:creationId xmlns:p14="http://schemas.microsoft.com/office/powerpoint/2010/main" val="395654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36563"/>
            <a:ext cx="8229600" cy="1163637"/>
          </a:xfrm>
        </p:spPr>
        <p:txBody>
          <a:bodyPr/>
          <a:lstStyle/>
          <a:p>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DBE Best Practices: </a:t>
            </a:r>
            <a:b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Contract Monitoring</a:t>
            </a:r>
          </a:p>
        </p:txBody>
      </p:sp>
      <p:sp>
        <p:nvSpPr>
          <p:cNvPr id="46083" name="Content Placeholder 2"/>
          <p:cNvSpPr>
            <a:spLocks noGrp="1"/>
          </p:cNvSpPr>
          <p:nvPr>
            <p:ph idx="1"/>
          </p:nvPr>
        </p:nvSpPr>
        <p:spPr>
          <a:xfrm>
            <a:off x="457200" y="1376363"/>
            <a:ext cx="8229600" cy="4525962"/>
          </a:xfrm>
        </p:spPr>
        <p:txBody>
          <a:bodyPr/>
          <a:lstStyle/>
          <a:p>
            <a:pPr>
              <a:defRPr/>
            </a:pPr>
            <a:endParaRPr lang="en-US" altLang="en-US" sz="3000" dirty="0" smtClean="0">
              <a:latin typeface="Arial" panose="020B0604020202020204" pitchFamily="34" charset="0"/>
              <a:ea typeface="MS PGothic" panose="020B0600070205080204" pitchFamily="34" charset="-128"/>
              <a:cs typeface="Arial" panose="020B0604020202020204" pitchFamily="34" charset="0"/>
            </a:endParaRPr>
          </a:p>
          <a:p>
            <a:pPr>
              <a:buFont typeface="Wingdings" panose="05000000000000000000" pitchFamily="2" charset="2"/>
              <a:buChar char="ü"/>
              <a:defRPr/>
            </a:pPr>
            <a:r>
              <a:rPr lang="en-US" altLang="en-US" sz="3000" b="1" dirty="0" smtClean="0">
                <a:solidFill>
                  <a:srgbClr val="0033CC"/>
                </a:solidFill>
                <a:latin typeface="Arial" panose="020B0604020202020204" pitchFamily="34" charset="0"/>
                <a:ea typeface="MS PGothic" panose="020B0600070205080204" pitchFamily="34" charset="-128"/>
                <a:cs typeface="Arial" panose="020B0604020202020204" pitchFamily="34" charset="0"/>
              </a:rPr>
              <a:t>Checkpoints</a:t>
            </a:r>
          </a:p>
          <a:p>
            <a:pPr lvl="1">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What is the project’s completion status?</a:t>
            </a:r>
          </a:p>
          <a:p>
            <a:pPr lvl="1">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What is the DBE goal achievement status?</a:t>
            </a:r>
          </a:p>
          <a:p>
            <a:pPr lvl="1">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Have change orders/amendments been issued that will affect the goal achievement?</a:t>
            </a:r>
          </a:p>
          <a:p>
            <a:pPr lvl="1">
              <a:defRPr/>
            </a:pPr>
            <a:r>
              <a:rPr lang="en-US" altLang="en-US" sz="3000" dirty="0" smtClean="0">
                <a:latin typeface="Arial" panose="020B0604020202020204" pitchFamily="34" charset="0"/>
                <a:ea typeface="MS PGothic" panose="020B0600070205080204" pitchFamily="34" charset="-128"/>
                <a:cs typeface="Arial" panose="020B0604020202020204" pitchFamily="34" charset="0"/>
              </a:rPr>
              <a:t>Commercially Useful Function (CUF) Reports with site visits</a:t>
            </a:r>
          </a:p>
          <a:p>
            <a:pPr marL="0" indent="0">
              <a:buFont typeface="Arial" charset="0"/>
              <a:buNone/>
              <a:defRPr/>
            </a:pPr>
            <a:endParaRPr lang="en-US" altLang="en-US" sz="300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2150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3766133E-500E-4F1C-BBFF-C93FB4799D18}" type="slidenum">
              <a:rPr lang="en-US" altLang="en-US" sz="1400" smtClean="0"/>
              <a:pPr eaLnBrk="1" hangingPunct="1">
                <a:spcBef>
                  <a:spcPct val="0"/>
                </a:spcBef>
                <a:buFontTx/>
                <a:buNone/>
              </a:pPr>
              <a:t>40</a:t>
            </a:fld>
            <a:endParaRPr lang="en-US" altLang="en-US" sz="1400" smtClean="0"/>
          </a:p>
        </p:txBody>
      </p:sp>
    </p:spTree>
    <p:extLst>
      <p:ext uri="{BB962C8B-B14F-4D97-AF65-F5344CB8AC3E}">
        <p14:creationId xmlns:p14="http://schemas.microsoft.com/office/powerpoint/2010/main" val="2568310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36563"/>
            <a:ext cx="8229600" cy="1163637"/>
          </a:xfrm>
        </p:spPr>
        <p:txBody>
          <a:bodyPr/>
          <a:lstStyle/>
          <a:p>
            <a:r>
              <a:rPr lang="en-US" altLang="en-US" sz="4000" dirty="0" smtClean="0">
                <a:latin typeface="+mn-lt"/>
                <a:cs typeface="Times New Roman" pitchFamily="18" charset="0"/>
              </a:rPr>
              <a:t>DBE Best Practices: </a:t>
            </a:r>
            <a:br>
              <a:rPr lang="en-US" altLang="en-US" sz="4000" dirty="0" smtClean="0">
                <a:latin typeface="+mn-lt"/>
                <a:cs typeface="Times New Roman" pitchFamily="18" charset="0"/>
              </a:rPr>
            </a:br>
            <a:r>
              <a:rPr lang="en-US" altLang="en-US" sz="4000" dirty="0" smtClean="0">
                <a:latin typeface="+mn-lt"/>
                <a:cs typeface="Times New Roman" pitchFamily="18" charset="0"/>
              </a:rPr>
              <a:t>Contract Monitoring</a:t>
            </a:r>
          </a:p>
        </p:txBody>
      </p:sp>
      <p:sp>
        <p:nvSpPr>
          <p:cNvPr id="22531" name="Content Placeholder 2"/>
          <p:cNvSpPr>
            <a:spLocks noGrp="1"/>
          </p:cNvSpPr>
          <p:nvPr>
            <p:ph idx="1"/>
          </p:nvPr>
        </p:nvSpPr>
        <p:spPr>
          <a:xfrm>
            <a:off x="297913" y="1600200"/>
            <a:ext cx="9077440" cy="4525963"/>
          </a:xfrm>
        </p:spPr>
        <p:txBody>
          <a:bodyPr/>
          <a:lstStyle/>
          <a:p>
            <a:pPr>
              <a:buFont typeface="Wingdings" pitchFamily="2" charset="2"/>
              <a:buChar char="ü"/>
            </a:pPr>
            <a:r>
              <a:rPr lang="en-US" altLang="en-US" sz="3000" b="1" dirty="0" smtClean="0">
                <a:solidFill>
                  <a:srgbClr val="C00000"/>
                </a:solidFill>
                <a:latin typeface="Arial" panose="020B0604020202020204" pitchFamily="34" charset="0"/>
                <a:cs typeface="Arial" panose="020B0604020202020204" pitchFamily="34" charset="0"/>
              </a:rPr>
              <a:t>Project Close-out Checklist:</a:t>
            </a:r>
            <a:r>
              <a:rPr lang="en-US" altLang="en-US" b="1" dirty="0" smtClean="0">
                <a:latin typeface="Arial" panose="020B0604020202020204" pitchFamily="34" charset="0"/>
                <a:cs typeface="Arial" panose="020B0604020202020204" pitchFamily="34" charset="0"/>
              </a:rPr>
              <a:t>	</a:t>
            </a:r>
          </a:p>
          <a:p>
            <a:pPr lvl="1"/>
            <a:r>
              <a:rPr lang="en-US" altLang="en-US" sz="3000" dirty="0" smtClean="0">
                <a:latin typeface="Arial" panose="020B0604020202020204" pitchFamily="34" charset="0"/>
                <a:cs typeface="Arial" panose="020B0604020202020204" pitchFamily="34" charset="0"/>
              </a:rPr>
              <a:t>DBE goal met?</a:t>
            </a:r>
          </a:p>
          <a:p>
            <a:pPr lvl="2"/>
            <a:r>
              <a:rPr lang="en-US" altLang="en-US" sz="2800" dirty="0" smtClean="0">
                <a:latin typeface="Arial" panose="020B0604020202020204" pitchFamily="34" charset="0"/>
                <a:cs typeface="Arial" panose="020B0604020202020204" pitchFamily="34" charset="0"/>
              </a:rPr>
              <a:t>Yes</a:t>
            </a:r>
          </a:p>
          <a:p>
            <a:pPr lvl="1"/>
            <a:r>
              <a:rPr lang="en-US" altLang="en-US" sz="3000" dirty="0" smtClean="0">
                <a:latin typeface="Arial" panose="020B0604020202020204" pitchFamily="34" charset="0"/>
                <a:cs typeface="Arial" panose="020B0604020202020204" pitchFamily="34" charset="0"/>
              </a:rPr>
              <a:t>DBE goal not met?</a:t>
            </a:r>
          </a:p>
          <a:p>
            <a:pPr lvl="2"/>
            <a:r>
              <a:rPr lang="en-US" altLang="en-US" sz="3000" dirty="0" smtClean="0">
                <a:latin typeface="Arial" panose="020B0604020202020204" pitchFamily="34" charset="0"/>
                <a:cs typeface="Arial" panose="020B0604020202020204" pitchFamily="34" charset="0"/>
              </a:rPr>
              <a:t>Why not? Keep in mind in case a shortfall analysis is needed</a:t>
            </a:r>
          </a:p>
          <a:p>
            <a:pPr lvl="1"/>
            <a:r>
              <a:rPr lang="en-US" altLang="en-US" sz="3000" dirty="0" smtClean="0">
                <a:latin typeface="Arial" panose="020B0604020202020204" pitchFamily="34" charset="0"/>
                <a:cs typeface="Arial" panose="020B0604020202020204" pitchFamily="34" charset="0"/>
              </a:rPr>
              <a:t>DBE goal exceeded?</a:t>
            </a:r>
          </a:p>
          <a:p>
            <a:pPr lvl="2"/>
            <a:r>
              <a:rPr lang="en-US" altLang="en-US" sz="2800" dirty="0" smtClean="0">
                <a:latin typeface="Arial" panose="020B0604020202020204" pitchFamily="34" charset="0"/>
                <a:cs typeface="Arial" panose="020B0604020202020204" pitchFamily="34" charset="0"/>
              </a:rPr>
              <a:t>Achievement over the DBE </a:t>
            </a:r>
            <a:r>
              <a:rPr lang="en-US" altLang="en-US" sz="2800" dirty="0" smtClean="0">
                <a:latin typeface="Arial" panose="020B0604020202020204" pitchFamily="34" charset="0"/>
                <a:cs typeface="Arial" panose="020B0604020202020204" pitchFamily="34" charset="0"/>
              </a:rPr>
              <a:t>goal: </a:t>
            </a:r>
            <a:r>
              <a:rPr lang="en-US" altLang="en-US" sz="2800" b="1" dirty="0" smtClean="0">
                <a:solidFill>
                  <a:srgbClr val="C00000"/>
                </a:solidFill>
                <a:latin typeface="Arial" panose="020B0604020202020204" pitchFamily="34" charset="0"/>
                <a:cs typeface="Arial" panose="020B0604020202020204" pitchFamily="34" charset="0"/>
              </a:rPr>
              <a:t>Race Neutral</a:t>
            </a:r>
            <a:endParaRPr lang="en-US" altLang="en-US" sz="2800" b="1" dirty="0" smtClean="0">
              <a:solidFill>
                <a:srgbClr val="C00000"/>
              </a:solidFill>
              <a:latin typeface="Arial" panose="020B0604020202020204" pitchFamily="34" charset="0"/>
              <a:cs typeface="Arial" panose="020B0604020202020204" pitchFamily="34" charset="0"/>
            </a:endParaRPr>
          </a:p>
          <a:p>
            <a:pPr lvl="1"/>
            <a:endParaRPr lang="en-US" altLang="en-US" sz="3200"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p:txBody>
      </p:sp>
      <p:sp>
        <p:nvSpPr>
          <p:cNvPr id="22532"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9E5EEA41-75AB-4D4A-8E82-96FD8688DAF9}" type="slidenum">
              <a:rPr lang="en-US" altLang="en-US" sz="1400" smtClean="0"/>
              <a:pPr eaLnBrk="1" hangingPunct="1">
                <a:spcBef>
                  <a:spcPct val="0"/>
                </a:spcBef>
                <a:buFontTx/>
                <a:buNone/>
              </a:pPr>
              <a:t>41</a:t>
            </a:fld>
            <a:endParaRPr lang="en-US" altLang="en-US" sz="1400" smtClean="0"/>
          </a:p>
        </p:txBody>
      </p:sp>
      <p:pic>
        <p:nvPicPr>
          <p:cNvPr id="22533" name="Picture 2" descr="C:\Users\lynn.bailey.ADDOT\AppData\Local\Microsoft\Windows\Temporary Internet Files\Content.IE5\HA8YHHT3\ask-question-1-ff9bc6fa5eaa0d7667ae7a5a4c61330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241" y="1997075"/>
            <a:ext cx="208597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838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3937"/>
            <a:ext cx="8686800" cy="4419600"/>
          </a:xfrm>
        </p:spPr>
        <p:txBody>
          <a:bodyPr>
            <a:noAutofit/>
          </a:bodyPr>
          <a:lstStyle/>
          <a:p>
            <a:pPr marL="0" indent="0">
              <a:lnSpc>
                <a:spcPct val="150000"/>
              </a:lnSpc>
              <a:spcBef>
                <a:spcPts val="0"/>
              </a:spcBef>
              <a:buNone/>
            </a:pPr>
            <a:r>
              <a:rPr lang="en-US" sz="2000" b="1" dirty="0" smtClean="0">
                <a:latin typeface="Arial" panose="020B0604020202020204" pitchFamily="34" charset="0"/>
                <a:ea typeface="Arial Unicode MS" panose="020B0604020202020204" pitchFamily="34" charset="-128"/>
                <a:cs typeface="Arial" panose="020B0604020202020204" pitchFamily="34" charset="0"/>
              </a:rPr>
              <a:t>FTA –Civil Rights Training Materials &amp; </a:t>
            </a:r>
            <a:r>
              <a:rPr lang="en-US" sz="2000" b="1" dirty="0" smtClean="0">
                <a:latin typeface="Arial" panose="020B0604020202020204" pitchFamily="34" charset="0"/>
                <a:ea typeface="Arial Unicode MS" panose="020B0604020202020204" pitchFamily="34" charset="-128"/>
                <a:cs typeface="Arial" panose="020B0604020202020204" pitchFamily="34" charset="0"/>
              </a:rPr>
              <a:t>Videos</a:t>
            </a:r>
          </a:p>
          <a:p>
            <a:pPr>
              <a:lnSpc>
                <a:spcPct val="150000"/>
              </a:lnSpc>
              <a:spcBef>
                <a:spcPts val="0"/>
              </a:spcBef>
            </a:pPr>
            <a:r>
              <a:rPr lang="en-US" sz="1600" b="1" dirty="0" smtClean="0">
                <a:latin typeface="Arial" panose="020B0604020202020204" pitchFamily="34" charset="0"/>
                <a:ea typeface="Arial Unicode MS" panose="020B0604020202020204" pitchFamily="34" charset="-128"/>
                <a:cs typeface="Arial" panose="020B0604020202020204" pitchFamily="34" charset="0"/>
              </a:rPr>
              <a:t>Implementing a successful DBE Program</a:t>
            </a:r>
          </a:p>
          <a:p>
            <a:pPr>
              <a:lnSpc>
                <a:spcPct val="150000"/>
              </a:lnSpc>
              <a:spcBef>
                <a:spcPts val="0"/>
              </a:spcBef>
            </a:pPr>
            <a:r>
              <a:rPr lang="en-US" sz="1600" b="1" dirty="0" smtClean="0">
                <a:latin typeface="Arial" panose="020B0604020202020204" pitchFamily="34" charset="0"/>
                <a:ea typeface="Arial Unicode MS" panose="020B0604020202020204" pitchFamily="34" charset="-128"/>
                <a:cs typeface="Arial" panose="020B0604020202020204" pitchFamily="34" charset="0"/>
              </a:rPr>
              <a:t>DBE Uniform Reporting</a:t>
            </a:r>
          </a:p>
          <a:p>
            <a:pPr>
              <a:lnSpc>
                <a:spcPct val="150000"/>
              </a:lnSpc>
              <a:spcBef>
                <a:spcPts val="0"/>
              </a:spcBef>
            </a:pPr>
            <a:r>
              <a:rPr lang="en-US" sz="1600" b="1" dirty="0" smtClean="0">
                <a:latin typeface="Arial" panose="020B0604020202020204" pitchFamily="34" charset="0"/>
                <a:ea typeface="Arial Unicode MS" panose="020B0604020202020204" pitchFamily="34" charset="-128"/>
                <a:cs typeface="Arial" panose="020B0604020202020204" pitchFamily="34" charset="0"/>
              </a:rPr>
              <a:t>Preparing an Adequate Shortfall Analysis and Corrective Action Plan</a:t>
            </a:r>
            <a:endParaRPr lang="en-US" sz="1600" dirty="0" smtClean="0">
              <a:latin typeface="Arial" panose="020B0604020202020204" pitchFamily="34" charset="0"/>
              <a:ea typeface="Arial Unicode MS" panose="020B0604020202020204" pitchFamily="34" charset="-128"/>
              <a:cs typeface="Arial" panose="020B0604020202020204" pitchFamily="34" charset="0"/>
            </a:endParaRPr>
          </a:p>
          <a:p>
            <a:pPr marL="0" indent="0">
              <a:lnSpc>
                <a:spcPct val="150000"/>
              </a:lnSpc>
              <a:spcBef>
                <a:spcPts val="0"/>
              </a:spcBef>
              <a:buNone/>
            </a:pPr>
            <a:r>
              <a:rPr lang="en-US" sz="1800" dirty="0">
                <a:latin typeface="Arial" panose="020B0604020202020204" pitchFamily="34" charset="0"/>
                <a:ea typeface="Arial Unicode MS" panose="020B0604020202020204" pitchFamily="34" charset="-128"/>
                <a:cs typeface="Arial" panose="020B0604020202020204" pitchFamily="34" charset="0"/>
                <a:hlinkClick r:id="rId3"/>
              </a:rPr>
              <a:t>https://</a:t>
            </a:r>
            <a:r>
              <a:rPr lang="en-US" sz="1800" dirty="0" smtClean="0">
                <a:latin typeface="Arial" panose="020B0604020202020204" pitchFamily="34" charset="0"/>
                <a:ea typeface="Arial Unicode MS" panose="020B0604020202020204" pitchFamily="34" charset="-128"/>
                <a:cs typeface="Arial" panose="020B0604020202020204" pitchFamily="34" charset="0"/>
                <a:hlinkClick r:id="rId3"/>
              </a:rPr>
              <a:t>www.fta.dot.gov/regulations-and-guidance/civil-rights-ada/dbe-training</a:t>
            </a:r>
            <a:endParaRPr lang="en-US" sz="1800" dirty="0" smtClean="0">
              <a:latin typeface="Arial" panose="020B0604020202020204" pitchFamily="34" charset="0"/>
              <a:ea typeface="Arial Unicode MS" panose="020B0604020202020204" pitchFamily="34" charset="-128"/>
              <a:cs typeface="Arial" panose="020B0604020202020204" pitchFamily="34" charset="0"/>
            </a:endParaRPr>
          </a:p>
          <a:p>
            <a:pPr marL="0" indent="0">
              <a:buNone/>
            </a:pPr>
            <a:r>
              <a:rPr lang="en-US" sz="2000" b="1" dirty="0">
                <a:latin typeface="Arial" panose="020B0604020202020204" pitchFamily="34" charset="0"/>
                <a:ea typeface="Arial Unicode MS" panose="020B0604020202020204" pitchFamily="34" charset="-128"/>
                <a:cs typeface="Arial" panose="020B0604020202020204" pitchFamily="34" charset="0"/>
              </a:rPr>
              <a:t>DBE Semi-Annual Reporting (49 CFR Part 26 Appendix B)</a:t>
            </a:r>
            <a:endParaRPr lang="en-US" sz="2000" dirty="0">
              <a:latin typeface="Arial" panose="020B0604020202020204" pitchFamily="34" charset="0"/>
              <a:cs typeface="Arial" panose="020B0604020202020204" pitchFamily="34" charset="0"/>
              <a:hlinkClick r:id="rId4" action="ppaction://hlinkfile"/>
            </a:endParaRPr>
          </a:p>
          <a:p>
            <a:pPr marL="0" indent="0">
              <a:buNone/>
            </a:pPr>
            <a:r>
              <a:rPr lang="en-US" sz="1800" dirty="0">
                <a:latin typeface="Arial" panose="020B0604020202020204" pitchFamily="34" charset="0"/>
                <a:cs typeface="Arial" panose="020B0604020202020204" pitchFamily="34" charset="0"/>
                <a:hlinkClick r:id="rId4" action="ppaction://hlinkfile"/>
              </a:rPr>
              <a:t>Uniform Report 11-03-2014.pdf</a:t>
            </a:r>
            <a:endParaRPr lang="en-US" sz="1800" dirty="0">
              <a:latin typeface="Arial" panose="020B0604020202020204" pitchFamily="34" charset="0"/>
              <a:cs typeface="Arial" panose="020B0604020202020204" pitchFamily="34" charset="0"/>
            </a:endParaRPr>
          </a:p>
          <a:p>
            <a:pPr marL="0" indent="0">
              <a:lnSpc>
                <a:spcPct val="150000"/>
              </a:lnSpc>
              <a:spcBef>
                <a:spcPts val="0"/>
              </a:spcBef>
              <a:buNone/>
            </a:pPr>
            <a:r>
              <a:rPr lang="en-US" sz="2000" b="1" dirty="0" smtClean="0">
                <a:latin typeface="Arial" panose="020B0604020202020204" pitchFamily="34" charset="0"/>
                <a:ea typeface="Arial Unicode MS" panose="020B0604020202020204" pitchFamily="34" charset="-128"/>
                <a:cs typeface="Arial" panose="020B0604020202020204" pitchFamily="34" charset="0"/>
              </a:rPr>
              <a:t>County </a:t>
            </a:r>
            <a:r>
              <a:rPr lang="en-US" sz="2000" b="1" dirty="0" smtClean="0">
                <a:latin typeface="Arial" panose="020B0604020202020204" pitchFamily="34" charset="0"/>
                <a:ea typeface="Arial Unicode MS" panose="020B0604020202020204" pitchFamily="34" charset="-128"/>
                <a:cs typeface="Arial" panose="020B0604020202020204" pitchFamily="34" charset="0"/>
              </a:rPr>
              <a:t>Business Patterns (NAICS Codes)</a:t>
            </a:r>
          </a:p>
          <a:p>
            <a:pPr marL="0" indent="0">
              <a:lnSpc>
                <a:spcPct val="150000"/>
              </a:lnSpc>
              <a:spcBef>
                <a:spcPts val="0"/>
              </a:spcBef>
              <a:buClrTx/>
              <a:buSzTx/>
              <a:buNone/>
              <a:defRPr/>
            </a:pPr>
            <a:r>
              <a:rPr lang="en-US" sz="1800" dirty="0" smtClean="0">
                <a:latin typeface="Arial" panose="020B0604020202020204" pitchFamily="34" charset="0"/>
                <a:ea typeface="Arial Unicode MS" panose="020B0604020202020204" pitchFamily="34" charset="-128"/>
                <a:cs typeface="Arial" panose="020B0604020202020204" pitchFamily="34" charset="0"/>
                <a:hlinkClick r:id="rId5"/>
              </a:rPr>
              <a:t>http://www.census.gov/econ/cbp</a:t>
            </a:r>
            <a:endParaRPr lang="en-US" sz="1800" dirty="0" smtClean="0">
              <a:latin typeface="Arial" panose="020B0604020202020204" pitchFamily="34" charset="0"/>
              <a:ea typeface="Arial Unicode MS" panose="020B0604020202020204" pitchFamily="34" charset="-128"/>
              <a:cs typeface="Arial" panose="020B0604020202020204" pitchFamily="34" charset="0"/>
            </a:endParaRPr>
          </a:p>
          <a:p>
            <a:pPr marL="0" indent="0">
              <a:lnSpc>
                <a:spcPct val="150000"/>
              </a:lnSpc>
              <a:spcBef>
                <a:spcPts val="600"/>
              </a:spcBef>
              <a:buClrTx/>
              <a:buSzTx/>
              <a:buNone/>
              <a:defRPr/>
            </a:pPr>
            <a:r>
              <a:rPr lang="en-US" sz="2000" b="1" dirty="0" smtClean="0">
                <a:latin typeface="Arial" panose="020B0604020202020204" pitchFamily="34" charset="0"/>
                <a:ea typeface="Arial Unicode MS" panose="020B0604020202020204" pitchFamily="34" charset="-128"/>
                <a:cs typeface="Arial" panose="020B0604020202020204" pitchFamily="34" charset="0"/>
              </a:rPr>
              <a:t>USDOT </a:t>
            </a:r>
            <a:r>
              <a:rPr lang="en-US" sz="2000" b="1" dirty="0">
                <a:latin typeface="Arial" panose="020B0604020202020204" pitchFamily="34" charset="0"/>
                <a:ea typeface="Arial Unicode MS" panose="020B0604020202020204" pitchFamily="34" charset="-128"/>
                <a:cs typeface="Arial" panose="020B0604020202020204" pitchFamily="34" charset="0"/>
              </a:rPr>
              <a:t>Office of Small &amp; Disadvantaged Business Utilization</a:t>
            </a:r>
          </a:p>
          <a:p>
            <a:pPr marL="0" indent="0">
              <a:lnSpc>
                <a:spcPct val="150000"/>
              </a:lnSpc>
              <a:spcBef>
                <a:spcPts val="600"/>
              </a:spcBef>
              <a:buClrTx/>
              <a:buSzTx/>
              <a:buNone/>
              <a:defRPr/>
            </a:pPr>
            <a:r>
              <a:rPr lang="en-US" sz="1800" dirty="0">
                <a:latin typeface="Arial" panose="020B0604020202020204" pitchFamily="34" charset="0"/>
                <a:ea typeface="Arial Unicode MS" panose="020B0604020202020204" pitchFamily="34" charset="-128"/>
                <a:cs typeface="Arial" panose="020B0604020202020204" pitchFamily="34" charset="0"/>
                <a:hlinkClick r:id="rId6"/>
              </a:rPr>
              <a:t>http://www.dot.gov/osdbu</a:t>
            </a:r>
            <a:r>
              <a:rPr lang="en-US" sz="1800" dirty="0">
                <a:latin typeface="Arial" panose="020B0604020202020204" pitchFamily="34" charset="0"/>
                <a:ea typeface="Arial Unicode MS" panose="020B0604020202020204" pitchFamily="34" charset="-128"/>
                <a:cs typeface="Arial" panose="020B0604020202020204" pitchFamily="34" charset="0"/>
              </a:rPr>
              <a:t> </a:t>
            </a:r>
          </a:p>
          <a:p>
            <a:pPr marL="0" indent="0">
              <a:lnSpc>
                <a:spcPct val="150000"/>
              </a:lnSpc>
              <a:spcBef>
                <a:spcPts val="600"/>
              </a:spcBef>
              <a:buClrTx/>
              <a:buSzTx/>
              <a:buNone/>
              <a:defRPr/>
            </a:pPr>
            <a:endParaRPr lang="en-US" sz="2000" dirty="0" smtClean="0">
              <a:latin typeface="Arial" panose="020B0604020202020204" pitchFamily="34" charset="0"/>
              <a:ea typeface="Arial Unicode MS" panose="020B0604020202020204" pitchFamily="34" charset="-128"/>
              <a:cs typeface="Arial" panose="020B0604020202020204" pitchFamily="34" charset="0"/>
            </a:endParaRPr>
          </a:p>
          <a:p>
            <a:pPr marL="0" indent="0">
              <a:spcBef>
                <a:spcPts val="0"/>
              </a:spcBef>
              <a:buClrTx/>
              <a:buSzTx/>
              <a:buNone/>
              <a:defRPr/>
            </a:pPr>
            <a:endParaRPr lang="en-US" sz="2000" dirty="0" smtClean="0">
              <a:latin typeface="Arial" panose="020B0604020202020204" pitchFamily="34" charset="0"/>
              <a:cs typeface="Arial" panose="020B0604020202020204" pitchFamily="34" charset="0"/>
            </a:endParaRPr>
          </a:p>
          <a:p>
            <a:pPr marL="0" indent="0">
              <a:spcBef>
                <a:spcPts val="0"/>
              </a:spcBef>
              <a:buClrTx/>
              <a:buSzTx/>
              <a:buNone/>
              <a:defRPr/>
            </a:pPr>
            <a:endParaRPr lang="es-PR" sz="2000" u="sng"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345142"/>
            <a:ext cx="8229600" cy="1143000"/>
          </a:xfrm>
        </p:spPr>
        <p:txBody>
          <a:bodyPr>
            <a:normAutofit/>
          </a:bodyPr>
          <a:lstStyle/>
          <a:p>
            <a:r>
              <a:rPr lang="en-US" sz="3600" dirty="0" smtClean="0"/>
              <a:t>Useful Websites</a:t>
            </a:r>
            <a:endParaRPr lang="en-US" sz="3600" dirty="0"/>
          </a:p>
        </p:txBody>
      </p:sp>
    </p:spTree>
    <p:extLst>
      <p:ext uri="{BB962C8B-B14F-4D97-AF65-F5344CB8AC3E}">
        <p14:creationId xmlns:p14="http://schemas.microsoft.com/office/powerpoint/2010/main" val="1129326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855" y="1363937"/>
            <a:ext cx="6962679" cy="4419600"/>
          </a:xfrm>
        </p:spPr>
        <p:txBody>
          <a:bodyPr>
            <a:noAutofit/>
          </a:bodyPr>
          <a:lstStyle/>
          <a:p>
            <a:pPr marL="0" indent="0">
              <a:lnSpc>
                <a:spcPct val="150000"/>
              </a:lnSpc>
              <a:spcBef>
                <a:spcPts val="0"/>
              </a:spcBef>
              <a:buNone/>
            </a:pPr>
            <a:r>
              <a:rPr lang="en-US" sz="2400" b="1" dirty="0" smtClean="0">
                <a:solidFill>
                  <a:srgbClr val="0000FF"/>
                </a:solidFill>
                <a:latin typeface="Arial" panose="020B0604020202020204" pitchFamily="34" charset="0"/>
                <a:ea typeface="Arial Unicode MS" panose="020B0604020202020204" pitchFamily="34" charset="-128"/>
                <a:cs typeface="Arial" panose="020B0604020202020204" pitchFamily="34" charset="0"/>
              </a:rPr>
              <a:t>FTA DBE Academy</a:t>
            </a:r>
          </a:p>
          <a:p>
            <a:pPr>
              <a:lnSpc>
                <a:spcPct val="150000"/>
              </a:lnSpc>
              <a:spcBef>
                <a:spcPts val="0"/>
              </a:spcBef>
            </a:pPr>
            <a:r>
              <a:rPr lang="en-US" sz="2000" b="1" dirty="0" smtClean="0">
                <a:latin typeface="Arial" panose="020B0604020202020204" pitchFamily="34" charset="0"/>
                <a:ea typeface="Arial Unicode MS" panose="020B0604020202020204" pitchFamily="34" charset="-128"/>
                <a:cs typeface="Arial" panose="020B0604020202020204" pitchFamily="34" charset="0"/>
              </a:rPr>
              <a:t>Charlotte, NC (May, 2016)</a:t>
            </a:r>
          </a:p>
          <a:p>
            <a:pPr>
              <a:lnSpc>
                <a:spcPct val="150000"/>
              </a:lnSpc>
              <a:spcBef>
                <a:spcPts val="0"/>
              </a:spcBef>
            </a:pPr>
            <a:r>
              <a:rPr lang="en-US" sz="2000" b="1" dirty="0" smtClean="0">
                <a:latin typeface="Arial" panose="020B0604020202020204" pitchFamily="34" charset="0"/>
                <a:ea typeface="Arial Unicode MS" panose="020B0604020202020204" pitchFamily="34" charset="-128"/>
                <a:cs typeface="Arial" panose="020B0604020202020204" pitchFamily="34" charset="0"/>
              </a:rPr>
              <a:t>APTA (June, 2016) </a:t>
            </a:r>
          </a:p>
          <a:p>
            <a:pPr marL="0" indent="0">
              <a:lnSpc>
                <a:spcPct val="150000"/>
              </a:lnSpc>
              <a:spcBef>
                <a:spcPts val="0"/>
              </a:spcBef>
              <a:buNone/>
            </a:pPr>
            <a:endParaRPr lang="en-US" sz="1600" b="1" dirty="0">
              <a:solidFill>
                <a:srgbClr val="0000FF"/>
              </a:solidFill>
              <a:latin typeface="Arial" panose="020B0604020202020204" pitchFamily="34" charset="0"/>
              <a:ea typeface="Arial Unicode MS" panose="020B0604020202020204" pitchFamily="34" charset="-128"/>
              <a:cs typeface="Arial" panose="020B0604020202020204" pitchFamily="34" charset="0"/>
            </a:endParaRPr>
          </a:p>
          <a:p>
            <a:pPr marL="0" indent="0">
              <a:lnSpc>
                <a:spcPct val="150000"/>
              </a:lnSpc>
              <a:spcBef>
                <a:spcPts val="0"/>
              </a:spcBef>
              <a:buNone/>
            </a:pPr>
            <a:r>
              <a:rPr lang="en-US" sz="2400" b="1" dirty="0" smtClean="0">
                <a:solidFill>
                  <a:srgbClr val="0000FF"/>
                </a:solidFill>
                <a:latin typeface="Arial" panose="020B0604020202020204" pitchFamily="34" charset="0"/>
                <a:ea typeface="Arial Unicode MS" panose="020B0604020202020204" pitchFamily="34" charset="-128"/>
                <a:cs typeface="Arial" panose="020B0604020202020204" pitchFamily="34" charset="0"/>
              </a:rPr>
              <a:t>National Transit Institute (NTI) </a:t>
            </a:r>
            <a:endParaRPr lang="en-US" sz="2400" b="1" dirty="0">
              <a:solidFill>
                <a:srgbClr val="0000FF"/>
              </a:solidFill>
              <a:latin typeface="Arial" panose="020B0604020202020204" pitchFamily="34" charset="0"/>
              <a:ea typeface="Arial Unicode MS" panose="020B0604020202020204" pitchFamily="34" charset="-128"/>
              <a:cs typeface="Arial" panose="020B0604020202020204" pitchFamily="34" charset="0"/>
            </a:endParaRPr>
          </a:p>
          <a:p>
            <a:pPr>
              <a:lnSpc>
                <a:spcPct val="150000"/>
              </a:lnSpc>
              <a:spcBef>
                <a:spcPts val="0"/>
              </a:spcBef>
            </a:pPr>
            <a:r>
              <a:rPr lang="en-US" sz="2000" b="1" dirty="0" smtClean="0">
                <a:latin typeface="Arial" panose="020B0604020202020204" pitchFamily="34" charset="0"/>
                <a:ea typeface="Arial Unicode MS" panose="020B0604020202020204" pitchFamily="34" charset="-128"/>
                <a:cs typeface="Arial" panose="020B0604020202020204" pitchFamily="34" charset="0"/>
              </a:rPr>
              <a:t>Website:  www.ntionline.com</a:t>
            </a:r>
          </a:p>
          <a:p>
            <a:pPr>
              <a:lnSpc>
                <a:spcPct val="150000"/>
              </a:lnSpc>
              <a:spcBef>
                <a:spcPts val="0"/>
              </a:spcBef>
            </a:pPr>
            <a:r>
              <a:rPr lang="en-US" sz="2000" b="1" dirty="0" smtClean="0">
                <a:latin typeface="Arial" panose="020B0604020202020204" pitchFamily="34" charset="0"/>
                <a:ea typeface="Arial Unicode MS" panose="020B0604020202020204" pitchFamily="34" charset="-128"/>
                <a:cs typeface="Arial" panose="020B0604020202020204" pitchFamily="34" charset="0"/>
              </a:rPr>
              <a:t>Attend/Host a training</a:t>
            </a:r>
            <a:endParaRPr lang="en-US" sz="2000" b="1" dirty="0">
              <a:latin typeface="Arial" panose="020B0604020202020204" pitchFamily="34" charset="0"/>
              <a:ea typeface="Arial Unicode MS" panose="020B0604020202020204" pitchFamily="34" charset="-128"/>
              <a:cs typeface="Arial" panose="020B0604020202020204" pitchFamily="34" charset="0"/>
            </a:endParaRPr>
          </a:p>
          <a:p>
            <a:pPr marL="0" indent="0">
              <a:spcBef>
                <a:spcPts val="0"/>
              </a:spcBef>
              <a:buClrTx/>
              <a:buSzTx/>
              <a:buNone/>
              <a:defRPr/>
            </a:pPr>
            <a:endParaRPr lang="en-US" sz="2000" dirty="0" smtClean="0">
              <a:latin typeface="Arial" panose="020B0604020202020204" pitchFamily="34" charset="0"/>
              <a:cs typeface="Arial" panose="020B0604020202020204" pitchFamily="34" charset="0"/>
            </a:endParaRPr>
          </a:p>
          <a:p>
            <a:pPr marL="0" indent="0">
              <a:spcBef>
                <a:spcPts val="0"/>
              </a:spcBef>
              <a:buClrTx/>
              <a:buSzTx/>
              <a:buNone/>
              <a:defRPr/>
            </a:pPr>
            <a:endParaRPr lang="es-PR" sz="2000" u="sng"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345142"/>
            <a:ext cx="8229600" cy="1143000"/>
          </a:xfrm>
        </p:spPr>
        <p:txBody>
          <a:bodyPr>
            <a:normAutofit/>
          </a:bodyPr>
          <a:lstStyle/>
          <a:p>
            <a:r>
              <a:rPr lang="en-US" sz="3600" dirty="0" smtClean="0"/>
              <a:t>Other Helpful Resources</a:t>
            </a:r>
            <a:endParaRPr lang="en-US" sz="3600" dirty="0"/>
          </a:p>
        </p:txBody>
      </p:sp>
    </p:spTree>
    <p:extLst>
      <p:ext uri="{BB962C8B-B14F-4D97-AF65-F5344CB8AC3E}">
        <p14:creationId xmlns:p14="http://schemas.microsoft.com/office/powerpoint/2010/main" val="1666641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extLst>
      <p:ext uri="{BB962C8B-B14F-4D97-AF65-F5344CB8AC3E}">
        <p14:creationId xmlns:p14="http://schemas.microsoft.com/office/powerpoint/2010/main" val="34643941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 y="533400"/>
            <a:ext cx="8836025" cy="996950"/>
          </a:xfrm>
          <a:solidFill>
            <a:srgbClr val="FFFFFF"/>
          </a:solidFill>
          <a:ln>
            <a:solidFill>
              <a:srgbClr val="000000"/>
            </a:solidFill>
            <a:miter lim="800000"/>
            <a:headEnd/>
            <a:tailEnd/>
          </a:ln>
        </p:spPr>
        <p:txBody>
          <a:bodyPr lIns="90000" tIns="46800" rIns="90000" bIns="46800"/>
          <a:lstStyle/>
          <a:p>
            <a:pPr eaLnBrk="1" hangingPunct="1"/>
            <a:r>
              <a:rPr lang="en-US" altLang="en-US" dirty="0" smtClean="0">
                <a:solidFill>
                  <a:schemeClr val="tx1"/>
                </a:solidFill>
              </a:rPr>
              <a:t>DBE Program: 4 Key Elements</a:t>
            </a:r>
          </a:p>
        </p:txBody>
      </p:sp>
      <p:sp>
        <p:nvSpPr>
          <p:cNvPr id="5124" name="Slide Number Placeholder 3"/>
          <p:cNvSpPr txBox="1">
            <a:spLocks noGrp="1"/>
          </p:cNvSpPr>
          <p:nvPr/>
        </p:nvSpPr>
        <p:spPr bwMode="auto">
          <a:xfrm>
            <a:off x="7086600" y="6248400"/>
            <a:ext cx="1901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r" eaLnBrk="1" hangingPunct="1">
              <a:buFont typeface="Verdana" pitchFamily="34" charset="0"/>
              <a:buNone/>
            </a:pPr>
            <a:fld id="{C1E5D396-F527-440D-8299-EE57DB35E35D}" type="slidenum">
              <a:rPr lang="en-GB" altLang="en-US" sz="1400">
                <a:solidFill>
                  <a:srgbClr val="000000"/>
                </a:solidFill>
                <a:latin typeface="Verdana" pitchFamily="34" charset="0"/>
                <a:cs typeface="Arial" charset="0"/>
              </a:rPr>
              <a:pPr algn="r" eaLnBrk="1" hangingPunct="1">
                <a:buFont typeface="Verdana" pitchFamily="34" charset="0"/>
                <a:buNone/>
              </a:pPr>
              <a:t>5</a:t>
            </a:fld>
            <a:endParaRPr lang="en-GB" altLang="en-US" sz="1400" dirty="0">
              <a:solidFill>
                <a:srgbClr val="000000"/>
              </a:solidFill>
              <a:latin typeface="Verdana" pitchFamily="34" charset="0"/>
              <a:cs typeface="Arial" charset="0"/>
            </a:endParaRPr>
          </a:p>
        </p:txBody>
      </p:sp>
      <p:pic>
        <p:nvPicPr>
          <p:cNvPr id="5" name="Content Placeholder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335088"/>
            <a:ext cx="77787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266369"/>
      </p:ext>
    </p:extLst>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r>
              <a:rPr lang="en-US" sz="3600" dirty="0"/>
              <a:t>DBE </a:t>
            </a:r>
            <a:r>
              <a:rPr lang="en-US" sz="3600" dirty="0" smtClean="0"/>
              <a:t>Goal/Methodology Requirement</a:t>
            </a:r>
            <a:endParaRPr lang="en-US" sz="3600" dirty="0"/>
          </a:p>
        </p:txBody>
      </p:sp>
      <p:sp>
        <p:nvSpPr>
          <p:cNvPr id="81923" name="Rectangle 3"/>
          <p:cNvSpPr>
            <a:spLocks noGrp="1" noChangeArrowheads="1"/>
          </p:cNvSpPr>
          <p:nvPr>
            <p:ph type="body" idx="1"/>
          </p:nvPr>
        </p:nvSpPr>
        <p:spPr>
          <a:xfrm>
            <a:off x="457200" y="1447800"/>
            <a:ext cx="8229600" cy="4525963"/>
          </a:xfrm>
          <a:noFill/>
        </p:spPr>
        <p:txBody>
          <a:bodyPr>
            <a:normAutofit fontScale="92500" lnSpcReduction="20000"/>
          </a:bodyPr>
          <a:lstStyle/>
          <a:p>
            <a:r>
              <a:rPr lang="en-US" sz="2800" dirty="0" smtClean="0">
                <a:latin typeface="Arial" panose="020B0604020202020204" pitchFamily="34" charset="0"/>
                <a:cs typeface="Arial" panose="020B0604020202020204" pitchFamily="34" charset="0"/>
              </a:rPr>
              <a:t>Triennial submission </a:t>
            </a:r>
            <a:r>
              <a:rPr lang="en-US" sz="2800" dirty="0">
                <a:latin typeface="Arial" panose="020B0604020202020204" pitchFamily="34" charset="0"/>
                <a:cs typeface="Arial" panose="020B0604020202020204" pitchFamily="34" charset="0"/>
              </a:rPr>
              <a:t>of goal setting </a:t>
            </a:r>
            <a:r>
              <a:rPr lang="en-US" sz="2800" dirty="0" smtClean="0">
                <a:latin typeface="Arial" panose="020B0604020202020204" pitchFamily="34" charset="0"/>
                <a:cs typeface="Arial" panose="020B0604020202020204" pitchFamily="34" charset="0"/>
              </a:rPr>
              <a:t>methodology due August 1st</a:t>
            </a:r>
          </a:p>
          <a:p>
            <a:pPr marL="109728"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What </a:t>
            </a:r>
            <a:r>
              <a:rPr lang="en-US" sz="2800" dirty="0">
                <a:latin typeface="Arial" panose="020B0604020202020204" pitchFamily="34" charset="0"/>
                <a:cs typeface="Arial" panose="020B0604020202020204" pitchFamily="34" charset="0"/>
              </a:rPr>
              <a:t>do you need to submit?</a:t>
            </a:r>
          </a:p>
          <a:p>
            <a:pPr lvl="1"/>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etter stating </a:t>
            </a:r>
            <a:r>
              <a:rPr lang="en-US" dirty="0">
                <a:latin typeface="Arial" panose="020B0604020202020204" pitchFamily="34" charset="0"/>
                <a:cs typeface="Arial" panose="020B0604020202020204" pitchFamily="34" charset="0"/>
              </a:rPr>
              <a:t>overall goal </a:t>
            </a:r>
            <a:r>
              <a:rPr lang="en-US" dirty="0" smtClean="0">
                <a:latin typeface="Arial" panose="020B0604020202020204" pitchFamily="34" charset="0"/>
                <a:cs typeface="Arial" panose="020B0604020202020204" pitchFamily="34" charset="0"/>
              </a:rPr>
              <a:t>for the three Fiscal </a:t>
            </a:r>
            <a:r>
              <a:rPr lang="en-US" dirty="0" smtClean="0">
                <a:latin typeface="Arial" panose="020B0604020202020204" pitchFamily="34" charset="0"/>
                <a:cs typeface="Arial" panose="020B0604020202020204" pitchFamily="34" charset="0"/>
              </a:rPr>
              <a:t>Years including the anticipated </a:t>
            </a:r>
            <a:r>
              <a:rPr lang="en-US" dirty="0" smtClean="0">
                <a:latin typeface="Arial" panose="020B0604020202020204" pitchFamily="34" charset="0"/>
                <a:cs typeface="Arial" panose="020B0604020202020204" pitchFamily="34" charset="0"/>
              </a:rPr>
              <a:t>R/N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R/C </a:t>
            </a:r>
            <a:r>
              <a:rPr lang="en-US" dirty="0" smtClean="0">
                <a:latin typeface="Arial" panose="020B0604020202020204" pitchFamily="34" charset="0"/>
                <a:cs typeface="Arial" panose="020B0604020202020204" pitchFamily="34" charset="0"/>
              </a:rPr>
              <a:t>split</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opy </a:t>
            </a:r>
            <a:r>
              <a:rPr lang="en-US" dirty="0">
                <a:latin typeface="Arial" panose="020B0604020202020204" pitchFamily="34" charset="0"/>
                <a:cs typeface="Arial" panose="020B0604020202020204" pitchFamily="34" charset="0"/>
              </a:rPr>
              <a:t>of the methodology you used to </a:t>
            </a:r>
            <a:r>
              <a:rPr lang="en-US" dirty="0" smtClean="0">
                <a:latin typeface="Arial" panose="020B0604020202020204" pitchFamily="34" charset="0"/>
                <a:cs typeface="Arial" panose="020B0604020202020204" pitchFamily="34" charset="0"/>
              </a:rPr>
              <a:t>develop the </a:t>
            </a:r>
            <a:r>
              <a:rPr lang="en-US" dirty="0">
                <a:latin typeface="Arial" panose="020B0604020202020204" pitchFamily="34" charset="0"/>
                <a:cs typeface="Arial" panose="020B0604020202020204" pitchFamily="34" charset="0"/>
              </a:rPr>
              <a:t>goal</a:t>
            </a:r>
          </a:p>
          <a:p>
            <a:pPr lvl="2"/>
            <a:r>
              <a:rPr lang="en-US" sz="2800" dirty="0" smtClean="0">
                <a:latin typeface="Arial" panose="020B0604020202020204" pitchFamily="34" charset="0"/>
                <a:cs typeface="Arial" panose="020B0604020202020204" pitchFamily="34" charset="0"/>
              </a:rPr>
              <a:t>Proposed projects and scopes of work</a:t>
            </a:r>
            <a:endParaRPr lang="en-US" sz="2800" dirty="0">
              <a:latin typeface="Arial" panose="020B0604020202020204" pitchFamily="34" charset="0"/>
              <a:cs typeface="Arial" panose="020B0604020202020204" pitchFamily="34" charset="0"/>
            </a:endParaRPr>
          </a:p>
          <a:p>
            <a:pPr lvl="2"/>
            <a:r>
              <a:rPr lang="en-US" sz="2800" dirty="0" smtClean="0">
                <a:latin typeface="Arial" panose="020B0604020202020204" pitchFamily="34" charset="0"/>
                <a:cs typeface="Arial" panose="020B0604020202020204" pitchFamily="34" charset="0"/>
              </a:rPr>
              <a:t>Clear and thorough </a:t>
            </a:r>
            <a:r>
              <a:rPr lang="en-US" sz="2800" dirty="0" smtClean="0">
                <a:latin typeface="Arial" panose="020B0604020202020204" pitchFamily="34" charset="0"/>
                <a:cs typeface="Arial" panose="020B0604020202020204" pitchFamily="34" charset="0"/>
              </a:rPr>
              <a:t>explanations</a:t>
            </a:r>
            <a:endParaRPr lang="en-US" sz="2800" dirty="0" smtClean="0">
              <a:latin typeface="Arial" panose="020B0604020202020204" pitchFamily="34" charset="0"/>
              <a:cs typeface="Arial" panose="020B0604020202020204" pitchFamily="34" charset="0"/>
            </a:endParaRPr>
          </a:p>
          <a:p>
            <a:pPr lvl="2"/>
            <a:r>
              <a:rPr lang="en-US" sz="2800" b="1" i="1" dirty="0" smtClean="0">
                <a:solidFill>
                  <a:srgbClr val="C00000"/>
                </a:solidFill>
                <a:latin typeface="Arial" panose="020B0604020202020204" pitchFamily="34" charset="0"/>
                <a:cs typeface="Arial" panose="020B0604020202020204" pitchFamily="34" charset="0"/>
              </a:rPr>
              <a:t>Show </a:t>
            </a:r>
            <a:r>
              <a:rPr lang="en-US" sz="2800" b="1" i="1" dirty="0" smtClean="0">
                <a:solidFill>
                  <a:srgbClr val="C00000"/>
                </a:solidFill>
                <a:latin typeface="Arial" panose="020B0604020202020204" pitchFamily="34" charset="0"/>
                <a:cs typeface="Arial" panose="020B0604020202020204" pitchFamily="34" charset="0"/>
              </a:rPr>
              <a:t>the work!</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3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2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sz="3600" dirty="0"/>
              <a:t>DBE </a:t>
            </a:r>
            <a:r>
              <a:rPr lang="en-US" sz="3600" dirty="0" smtClean="0"/>
              <a:t>Goal/Methodology </a:t>
            </a:r>
            <a:r>
              <a:rPr lang="en-US" sz="3600" dirty="0" smtClean="0"/>
              <a:t>Requirement (Cont’d)</a:t>
            </a:r>
            <a:endParaRPr lang="en-US" sz="3600" dirty="0"/>
          </a:p>
        </p:txBody>
      </p:sp>
      <p:sp>
        <p:nvSpPr>
          <p:cNvPr id="81923" name="Rectangle 3"/>
          <p:cNvSpPr>
            <a:spLocks noGrp="1" noChangeArrowheads="1"/>
          </p:cNvSpPr>
          <p:nvPr>
            <p:ph type="body" idx="1"/>
          </p:nvPr>
        </p:nvSpPr>
        <p:spPr>
          <a:xfrm>
            <a:off x="457200" y="1591021"/>
            <a:ext cx="8229600" cy="4525963"/>
          </a:xfrm>
          <a:noFill/>
        </p:spPr>
        <p:txBody>
          <a:bodyPr>
            <a:normAutofit/>
          </a:bodyPr>
          <a:lstStyle/>
          <a:p>
            <a:pPr lvl="1"/>
            <a:r>
              <a:rPr lang="en-US" dirty="0" smtClean="0">
                <a:latin typeface="Arial" panose="020B0604020202020204" pitchFamily="34" charset="0"/>
                <a:cs typeface="Arial" panose="020B0604020202020204" pitchFamily="34" charset="0"/>
              </a:rPr>
              <a:t>Copy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the published notice on </a:t>
            </a:r>
            <a:r>
              <a:rPr lang="en-US" dirty="0" smtClean="0">
                <a:latin typeface="Arial" panose="020B0604020202020204" pitchFamily="34" charset="0"/>
                <a:cs typeface="Arial" panose="020B0604020202020204" pitchFamily="34" charset="0"/>
              </a:rPr>
              <a:t>transit agency’s </a:t>
            </a:r>
            <a:r>
              <a:rPr lang="en-US" dirty="0" smtClean="0">
                <a:latin typeface="Arial" panose="020B0604020202020204" pitchFamily="34" charset="0"/>
                <a:cs typeface="Arial" panose="020B0604020202020204" pitchFamily="34" charset="0"/>
              </a:rPr>
              <a:t>website </a:t>
            </a:r>
            <a:r>
              <a:rPr lang="en-US" i="1" dirty="0" smtClean="0">
                <a:latin typeface="Arial" panose="020B0604020202020204" pitchFamily="34" charset="0"/>
                <a:cs typeface="Arial" panose="020B0604020202020204" pitchFamily="34" charset="0"/>
              </a:rPr>
              <a:t>(notice should be published for the entire triennial period)</a:t>
            </a:r>
          </a:p>
          <a:p>
            <a:pPr marL="457200" lvl="1"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 summary of </a:t>
            </a:r>
            <a:r>
              <a:rPr lang="en-US" dirty="0" smtClean="0">
                <a:latin typeface="Arial" panose="020B0604020202020204" pitchFamily="34" charset="0"/>
                <a:cs typeface="Arial" panose="020B0604020202020204" pitchFamily="34" charset="0"/>
              </a:rPr>
              <a:t>the public </a:t>
            </a:r>
            <a:r>
              <a:rPr lang="en-US" dirty="0" smtClean="0">
                <a:latin typeface="Arial" panose="020B0604020202020204" pitchFamily="34" charset="0"/>
                <a:cs typeface="Arial" panose="020B0604020202020204" pitchFamily="34" charset="0"/>
              </a:rPr>
              <a:t>consultation process and activities, including a </a:t>
            </a:r>
            <a:r>
              <a:rPr lang="en-US" b="1" i="1" dirty="0">
                <a:solidFill>
                  <a:srgbClr val="C00000"/>
                </a:solidFill>
                <a:latin typeface="Arial" panose="020B0604020202020204" pitchFamily="34" charset="0"/>
                <a:cs typeface="Arial" panose="020B0604020202020204" pitchFamily="34" charset="0"/>
              </a:rPr>
              <a:t>scheduled, direct, interactive exchange </a:t>
            </a:r>
            <a:endParaRPr 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3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n-US" sz="3600" dirty="0"/>
              <a:t>Goal Setting Principles</a:t>
            </a:r>
          </a:p>
        </p:txBody>
      </p:sp>
      <p:sp>
        <p:nvSpPr>
          <p:cNvPr id="97283" name="Rectangle 3"/>
          <p:cNvSpPr>
            <a:spLocks noGrp="1" noChangeArrowheads="1"/>
          </p:cNvSpPr>
          <p:nvPr>
            <p:ph type="body" idx="1"/>
          </p:nvPr>
        </p:nvSpPr>
        <p:spPr>
          <a:xfrm>
            <a:off x="457200" y="1447800"/>
            <a:ext cx="8229600" cy="4525963"/>
          </a:xfrm>
        </p:spPr>
        <p:txBody>
          <a:bodyPr>
            <a:noAutofit/>
          </a:bodyPr>
          <a:lstStyle/>
          <a:p>
            <a:pPr marL="0" indent="0">
              <a:spcAft>
                <a:spcPts val="1200"/>
              </a:spcAft>
              <a:buNone/>
            </a:pPr>
            <a:r>
              <a:rPr lang="en-US" sz="2800" b="1" dirty="0" smtClean="0">
                <a:latin typeface="Arial" panose="020B0604020202020204" pitchFamily="34" charset="0"/>
                <a:cs typeface="Arial" panose="020B0604020202020204" pitchFamily="34" charset="0"/>
              </a:rPr>
              <a:t>DBE Goal</a:t>
            </a:r>
            <a:endParaRPr lang="en-US" sz="2800" dirty="0" smtClean="0">
              <a:latin typeface="Arial" panose="020B0604020202020204" pitchFamily="34" charset="0"/>
              <a:cs typeface="Arial" panose="020B0604020202020204" pitchFamily="34" charset="0"/>
            </a:endParaRPr>
          </a:p>
          <a:p>
            <a:pPr>
              <a:spcAft>
                <a:spcPts val="1200"/>
              </a:spcAft>
            </a:pPr>
            <a:r>
              <a:rPr lang="en-US" sz="2800" dirty="0" smtClean="0">
                <a:latin typeface="Arial" panose="020B0604020202020204" pitchFamily="34" charset="0"/>
                <a:cs typeface="Arial" panose="020B0604020202020204" pitchFamily="34" charset="0"/>
              </a:rPr>
              <a:t>Must be based </a:t>
            </a:r>
            <a:r>
              <a:rPr lang="en-US" sz="2800" dirty="0">
                <a:latin typeface="Arial" panose="020B0604020202020204" pitchFamily="34" charset="0"/>
                <a:cs typeface="Arial" panose="020B0604020202020204" pitchFamily="34" charset="0"/>
              </a:rPr>
              <a:t>on demonstrable evidence of the </a:t>
            </a:r>
            <a:r>
              <a:rPr lang="en-US" sz="2800" i="1" dirty="0">
                <a:latin typeface="Arial" panose="020B0604020202020204" pitchFamily="34" charset="0"/>
                <a:cs typeface="Arial" panose="020B0604020202020204" pitchFamily="34" charset="0"/>
              </a:rPr>
              <a:t>availability of ready, willing, and able DBEs relative to all businesses ready, willing, and able </a:t>
            </a:r>
            <a:r>
              <a:rPr lang="en-US" sz="2800" dirty="0">
                <a:latin typeface="Arial" panose="020B0604020202020204" pitchFamily="34" charset="0"/>
                <a:cs typeface="Arial" panose="020B0604020202020204" pitchFamily="34" charset="0"/>
              </a:rPr>
              <a:t>to participate on DOT-assisted contracts.</a:t>
            </a:r>
          </a:p>
          <a:p>
            <a:r>
              <a:rPr lang="en-US" sz="2800" dirty="0" smtClean="0">
                <a:latin typeface="Arial" panose="020B0604020202020204" pitchFamily="34" charset="0"/>
                <a:cs typeface="Arial" panose="020B0604020202020204" pitchFamily="34" charset="0"/>
              </a:rPr>
              <a:t>Must </a:t>
            </a:r>
            <a:r>
              <a:rPr lang="en-US" sz="2800" dirty="0">
                <a:latin typeface="Arial" panose="020B0604020202020204" pitchFamily="34" charset="0"/>
                <a:cs typeface="Arial" panose="020B0604020202020204" pitchFamily="34" charset="0"/>
              </a:rPr>
              <a:t>reflect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level of DBE participation to be absent the effects of </a:t>
            </a:r>
            <a:r>
              <a:rPr lang="en-US" sz="2800" dirty="0" smtClean="0">
                <a:latin typeface="Arial" panose="020B0604020202020204" pitchFamily="34" charset="0"/>
                <a:cs typeface="Arial" panose="020B0604020202020204" pitchFamily="34" charset="0"/>
              </a:rPr>
              <a:t>discrimination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0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Aft>
                <a:spcPts val="600"/>
              </a:spcAft>
            </a:pPr>
            <a:r>
              <a:rPr lang="en-US" sz="3000" dirty="0" smtClean="0">
                <a:latin typeface="Arial" panose="020B0604020202020204" pitchFamily="34" charset="0"/>
                <a:cs typeface="Arial" panose="020B0604020202020204" pitchFamily="34" charset="0"/>
              </a:rPr>
              <a:t>Recipients </a:t>
            </a:r>
            <a:r>
              <a:rPr lang="en-US" sz="3000" dirty="0">
                <a:latin typeface="Arial" panose="020B0604020202020204" pitchFamily="34" charset="0"/>
                <a:cs typeface="Arial" panose="020B0604020202020204" pitchFamily="34" charset="0"/>
              </a:rPr>
              <a:t>may not rely on the aspirational 10% national goal</a:t>
            </a:r>
            <a:r>
              <a:rPr lang="en-US" sz="3000" dirty="0" smtClean="0">
                <a:latin typeface="Arial" panose="020B0604020202020204" pitchFamily="34" charset="0"/>
                <a:cs typeface="Arial" panose="020B0604020202020204" pitchFamily="34" charset="0"/>
              </a:rPr>
              <a:t>—</a:t>
            </a:r>
          </a:p>
          <a:p>
            <a:pPr>
              <a:spcAft>
                <a:spcPts val="600"/>
              </a:spcAft>
            </a:pPr>
            <a:r>
              <a:rPr lang="en-US" sz="3000" dirty="0">
                <a:latin typeface="Arial" panose="020B0604020202020204" pitchFamily="34" charset="0"/>
                <a:cs typeface="Arial" panose="020B0604020202020204" pitchFamily="34" charset="0"/>
              </a:rPr>
              <a:t>I</a:t>
            </a:r>
            <a:r>
              <a:rPr lang="en-US" sz="3000" dirty="0" smtClean="0">
                <a:latin typeface="Arial" panose="020B0604020202020204" pitchFamily="34" charset="0"/>
                <a:cs typeface="Arial" panose="020B0604020202020204" pitchFamily="34" charset="0"/>
              </a:rPr>
              <a:t>n </a:t>
            </a:r>
            <a:r>
              <a:rPr lang="en-US" sz="3000" dirty="0">
                <a:latin typeface="Arial" panose="020B0604020202020204" pitchFamily="34" charset="0"/>
                <a:cs typeface="Arial" panose="020B0604020202020204" pitchFamily="34" charset="0"/>
              </a:rPr>
              <a:t>order to maintain a narrowly tailored program, each grantee must submit a goal tailored to local </a:t>
            </a:r>
            <a:r>
              <a:rPr lang="en-US" sz="3000" dirty="0" smtClean="0">
                <a:latin typeface="Arial" panose="020B0604020202020204" pitchFamily="34" charset="0"/>
                <a:cs typeface="Arial" panose="020B0604020202020204" pitchFamily="34" charset="0"/>
              </a:rPr>
              <a:t>circumstances.</a:t>
            </a:r>
          </a:p>
          <a:p>
            <a:pPr>
              <a:spcAft>
                <a:spcPts val="600"/>
              </a:spcAft>
            </a:pPr>
            <a:r>
              <a:rPr lang="en-US" sz="3000" dirty="0">
                <a:latin typeface="Arial" panose="020B0604020202020204" pitchFamily="34" charset="0"/>
                <a:cs typeface="Arial" panose="020B0604020202020204" pitchFamily="34" charset="0"/>
              </a:rPr>
              <a:t>Minimum DBE Goal is not required.</a:t>
            </a:r>
          </a:p>
          <a:p>
            <a:pPr>
              <a:spcAft>
                <a:spcPts val="600"/>
              </a:spcAft>
            </a:pPr>
            <a:r>
              <a:rPr lang="en-US" sz="3000" dirty="0" smtClean="0">
                <a:latin typeface="Arial" panose="020B0604020202020204" pitchFamily="34" charset="0"/>
                <a:cs typeface="Arial" panose="020B0604020202020204" pitchFamily="34" charset="0"/>
              </a:rPr>
              <a:t>DOT does not approve </a:t>
            </a:r>
            <a:r>
              <a:rPr lang="en-US" sz="3000" dirty="0" smtClean="0">
                <a:latin typeface="Arial" panose="020B0604020202020204" pitchFamily="34" charset="0"/>
                <a:cs typeface="Arial" panose="020B0604020202020204" pitchFamily="34" charset="0"/>
              </a:rPr>
              <a:t>the goal </a:t>
            </a:r>
            <a:r>
              <a:rPr lang="en-US" sz="3000" dirty="0" smtClean="0">
                <a:latin typeface="Arial" panose="020B0604020202020204" pitchFamily="34" charset="0"/>
                <a:cs typeface="Arial" panose="020B0604020202020204" pitchFamily="34" charset="0"/>
              </a:rPr>
              <a:t>but….</a:t>
            </a:r>
          </a:p>
          <a:p>
            <a:pPr>
              <a:spcAft>
                <a:spcPts val="600"/>
              </a:spcAft>
            </a:pPr>
            <a:r>
              <a:rPr lang="en-US" sz="3000" b="1" dirty="0" smtClean="0">
                <a:latin typeface="Arial" panose="020B0604020202020204" pitchFamily="34" charset="0"/>
                <a:cs typeface="Arial" panose="020B0604020202020204" pitchFamily="34" charset="0"/>
              </a:rPr>
              <a:t>DOT </a:t>
            </a:r>
            <a:r>
              <a:rPr lang="en-US" sz="3000" b="1" i="1" u="sng" dirty="0" smtClean="0">
                <a:solidFill>
                  <a:srgbClr val="C00000"/>
                </a:solidFill>
                <a:latin typeface="Arial" panose="020B0604020202020204" pitchFamily="34" charset="0"/>
                <a:cs typeface="Arial" panose="020B0604020202020204" pitchFamily="34" charset="0"/>
              </a:rPr>
              <a:t>reviews</a:t>
            </a:r>
            <a:r>
              <a:rPr lang="en-US" sz="3000" b="1" dirty="0" smtClean="0">
                <a:solidFill>
                  <a:srgbClr val="C00000"/>
                </a:solidFill>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and </a:t>
            </a:r>
            <a:r>
              <a:rPr lang="en-US" sz="3000" b="1" i="1" u="sng" dirty="0" smtClean="0">
                <a:solidFill>
                  <a:srgbClr val="C00000"/>
                </a:solidFill>
                <a:latin typeface="Arial" panose="020B0604020202020204" pitchFamily="34" charset="0"/>
                <a:cs typeface="Arial" panose="020B0604020202020204" pitchFamily="34" charset="0"/>
              </a:rPr>
              <a:t>concurs</a:t>
            </a:r>
            <a:r>
              <a:rPr lang="en-US" sz="3000" b="1" dirty="0" smtClean="0">
                <a:solidFill>
                  <a:srgbClr val="C00000"/>
                </a:solidFill>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on </a:t>
            </a:r>
            <a:r>
              <a:rPr lang="en-US" sz="3000" b="1" u="sng" dirty="0" smtClean="0">
                <a:latin typeface="Arial" panose="020B0604020202020204" pitchFamily="34" charset="0"/>
                <a:cs typeface="Arial" panose="020B0604020202020204" pitchFamily="34" charset="0"/>
              </a:rPr>
              <a:t>the goal methodology</a:t>
            </a:r>
            <a:r>
              <a:rPr lang="en-US" sz="3000" b="1" dirty="0" smtClean="0">
                <a:latin typeface="Arial" panose="020B0604020202020204" pitchFamily="34" charset="0"/>
                <a:cs typeface="Arial" panose="020B0604020202020204" pitchFamily="34" charset="0"/>
              </a:rPr>
              <a:t>.</a:t>
            </a:r>
          </a:p>
          <a:p>
            <a:pPr>
              <a:spcAft>
                <a:spcPts val="600"/>
              </a:spcAft>
            </a:pPr>
            <a:endParaRPr lang="en-US"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sz="3600" dirty="0" smtClean="0"/>
              <a:t>Goal Setting </a:t>
            </a:r>
            <a:r>
              <a:rPr lang="en-US" sz="3600" dirty="0" smtClean="0"/>
              <a:t>Principles (Cont’d)</a:t>
            </a:r>
            <a:endParaRPr lang="en-US" sz="3600" dirty="0"/>
          </a:p>
        </p:txBody>
      </p:sp>
    </p:spTree>
    <p:extLst>
      <p:ext uri="{BB962C8B-B14F-4D97-AF65-F5344CB8AC3E}">
        <p14:creationId xmlns:p14="http://schemas.microsoft.com/office/powerpoint/2010/main" val="12141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FTA3 (2)</Template>
  <TotalTime>11942</TotalTime>
  <Words>4459</Words>
  <Application>Microsoft Office PowerPoint</Application>
  <PresentationFormat>On-screen Show (4:3)</PresentationFormat>
  <Paragraphs>540</Paragraphs>
  <Slides>44</Slides>
  <Notes>36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FTA3 (2)</vt:lpstr>
      <vt:lpstr>Disadvantaged Business Enterprise (DBE)  Best Practices </vt:lpstr>
      <vt:lpstr>What is DBE? </vt:lpstr>
      <vt:lpstr>Who must  have a DBE Program and Set Goals?</vt:lpstr>
      <vt:lpstr>What is DBE? </vt:lpstr>
      <vt:lpstr>DBE Program: 4 Key Elements</vt:lpstr>
      <vt:lpstr>DBE Goal/Methodology Requirement</vt:lpstr>
      <vt:lpstr>DBE Goal/Methodology Requirement (Cont’d)</vt:lpstr>
      <vt:lpstr>Goal Setting Principles</vt:lpstr>
      <vt:lpstr>Goal Setting Principles (Cont’d)</vt:lpstr>
      <vt:lpstr>How do recipients set overall goals?</vt:lpstr>
      <vt:lpstr>Step One: Considerations</vt:lpstr>
      <vt:lpstr>PowerPoint Presentation</vt:lpstr>
      <vt:lpstr>Step Two: Adjust Base Figure</vt:lpstr>
      <vt:lpstr>Step Two: Adjust Base Figure (Cont’d)</vt:lpstr>
      <vt:lpstr>Meeting Overall Goals</vt:lpstr>
      <vt:lpstr>Facilitating Race Neutral Means of Achieving DBE Participation</vt:lpstr>
      <vt:lpstr>Race Conscious Means of DBE Participation: Contract Goals</vt:lpstr>
      <vt:lpstr>Calculating Race-Neutral and Race-Conscious Splits</vt:lpstr>
      <vt:lpstr>Calculating Race-Neutral and Race-Conscious Splits (Cont’d)</vt:lpstr>
      <vt:lpstr>Consultation and Publication</vt:lpstr>
      <vt:lpstr>Summary</vt:lpstr>
      <vt:lpstr>PowerPoint Presentation</vt:lpstr>
      <vt:lpstr>PowerPoint Presentation</vt:lpstr>
      <vt:lpstr>PowerPoint Presentation</vt:lpstr>
      <vt:lpstr>Did Your Agency Meet Its DBE Goal?</vt:lpstr>
      <vt:lpstr>What If…</vt:lpstr>
      <vt:lpstr>PowerPoint Presentation</vt:lpstr>
      <vt:lpstr>PowerPoint Presentation</vt:lpstr>
      <vt:lpstr>Elements in Drafting a  Shortfall Analysis:</vt:lpstr>
      <vt:lpstr>Specific Reasons for Shortfall:  Common Error</vt:lpstr>
      <vt:lpstr>PowerPoint Presentation</vt:lpstr>
      <vt:lpstr>Specific Steps to Achieve Goal: Effective Practice</vt:lpstr>
      <vt:lpstr>Specific Steps to Achieve Goal: Effective Practice</vt:lpstr>
      <vt:lpstr>DBE Contract Monitoring</vt:lpstr>
      <vt:lpstr>DBE Best Practices:  Contract Monitoring</vt:lpstr>
      <vt:lpstr>DBE Best Practices:  Contract Monitoring</vt:lpstr>
      <vt:lpstr>DBE Best Practices:  Contract Monitoring</vt:lpstr>
      <vt:lpstr>DBE Best Practices:  Contract Monitoring</vt:lpstr>
      <vt:lpstr>DBE Best Practices:  Contract Monitoring</vt:lpstr>
      <vt:lpstr>DBE Best Practices:  Contract Monitoring</vt:lpstr>
      <vt:lpstr>DBE Best Practices:  Contract Monitoring</vt:lpstr>
      <vt:lpstr>Useful Websites</vt:lpstr>
      <vt:lpstr>Other Helpful Resources</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USDOT_User</cp:lastModifiedBy>
  <cp:revision>411</cp:revision>
  <cp:lastPrinted>2016-04-18T13:36:21Z</cp:lastPrinted>
  <dcterms:created xsi:type="dcterms:W3CDTF">2012-04-18T16:44:28Z</dcterms:created>
  <dcterms:modified xsi:type="dcterms:W3CDTF">2016-04-18T15:30:25Z</dcterms:modified>
</cp:coreProperties>
</file>