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3"/>
  </p:notesMasterIdLst>
  <p:handoutMasterIdLst>
    <p:handoutMasterId r:id="rId34"/>
  </p:handoutMasterIdLst>
  <p:sldIdLst>
    <p:sldId id="297" r:id="rId7"/>
    <p:sldId id="313" r:id="rId8"/>
    <p:sldId id="298" r:id="rId9"/>
    <p:sldId id="334" r:id="rId10"/>
    <p:sldId id="299" r:id="rId11"/>
    <p:sldId id="300" r:id="rId12"/>
    <p:sldId id="301" r:id="rId13"/>
    <p:sldId id="302" r:id="rId14"/>
    <p:sldId id="303" r:id="rId15"/>
    <p:sldId id="306" r:id="rId16"/>
    <p:sldId id="304" r:id="rId17"/>
    <p:sldId id="305" r:id="rId18"/>
    <p:sldId id="307" r:id="rId19"/>
    <p:sldId id="308" r:id="rId20"/>
    <p:sldId id="309" r:id="rId21"/>
    <p:sldId id="314" r:id="rId22"/>
    <p:sldId id="330" r:id="rId23"/>
    <p:sldId id="312" r:id="rId24"/>
    <p:sldId id="310" r:id="rId25"/>
    <p:sldId id="315" r:id="rId26"/>
    <p:sldId id="316" r:id="rId27"/>
    <p:sldId id="317" r:id="rId28"/>
    <p:sldId id="319" r:id="rId29"/>
    <p:sldId id="335" r:id="rId30"/>
    <p:sldId id="332" r:id="rId31"/>
    <p:sldId id="311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9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8EEEE-3A12-4A38-B5CF-9066BCE94D8B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732FE-4266-4B43-942B-32E4B38601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9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AD98D35-CC0D-4594-A40F-616D5488E77C}" type="datetimeFigureOut">
              <a:rPr lang="en-US" smtClean="0"/>
              <a:pPr/>
              <a:t>4/14/15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B229F62-D0E1-45D3-8580-BE38DB82DB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3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2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7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27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84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2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25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buClrTx/>
              <a:defRPr sz="26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buClrTx/>
              <a:defRPr sz="26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6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>
                <a:solidFill>
                  <a:srgbClr val="005A84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5A84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5A84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4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92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00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6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9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2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07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4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28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84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4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60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buClrTx/>
              <a:defRPr sz="26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buClrTx/>
              <a:defRPr sz="26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84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>
                <a:solidFill>
                  <a:srgbClr val="005A84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5A84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5A84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53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68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4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42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97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10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83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37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84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84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69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06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buClrTx/>
              <a:defRPr sz="26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buClrTx/>
              <a:defRPr sz="26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2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>
                <a:solidFill>
                  <a:srgbClr val="005A84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5A84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5A84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01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3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42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13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33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66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08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83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46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84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07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92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buClrTx/>
              <a:defRPr sz="26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buClrTx/>
              <a:defRPr sz="26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2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>
                <a:solidFill>
                  <a:srgbClr val="005A84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5A84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5A84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1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9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94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22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12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05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82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06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6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84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6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72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buClrTx/>
              <a:defRPr sz="26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buClrTx/>
              <a:defRPr sz="26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7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89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>
                <a:solidFill>
                  <a:srgbClr val="005A84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5A84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5A84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50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59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141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25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495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48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7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6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7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8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0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7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3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D41597-D317-4527-BE6C-C40BC3B55C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4/14/15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DE9181-6965-429B-9322-7464C973230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0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0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5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prstClr val="white"/>
                </a:solidFill>
                <a:latin typeface="Century Gothic" pitchFamily="34" charset="0"/>
              </a:rPr>
              <a:t>MBTA Key Bus Route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prstClr val="white"/>
                </a:solidFill>
                <a:latin typeface="Century Gothic" pitchFamily="34" charset="0"/>
              </a:rPr>
              <a:t>Improvement Program</a:t>
            </a:r>
            <a:endParaRPr lang="en-US" sz="40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6" name="Picture 4" descr="McMahon-transpar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124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457200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</a:rPr>
              <a:t>Joanne Haracz, AICP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876800" y="64008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sz="1400" b="1" i="1" dirty="0" smtClean="0">
                <a:solidFill>
                  <a:prstClr val="black"/>
                </a:solidFill>
                <a:latin typeface="Century Gothic" pitchFamily="34" charset="0"/>
              </a:rPr>
              <a:t>responsive client solutions since 1976</a:t>
            </a:r>
            <a:endParaRPr lang="en-US" sz="1400" b="1" i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19050" y="2362200"/>
            <a:ext cx="9144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</a:rPr>
              <a:t>Pennsylvania Public Transportation Association</a:t>
            </a:r>
          </a:p>
          <a:p>
            <a:pPr algn="ctr"/>
            <a:r>
              <a:rPr lang="en-US" sz="2500" i="1" dirty="0" smtClean="0">
                <a:solidFill>
                  <a:prstClr val="black"/>
                </a:solidFill>
              </a:rPr>
              <a:t>April 7, 2015</a:t>
            </a:r>
            <a:endParaRPr lang="en-US" sz="25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1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Traffic Signal Improvements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" y="1655802"/>
            <a:ext cx="5257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Signal optimization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Timing and phasing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Benefit buses and general traffic</a:t>
            </a:r>
            <a:endParaRPr lang="en-US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Transit signal priority potential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Bus </a:t>
            </a:r>
            <a:r>
              <a:rPr lang="en-US" sz="2800" dirty="0">
                <a:latin typeface="Century Gothic" panose="020B0502020202020204" pitchFamily="34" charset="0"/>
              </a:rPr>
              <a:t>stop locations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Relocated to improve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Speed up bus service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Decrease in bus delay at intersections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532" y="2692826"/>
            <a:ext cx="3416118" cy="312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05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Queue Jump Lanes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1524000"/>
            <a:ext cx="88519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24000" y="1575673"/>
            <a:ext cx="429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itchFamily="34" charset="0"/>
              </a:rPr>
              <a:t>Route 66</a:t>
            </a:r>
            <a:endParaRPr lang="en-US" sz="36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Bus </a:t>
            </a:r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Stop Locations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0868" y="1828800"/>
            <a:ext cx="7457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Sufficient length to allow buses to pull to the curb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Clear boarding/alighting area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Not blocking crosswalks or driveways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Considerate of adjacent traffic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Appropriate distance between stops</a:t>
            </a:r>
          </a:p>
        </p:txBody>
      </p:sp>
      <p:pic>
        <p:nvPicPr>
          <p:cNvPr id="9" name="Picture 7" descr="Bus Route 57 2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525506"/>
            <a:ext cx="2922232" cy="218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595" y="4529171"/>
            <a:ext cx="2878138" cy="215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80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Bus Stop Consolidation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0868" y="1828800"/>
            <a:ext cx="74577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prstClr val="black"/>
                </a:solidFill>
                <a:latin typeface="Century Gothic" pitchFamily="34" charset="0"/>
              </a:rPr>
              <a:t>Benefits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entury Gothic" pitchFamily="34" charset="0"/>
              </a:rPr>
              <a:t>Shortens bus trip times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entury Gothic" pitchFamily="34" charset="0"/>
              </a:rPr>
              <a:t>Improves service reliability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entury Gothic" pitchFamily="34" charset="0"/>
              </a:rPr>
              <a:t>Minimizes “stop &amp; go” experience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entury Gothic" pitchFamily="34" charset="0"/>
              </a:rPr>
              <a:t>Provides additional parking spaces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entury Gothic" pitchFamily="34" charset="0"/>
              </a:rPr>
              <a:t>Ability to provide better stop amenities</a:t>
            </a:r>
          </a:p>
        </p:txBody>
      </p:sp>
    </p:spTree>
    <p:extLst>
      <p:ext uri="{BB962C8B-B14F-4D97-AF65-F5344CB8AC3E}">
        <p14:creationId xmlns:p14="http://schemas.microsoft.com/office/powerpoint/2010/main" val="257798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Improved Accessibility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0869" y="1828800"/>
            <a:ext cx="50955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Legal Mandate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All bus doors must open at </a:t>
            </a: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curb</a:t>
            </a:r>
            <a:endParaRPr lang="en-US" sz="2800" dirty="0">
              <a:solidFill>
                <a:prstClr val="black"/>
              </a:solidFill>
              <a:latin typeface="Century Gothic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Deter </a:t>
            </a: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cars from parking in stops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Providing </a:t>
            </a: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accessible curb access requires longer bus stops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Bus Stops must meet Current ADA Guidelines</a:t>
            </a:r>
            <a:endParaRPr lang="en-US" sz="28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3467100" cy="258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us stop block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508637"/>
            <a:ext cx="3525838" cy="234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38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Improved Passenger Comfort &amp; Convenience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entury Gothic" panose="020B0502020202020204" pitchFamily="34" charset="0"/>
              </a:rPr>
              <a:t>Install shelters where possible</a:t>
            </a:r>
          </a:p>
          <a:p>
            <a:pPr marL="742950" lvl="2" indent="-342900" eaLnBrk="1" hangingPunct="1"/>
            <a:r>
              <a:rPr lang="en-US" sz="2400" dirty="0" smtClean="0">
                <a:latin typeface="Century Gothic" panose="020B0502020202020204" pitchFamily="34" charset="0"/>
              </a:rPr>
              <a:t>Weather protection, seating, comfort</a:t>
            </a:r>
          </a:p>
          <a:p>
            <a:pPr eaLnBrk="1" hangingPunct="1"/>
            <a:r>
              <a:rPr lang="en-US" sz="2800" dirty="0" smtClean="0">
                <a:latin typeface="Century Gothic" panose="020B0502020202020204" pitchFamily="34" charset="0"/>
              </a:rPr>
              <a:t>New street furniture</a:t>
            </a:r>
          </a:p>
          <a:p>
            <a:pPr marL="742950" lvl="2" indent="-342900" eaLnBrk="1" hangingPunct="1"/>
            <a:r>
              <a:rPr lang="en-US" sz="2400" dirty="0" smtClean="0">
                <a:latin typeface="Century Gothic" panose="020B0502020202020204" pitchFamily="34" charset="0"/>
              </a:rPr>
              <a:t>Shelters, benches, trash barrels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600" dirty="0" smtClean="0"/>
          </a:p>
        </p:txBody>
      </p:sp>
      <p:pic>
        <p:nvPicPr>
          <p:cNvPr id="12" name="Picture 9" descr="http://www.jcdecauxna.com/pages/street/img/gallery/bos_G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352583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trash receptac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023" y="2590799"/>
            <a:ext cx="1177925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7" descr="DSC_04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787" y="4171950"/>
            <a:ext cx="3758161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00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050" y="19050"/>
            <a:ext cx="683895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25000">
                <a:srgbClr val="005A84"/>
              </a:gs>
              <a:gs pos="60000">
                <a:schemeClr val="tx1">
                  <a:alpha val="75000"/>
                </a:schemeClr>
              </a:gs>
              <a:gs pos="8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57200" y="9525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500" b="1" i="1" dirty="0" smtClean="0">
                <a:solidFill>
                  <a:prstClr val="white"/>
                </a:solidFill>
                <a:latin typeface="Century Gothic" pitchFamily="34" charset="0"/>
              </a:rPr>
              <a:t>MBTA Key Bus Route Improvement Program</a:t>
            </a:r>
            <a:endParaRPr lang="en-US" sz="3500" b="1" i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798" y="1828799"/>
            <a:ext cx="4800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The Project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Century Gothic" pitchFamily="34" charset="0"/>
              </a:rPr>
              <a:t>Planning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Bus Stop </a:t>
            </a:r>
            <a:r>
              <a:rPr lang="en-US" sz="4000" dirty="0" smtClean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Design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Lessons Learned</a:t>
            </a:r>
            <a:endParaRPr lang="en-US" sz="4000" dirty="0">
              <a:solidFill>
                <a:prstClr val="white">
                  <a:lumMod val="95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2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Planning Process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1600200"/>
            <a:ext cx="738153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Identify existing stops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Existing amenities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Ridership data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Propose stop spacing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4 to 7 stops per mile (750 to 1320 ft)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Propose stop consolidation or relocation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 25% reduction in stops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Identify potential amenities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Trash receptacle: Most stops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Bench: Moderate use stops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Shelter: High use stops, public support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Public Meetings</a:t>
            </a:r>
          </a:p>
          <a:p>
            <a:pPr lvl="1"/>
            <a:endParaRPr lang="en-US" sz="28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8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050" y="19050"/>
            <a:ext cx="683895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25000">
                <a:srgbClr val="005A84"/>
              </a:gs>
              <a:gs pos="60000">
                <a:schemeClr val="tx1">
                  <a:alpha val="75000"/>
                </a:schemeClr>
              </a:gs>
              <a:gs pos="8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57200" y="9525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500" b="1" i="1" dirty="0" smtClean="0">
                <a:solidFill>
                  <a:prstClr val="white"/>
                </a:solidFill>
                <a:latin typeface="Century Gothic" pitchFamily="34" charset="0"/>
              </a:rPr>
              <a:t>MBTA Key Bus Route Improvement Program</a:t>
            </a:r>
            <a:endParaRPr lang="en-US" sz="3500" b="1" i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798" y="1828800"/>
            <a:ext cx="4800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The Project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Planning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b="1" dirty="0" smtClean="0">
                <a:latin typeface="Century Gothic" pitchFamily="34" charset="0"/>
              </a:rPr>
              <a:t>Bus Stop Design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12722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Analysis of Door Spacing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200" y="19558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519039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3429000" cy="18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743199" y="5029200"/>
            <a:ext cx="6096001" cy="1600200"/>
            <a:chOff x="2743199" y="5029200"/>
            <a:chExt cx="6096001" cy="1600200"/>
          </a:xfrm>
        </p:grpSpPr>
        <p:grpSp>
          <p:nvGrpSpPr>
            <p:cNvPr id="18" name="Group 17"/>
            <p:cNvGrpSpPr/>
            <p:nvPr/>
          </p:nvGrpSpPr>
          <p:grpSpPr>
            <a:xfrm>
              <a:off x="2743199" y="5029200"/>
              <a:ext cx="4775201" cy="1600200"/>
              <a:chOff x="2743199" y="5029200"/>
              <a:chExt cx="4775201" cy="1600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858000" y="5638800"/>
                <a:ext cx="6604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76800" y="5638800"/>
                <a:ext cx="10668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43199" y="5638800"/>
                <a:ext cx="914401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3276600" y="5410200"/>
                <a:ext cx="2133600" cy="0"/>
              </a:xfrm>
              <a:prstGeom prst="straightConnector1">
                <a:avLst/>
              </a:prstGeom>
              <a:ln w="381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114800" y="50292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21’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72200" y="50292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18’</a:t>
                </a:r>
                <a:endParaRPr lang="en-US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696200" y="5638800"/>
              <a:ext cx="114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5’x8’</a:t>
              </a:r>
            </a:p>
            <a:p>
              <a:r>
                <a:rPr lang="en-US" dirty="0" smtClean="0"/>
                <a:t>Landing Area</a:t>
              </a:r>
              <a:endParaRPr lang="en-US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5410200" y="5410200"/>
            <a:ext cx="18288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4800" y="617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10’x4’</a:t>
            </a:r>
          </a:p>
          <a:p>
            <a:pPr algn="ctr"/>
            <a:r>
              <a:rPr lang="en-US" dirty="0" smtClean="0"/>
              <a:t>Middle Clear Zone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09800" y="6172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8’x4’</a:t>
            </a:r>
          </a:p>
          <a:p>
            <a:pPr algn="ctr"/>
            <a:r>
              <a:rPr lang="en-US" dirty="0" smtClean="0"/>
              <a:t>Rear Clear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050" y="19050"/>
            <a:ext cx="683895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25000">
                <a:srgbClr val="005A84"/>
              </a:gs>
              <a:gs pos="60000">
                <a:schemeClr val="tx1">
                  <a:alpha val="75000"/>
                </a:schemeClr>
              </a:gs>
              <a:gs pos="8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57200" y="9525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500" b="1" i="1" dirty="0" smtClean="0">
                <a:solidFill>
                  <a:prstClr val="white"/>
                </a:solidFill>
                <a:latin typeface="Century Gothic" pitchFamily="34" charset="0"/>
              </a:rPr>
              <a:t>MBTA Key Bus Route Improvement Program</a:t>
            </a:r>
            <a:endParaRPr lang="en-US" sz="3500" b="1" i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798" y="1828800"/>
            <a:ext cx="4800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Century Gothic" pitchFamily="34" charset="0"/>
              </a:rPr>
              <a:t>The Project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Planning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Bus Stop </a:t>
            </a:r>
            <a:r>
              <a:rPr lang="en-US" sz="4000" dirty="0" smtClean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Design</a:t>
            </a:r>
            <a:endParaRPr lang="en-US" sz="4000" dirty="0">
              <a:solidFill>
                <a:prstClr val="white">
                  <a:lumMod val="95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3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Far Side Stop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9"/>
          <a:stretch/>
        </p:blipFill>
        <p:spPr bwMode="auto">
          <a:xfrm rot="5400000">
            <a:off x="2986966" y="-1262772"/>
            <a:ext cx="3028949" cy="87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Bus Route 66 154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3626643"/>
            <a:ext cx="4306888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42555"/>
              </p:ext>
            </p:extLst>
          </p:nvPr>
        </p:nvGraphicFramePr>
        <p:xfrm>
          <a:off x="609600" y="3724646"/>
          <a:ext cx="3429000" cy="180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584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Min. Stop Length</a:t>
                      </a:r>
                      <a:endParaRPr lang="en-US" dirty="0"/>
                    </a:p>
                  </a:txBody>
                  <a:tcPr/>
                </a:tc>
              </a:tr>
              <a:tr h="584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</a:tr>
              <a:tr h="584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33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Near Side Stop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2215"/>
              </p:ext>
            </p:extLst>
          </p:nvPr>
        </p:nvGraphicFramePr>
        <p:xfrm>
          <a:off x="704850" y="3877866"/>
          <a:ext cx="3429000" cy="180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584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Min. Stop Length</a:t>
                      </a:r>
                      <a:endParaRPr lang="en-US" dirty="0"/>
                    </a:p>
                  </a:txBody>
                  <a:tcPr/>
                </a:tc>
              </a:tr>
              <a:tr h="584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</a:tr>
              <a:tr h="584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368279" y="-1173956"/>
            <a:ext cx="2407443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J:\Analysis\M B T A\Key Bus Routes\Bus Rt 39\Analysis\Data Collection\Moraine to Francis\Pictures\Outbound\S. Huntington @ Perkins\IMG_87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51" y="3505200"/>
            <a:ext cx="4003624" cy="300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702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Mid Block Stop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 rot="5400000">
            <a:off x="3261775" y="-1204371"/>
            <a:ext cx="2620451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33201"/>
              </p:ext>
            </p:extLst>
          </p:nvPr>
        </p:nvGraphicFramePr>
        <p:xfrm>
          <a:off x="685800" y="4278125"/>
          <a:ext cx="3429000" cy="180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584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Min. Stop Length</a:t>
                      </a:r>
                      <a:endParaRPr lang="en-US" dirty="0"/>
                    </a:p>
                  </a:txBody>
                  <a:tcPr/>
                </a:tc>
              </a:tr>
              <a:tr h="584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</a:tr>
              <a:tr h="584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r>
                        <a:rPr lang="en-US" baseline="0" dirty="0" smtClean="0"/>
                        <a:t> FT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3657600" cy="274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23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Pavement Marking Design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1" y="1828800"/>
            <a:ext cx="86264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57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050" y="19050"/>
            <a:ext cx="683895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25000">
                <a:srgbClr val="005A84"/>
              </a:gs>
              <a:gs pos="60000">
                <a:schemeClr val="tx1">
                  <a:alpha val="75000"/>
                </a:schemeClr>
              </a:gs>
              <a:gs pos="8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57200" y="9525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500" b="1" i="1" dirty="0" smtClean="0">
                <a:solidFill>
                  <a:prstClr val="white"/>
                </a:solidFill>
                <a:latin typeface="Century Gothic" pitchFamily="34" charset="0"/>
              </a:rPr>
              <a:t>MBTA Key Bus Route Improvement Program</a:t>
            </a:r>
            <a:endParaRPr lang="en-US" sz="3500" b="1" i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798" y="1828800"/>
            <a:ext cx="4800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The Project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Planning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Bus Stop Design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b="1" dirty="0" smtClean="0">
                <a:latin typeface="Century Gothic" pitchFamily="34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95257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Lessons Learned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Communication is key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Coordinate with community and abutters early and often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ADA Compliance can be a challenge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Be prepared for trade-offs between bus stop improvements and parking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24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bkgd swoos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4500" b="1" dirty="0" smtClean="0">
                <a:solidFill>
                  <a:prstClr val="white"/>
                </a:solidFill>
                <a:latin typeface="Century Gothic" pitchFamily="34" charset="0"/>
              </a:rPr>
              <a:t>MBTA Key Bus Routes</a:t>
            </a:r>
            <a:endParaRPr lang="en-US" sz="4500" b="1" dirty="0">
              <a:solidFill>
                <a:prstClr val="white"/>
              </a:solidFill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prstClr val="white"/>
                </a:solidFill>
                <a:latin typeface="Century Gothic" pitchFamily="34" charset="0"/>
              </a:rPr>
              <a:t>Improvement Program</a:t>
            </a:r>
            <a:endParaRPr lang="en-US" sz="36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09800" y="2362200"/>
            <a:ext cx="6934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Joanne Haracz, AICP</a:t>
            </a:r>
            <a:endParaRPr lang="en-US" sz="2800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McMahon </a:t>
            </a:r>
            <a:r>
              <a:rPr lang="en-US" sz="2800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Associates, Inc.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617-556-0020</a:t>
            </a:r>
            <a:endParaRPr lang="en-US" sz="2800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prstClr val="white"/>
                </a:solidFill>
                <a:latin typeface="Century Gothic" pitchFamily="34" charset="0"/>
              </a:rPr>
              <a:t>jharacz@mcmahonassociates.com</a:t>
            </a:r>
            <a:endParaRPr lang="en-US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0" y="6596062"/>
            <a:ext cx="6934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prstClr val="white"/>
                </a:solidFill>
                <a:latin typeface="Century Gothic" pitchFamily="34" charset="0"/>
              </a:rPr>
              <a:t>McMahon Associates, Inc. • Serving the </a:t>
            </a:r>
            <a:r>
              <a:rPr lang="en-US" sz="1100" dirty="0" smtClean="0">
                <a:solidFill>
                  <a:prstClr val="white"/>
                </a:solidFill>
                <a:latin typeface="Century Gothic" pitchFamily="34" charset="0"/>
              </a:rPr>
              <a:t>Mid-Atlantic, </a:t>
            </a:r>
            <a:r>
              <a:rPr lang="en-US" sz="1100" dirty="0">
                <a:solidFill>
                  <a:prstClr val="white"/>
                </a:solidFill>
                <a:latin typeface="Century Gothic" pitchFamily="34" charset="0"/>
              </a:rPr>
              <a:t>Florida, and </a:t>
            </a:r>
            <a:r>
              <a:rPr lang="en-US" sz="1100" dirty="0" smtClean="0">
                <a:solidFill>
                  <a:prstClr val="white"/>
                </a:solidFill>
                <a:latin typeface="Century Gothic" pitchFamily="34" charset="0"/>
              </a:rPr>
              <a:t>New England</a:t>
            </a:r>
            <a:endParaRPr lang="en-US" sz="11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810000" y="6172200"/>
            <a:ext cx="533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i="1" dirty="0" smtClean="0">
                <a:solidFill>
                  <a:prstClr val="white"/>
                </a:solidFill>
                <a:latin typeface="Century Gothic" pitchFamily="34" charset="0"/>
              </a:rPr>
              <a:t>mcmahonassociates.com</a:t>
            </a:r>
            <a:endParaRPr lang="en-US" sz="2200" i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6200" y="56388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solidFill>
                <a:prstClr val="white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i="1" dirty="0" smtClean="0">
                <a:solidFill>
                  <a:prstClr val="white"/>
                </a:solidFill>
                <a:latin typeface="Century Gothic" pitchFamily="34" charset="0"/>
              </a:rPr>
              <a:t>responsive client solutions since 1976</a:t>
            </a:r>
            <a:endParaRPr lang="en-US" b="1" i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21" name="Picture 9" descr="White Logo with Trans bkg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5486400"/>
            <a:ext cx="3124200" cy="5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317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Introduction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1808607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latin typeface="Century Gothic" pitchFamily="34" charset="0"/>
              </a:rPr>
              <a:t>15 </a:t>
            </a:r>
            <a:r>
              <a:rPr lang="en-US" sz="4000" dirty="0">
                <a:latin typeface="Century Gothic" pitchFamily="34" charset="0"/>
              </a:rPr>
              <a:t>Key Bus </a:t>
            </a:r>
            <a:r>
              <a:rPr lang="en-US" sz="4000" dirty="0" smtClean="0">
                <a:latin typeface="Century Gothic" pitchFamily="34" charset="0"/>
              </a:rPr>
              <a:t>Routes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latin typeface="Century Gothic" pitchFamily="34" charset="0"/>
              </a:rPr>
              <a:t>800 stops</a:t>
            </a:r>
            <a:endParaRPr lang="en-US" sz="4000" dirty="0"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>
                <a:latin typeface="Century Gothic" pitchFamily="34" charset="0"/>
              </a:rPr>
              <a:t>$10 million funding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886" y="5181600"/>
            <a:ext cx="1399887" cy="139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6" descr="ALLROUTES8X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363706"/>
            <a:ext cx="4419600" cy="54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96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Key Route Characteristics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characteristics of key routes</a:t>
            </a:r>
          </a:p>
          <a:p>
            <a:r>
              <a:rPr lang="en-US" dirty="0" smtClean="0"/>
              <a:t>Frequency, span of service</a:t>
            </a:r>
          </a:p>
          <a:p>
            <a:r>
              <a:rPr lang="en-US" dirty="0" smtClean="0"/>
              <a:t>ridership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5105400" y="6858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latin typeface="Century Gothic" pitchFamily="34" charset="0"/>
              </a:rPr>
              <a:t>Key Point #1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latin typeface="Century Gothic" pitchFamily="34" charset="0"/>
              </a:rPr>
              <a:t>Key Point #2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latin typeface="Century Gothic" pitchFamily="34" charset="0"/>
              </a:rPr>
              <a:t>Key Point #3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latin typeface="Century Gothic" pitchFamily="34" charset="0"/>
              </a:rPr>
              <a:t>Key Point #4</a:t>
            </a:r>
          </a:p>
        </p:txBody>
      </p:sp>
      <p:sp>
        <p:nvSpPr>
          <p:cNvPr id="15" name="Rectangle 10"/>
          <p:cNvSpPr>
            <a:spLocks/>
          </p:cNvSpPr>
          <p:nvPr/>
        </p:nvSpPr>
        <p:spPr bwMode="auto">
          <a:xfrm>
            <a:off x="6000750" y="4459111"/>
            <a:ext cx="31432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</a:pPr>
            <a:endParaRPr lang="en-US" dirty="0">
              <a:latin typeface="Century Gothic" panose="020B0502020202020204" pitchFamily="34" charset="0"/>
              <a:ea typeface="ITC Eras Std Medium"/>
              <a:cs typeface="ITC Eras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824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Typical Conditions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5105400" y="6858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latin typeface="Century Gothic" pitchFamily="34" charset="0"/>
              </a:rPr>
              <a:t>Key Point #1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latin typeface="Century Gothic" pitchFamily="34" charset="0"/>
              </a:rPr>
              <a:t>Key Point #2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latin typeface="Century Gothic" pitchFamily="34" charset="0"/>
              </a:rPr>
              <a:t>Key Point #3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latin typeface="Century Gothic" pitchFamily="34" charset="0"/>
              </a:rPr>
              <a:t>Key Point #4</a:t>
            </a:r>
          </a:p>
        </p:txBody>
      </p:sp>
      <p:pic>
        <p:nvPicPr>
          <p:cNvPr id="8" name="Picture 4" descr="057-066 Brighton @ Harvard IMG_1103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856" y="1547016"/>
            <a:ext cx="3832552" cy="2874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IMG_32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47812"/>
            <a:ext cx="3496998" cy="289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Oval 8"/>
          <p:cNvSpPr>
            <a:spLocks noChangeAspect="1" noChangeArrowheads="1"/>
          </p:cNvSpPr>
          <p:nvPr/>
        </p:nvSpPr>
        <p:spPr bwMode="auto">
          <a:xfrm>
            <a:off x="556419" y="2678905"/>
            <a:ext cx="514350" cy="631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" name="Picture 10" descr="Rt 1 0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497262"/>
            <a:ext cx="2108200" cy="2894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0"/>
          <p:cNvSpPr>
            <a:spLocks/>
          </p:cNvSpPr>
          <p:nvPr/>
        </p:nvSpPr>
        <p:spPr bwMode="auto">
          <a:xfrm>
            <a:off x="5570158" y="4421979"/>
            <a:ext cx="31432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b="1" dirty="0">
                <a:latin typeface="Century Gothic" panose="020B0502020202020204" pitchFamily="34" charset="0"/>
                <a:ea typeface="ITC Eras Std Medium"/>
                <a:cs typeface="ITC Eras Std Medium"/>
              </a:rPr>
              <a:t>Bus stop too short</a:t>
            </a:r>
            <a:endParaRPr lang="en-US" dirty="0">
              <a:latin typeface="Century Gothic" panose="020B0502020202020204" pitchFamily="34" charset="0"/>
              <a:ea typeface="ITC Eras Std Medium"/>
              <a:cs typeface="ITC Eras Std Medium"/>
            </a:endParaRPr>
          </a:p>
        </p:txBody>
      </p:sp>
      <p:sp>
        <p:nvSpPr>
          <p:cNvPr id="16" name="Rectangle 11"/>
          <p:cNvSpPr>
            <a:spLocks/>
          </p:cNvSpPr>
          <p:nvPr/>
        </p:nvSpPr>
        <p:spPr bwMode="auto">
          <a:xfrm>
            <a:off x="405474" y="4521200"/>
            <a:ext cx="3143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b="1" dirty="0">
                <a:latin typeface="Century Gothic" panose="020B0502020202020204" pitchFamily="34" charset="0"/>
                <a:ea typeface="ITC Eras Std Medium"/>
                <a:cs typeface="ITC Eras Std Medium"/>
              </a:rPr>
              <a:t>Bus stops too close</a:t>
            </a:r>
            <a:endParaRPr lang="en-US" dirty="0">
              <a:latin typeface="Century Gothic" panose="020B0502020202020204" pitchFamily="34" charset="0"/>
              <a:ea typeface="ITC Eras Std Medium"/>
              <a:cs typeface="ITC Eras Std Medium"/>
            </a:endParaRPr>
          </a:p>
        </p:txBody>
      </p:sp>
      <p:sp>
        <p:nvSpPr>
          <p:cNvPr id="18" name="Rectangle 13"/>
          <p:cNvSpPr>
            <a:spLocks/>
          </p:cNvSpPr>
          <p:nvPr/>
        </p:nvSpPr>
        <p:spPr bwMode="auto">
          <a:xfrm>
            <a:off x="5635875" y="5715000"/>
            <a:ext cx="23225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b="1" dirty="0">
                <a:latin typeface="Century Gothic" panose="020B0502020202020204" pitchFamily="34" charset="0"/>
                <a:ea typeface="ITC Eras Std Medium"/>
                <a:cs typeface="ITC Eras Std Medium"/>
              </a:rPr>
              <a:t>Poorly located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b="1" dirty="0">
                <a:latin typeface="Century Gothic" panose="020B0502020202020204" pitchFamily="34" charset="0"/>
                <a:ea typeface="ITC Eras Std Medium"/>
                <a:cs typeface="ITC Eras Std Medium"/>
              </a:rPr>
              <a:t>boarding area</a:t>
            </a:r>
            <a:endParaRPr lang="en-US" dirty="0">
              <a:latin typeface="Century Gothic" panose="020B0502020202020204" pitchFamily="34" charset="0"/>
              <a:ea typeface="ITC Eras Std Medium"/>
              <a:cs typeface="ITC Eras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2678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8934" y="0"/>
            <a:ext cx="4615066" cy="6839872"/>
          </a:xfrm>
          <a:prstGeom prst="rect">
            <a:avLst/>
          </a:prstGeom>
          <a:ln w="28575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 rot="10800000">
            <a:off x="0" y="1"/>
            <a:ext cx="9144000" cy="6858000"/>
          </a:xfrm>
          <a:prstGeom prst="rect">
            <a:avLst/>
          </a:prstGeom>
          <a:gradFill>
            <a:gsLst>
              <a:gs pos="25000">
                <a:srgbClr val="005A84"/>
              </a:gs>
              <a:gs pos="60000">
                <a:schemeClr val="tx1">
                  <a:alpha val="75000"/>
                </a:schemeClr>
              </a:gs>
              <a:gs pos="8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304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500" b="1" i="1" dirty="0">
                <a:solidFill>
                  <a:prstClr val="white"/>
                </a:solidFill>
                <a:latin typeface="Century Gothic" pitchFamily="34" charset="0"/>
              </a:rPr>
              <a:t>Challenges to Good Transit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9906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Access difficult for seniors and persons with 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disabilities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S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tops </a:t>
            </a:r>
            <a:r>
              <a:rPr lang="en-US" sz="2800" dirty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blocked by parked cars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Many bus stops without shelters and other amenities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Traffic congestion and double parking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Traffic signals often not optimized or coordinated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  <a:latin typeface="Century Gothic" pitchFamily="34" charset="0"/>
              </a:rPr>
              <a:t>Placement and number of bus stops result in longer trip times</a:t>
            </a:r>
            <a:endParaRPr lang="en-US" sz="2800" dirty="0" smtClean="0">
              <a:solidFill>
                <a:prstClr val="white">
                  <a:lumMod val="95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4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Key Bus Route Goals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16002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Greater reliability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entury Gothic" pitchFamily="34" charset="0"/>
              </a:rPr>
              <a:t>less bus bunching, fewer delays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Faster service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fewer stops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Improved </a:t>
            </a: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accessibility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faster </a:t>
            </a:r>
            <a:r>
              <a:rPr lang="en-US" sz="2800" b="1" dirty="0">
                <a:solidFill>
                  <a:prstClr val="black"/>
                </a:solidFill>
                <a:latin typeface="Century Gothic" pitchFamily="34" charset="0"/>
              </a:rPr>
              <a:t>boardings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Passenger amenities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entury Gothic" pitchFamily="34" charset="0"/>
              </a:rPr>
              <a:t>shelters, benches, signage, trash barrels </a:t>
            </a:r>
          </a:p>
        </p:txBody>
      </p:sp>
    </p:spTree>
    <p:extLst>
      <p:ext uri="{BB962C8B-B14F-4D97-AF65-F5344CB8AC3E}">
        <p14:creationId xmlns:p14="http://schemas.microsoft.com/office/powerpoint/2010/main" val="384925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Reliability Issues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7523" y="1600200"/>
            <a:ext cx="5563577" cy="2185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J:\Analysis\M B T A\On-call-Services-2007-Ops-TranSystems\BusSvc&amp;CustEnh-1A\Bus Rt 23\CommunityMtg-2009-06-23\06-17 Pictures\Wheatland Prop OB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838" y="4038600"/>
            <a:ext cx="5526262" cy="252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124365"/>
            <a:ext cx="32748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entury Gothic" pitchFamily="34" charset="0"/>
              </a:rPr>
              <a:t>BUS </a:t>
            </a:r>
          </a:p>
          <a:p>
            <a:pPr algn="ctr"/>
            <a:r>
              <a:rPr lang="en-US" sz="4000" dirty="0" smtClean="0">
                <a:latin typeface="Century Gothic" pitchFamily="34" charset="0"/>
              </a:rPr>
              <a:t>BUNCHING</a:t>
            </a:r>
            <a:endParaRPr lang="en-US" sz="4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5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Faster Service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5875">
            <a:solidFill>
              <a:srgbClr val="B3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2450" y="2514600"/>
            <a:ext cx="4291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entury Gothic" pitchFamily="34" charset="0"/>
              </a:rPr>
              <a:t>Traffic Signal </a:t>
            </a:r>
            <a:r>
              <a:rPr lang="en-US" sz="3600" dirty="0" smtClean="0">
                <a:solidFill>
                  <a:prstClr val="black"/>
                </a:solidFill>
                <a:latin typeface="Century Gothic" pitchFamily="34" charset="0"/>
              </a:rPr>
              <a:t>Improvements</a:t>
            </a:r>
            <a:endParaRPr lang="en-US" sz="3600" dirty="0">
              <a:solidFill>
                <a:prstClr val="black"/>
              </a:solidFill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entury Gothic" pitchFamily="34" charset="0"/>
              </a:rPr>
              <a:t>Stop Locations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entury Gothic" pitchFamily="34" charset="0"/>
              </a:rPr>
              <a:t>Fewer Stops</a:t>
            </a:r>
            <a:endParaRPr lang="en-US" sz="3600" dirty="0">
              <a:solidFill>
                <a:prstClr val="black"/>
              </a:solidFill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entury Gothic" pitchFamily="34" charset="0"/>
              </a:rPr>
              <a:t>Faster Boarding</a:t>
            </a:r>
          </a:p>
        </p:txBody>
      </p:sp>
      <p:pic>
        <p:nvPicPr>
          <p:cNvPr id="8" name="Picture 5" descr="021 OB P11605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897" y="2476500"/>
            <a:ext cx="4086045" cy="304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824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617</Words>
  <Application>Microsoft Macintosh PowerPoint</Application>
  <PresentationFormat>On-screen Show (4:3)</PresentationFormat>
  <Paragraphs>168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Flow</vt:lpstr>
      <vt:lpstr>1_Flow</vt:lpstr>
      <vt:lpstr>2_Flow</vt:lpstr>
      <vt:lpstr>3_Flow</vt:lpstr>
      <vt:lpstr>4_Flow</vt:lpstr>
      <vt:lpstr>PowerPoint Presentation</vt:lpstr>
      <vt:lpstr>PowerPoint Presentation</vt:lpstr>
      <vt:lpstr>Introduction</vt:lpstr>
      <vt:lpstr>Key Route Characteristics</vt:lpstr>
      <vt:lpstr>Typical Conditions</vt:lpstr>
      <vt:lpstr>PowerPoint Presentation</vt:lpstr>
      <vt:lpstr>Key Bus Route Goals</vt:lpstr>
      <vt:lpstr>Reliability Issues</vt:lpstr>
      <vt:lpstr>Faster Service</vt:lpstr>
      <vt:lpstr>Traffic Signal Improvements</vt:lpstr>
      <vt:lpstr>Queue Jump Lanes</vt:lpstr>
      <vt:lpstr>Bus Stop Locations</vt:lpstr>
      <vt:lpstr>Bus Stop Consolidation</vt:lpstr>
      <vt:lpstr>Improved Accessibility </vt:lpstr>
      <vt:lpstr>Improved Passenger Comfort &amp; Convenience</vt:lpstr>
      <vt:lpstr>PowerPoint Presentation</vt:lpstr>
      <vt:lpstr>Planning Process</vt:lpstr>
      <vt:lpstr>PowerPoint Presentation</vt:lpstr>
      <vt:lpstr>Analysis of Door Spacing</vt:lpstr>
      <vt:lpstr>Far Side Stop</vt:lpstr>
      <vt:lpstr>Near Side Stop</vt:lpstr>
      <vt:lpstr>Mid Block Stop</vt:lpstr>
      <vt:lpstr>Pavement Marking Design</vt:lpstr>
      <vt:lpstr>PowerPoint Presentation</vt:lpstr>
      <vt:lpstr>Lessons Learned</vt:lpstr>
      <vt:lpstr>PowerPoint Presentation</vt:lpstr>
    </vt:vector>
  </TitlesOfParts>
  <Company>McMahon Associates,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Starkey</dc:creator>
  <cp:lastModifiedBy>Eric Adams</cp:lastModifiedBy>
  <cp:revision>52</cp:revision>
  <dcterms:created xsi:type="dcterms:W3CDTF">2013-10-24T13:57:59Z</dcterms:created>
  <dcterms:modified xsi:type="dcterms:W3CDTF">2015-04-15T00:26:24Z</dcterms:modified>
</cp:coreProperties>
</file>