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6" r:id="rId3"/>
    <p:sldId id="279" r:id="rId4"/>
    <p:sldId id="280" r:id="rId5"/>
    <p:sldId id="281" r:id="rId6"/>
    <p:sldId id="282" r:id="rId7"/>
    <p:sldId id="285" r:id="rId8"/>
    <p:sldId id="283" r:id="rId9"/>
    <p:sldId id="284" r:id="rId10"/>
    <p:sldId id="286" r:id="rId11"/>
    <p:sldId id="288" r:id="rId12"/>
    <p:sldId id="287" r:id="rId13"/>
    <p:sldId id="289" r:id="rId14"/>
    <p:sldId id="290" r:id="rId15"/>
    <p:sldId id="291" r:id="rId16"/>
    <p:sldId id="292" r:id="rId17"/>
    <p:sldId id="269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1" autoAdjust="0"/>
    <p:restoredTop sz="96256" autoAdjust="0"/>
  </p:normalViewPr>
  <p:slideViewPr>
    <p:cSldViewPr snapToGrid="0">
      <p:cViewPr>
        <p:scale>
          <a:sx n="73" d="100"/>
          <a:sy n="73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9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18219-B26E-4D19-9FCD-9C87EA6659F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B53B-AF1C-4BAE-BB41-33D5B1D43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093F7-1D96-4A5E-B18F-9289D0E8C8A3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715169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E9D66-A447-4807-A0FF-FD683D4F7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71596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E9D66-A447-4807-A0FF-FD683D4F73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130551"/>
            <a:ext cx="7772400" cy="1472184"/>
          </a:xfrm>
        </p:spPr>
        <p:txBody>
          <a:bodyPr/>
          <a:lstStyle>
            <a:lvl1pPr algn="ctr">
              <a:defRPr sz="6600" b="1" baseline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Client Name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96949" y="5590419"/>
            <a:ext cx="2846010" cy="945545"/>
            <a:chOff x="296949" y="5590419"/>
            <a:chExt cx="2846010" cy="945545"/>
          </a:xfrm>
        </p:grpSpPr>
        <p:pic>
          <p:nvPicPr>
            <p:cNvPr id="14" name="Picture 13" descr="Ecolane_Logo_White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393709" y="5590419"/>
              <a:ext cx="2197681" cy="51512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 userDrawn="1"/>
          </p:nvSpPr>
          <p:spPr>
            <a:xfrm>
              <a:off x="296949" y="6135854"/>
              <a:ext cx="18179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 smtClean="0">
                  <a:solidFill>
                    <a:schemeClr val="bg1"/>
                  </a:solidFill>
                  <a:latin typeface="Roboto Slab"/>
                </a:rPr>
                <a:t>ecolane.com</a:t>
              </a:r>
              <a:endParaRPr lang="en-US" sz="2000" b="0" i="0" dirty="0">
                <a:solidFill>
                  <a:schemeClr val="bg1"/>
                </a:solidFill>
                <a:latin typeface="Roboto Slab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2006007" y="6198899"/>
              <a:ext cx="113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Roboto Slab Thin"/>
                </a:rPr>
                <a:t>© 2015</a:t>
              </a:r>
              <a:endParaRPr lang="en-US" sz="1400" dirty="0">
                <a:solidFill>
                  <a:schemeClr val="bg1"/>
                </a:solidFill>
                <a:latin typeface="Roboto Slab Thin"/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998464" y="5678424"/>
            <a:ext cx="2834640" cy="320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998464" y="5980176"/>
            <a:ext cx="2834640" cy="228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Position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5747004" y="6353401"/>
            <a:ext cx="30861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996"/>
            <a:ext cx="9144000" cy="544179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600950" y="6424700"/>
            <a:ext cx="1085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1EE326C-16A9-4E36-BC37-DEE06787443E}" type="slidenum">
              <a:rPr lang="en-US" sz="2000" baseline="0" smtClean="0">
                <a:solidFill>
                  <a:schemeClr val="bg1"/>
                </a:solidFill>
                <a:latin typeface="Roboto Slab" pitchFamily="2" charset="0"/>
              </a:rPr>
              <a:pPr algn="r"/>
              <a:t>‹#›</a:t>
            </a:fld>
            <a:endParaRPr lang="en-US" sz="2000" baseline="0" dirty="0">
              <a:solidFill>
                <a:schemeClr val="bg1"/>
              </a:solidFill>
              <a:latin typeface="Roboto Slab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001838" y="3136392"/>
            <a:ext cx="5256212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accent2"/>
                </a:solidFill>
                <a:latin typeface="Roboto Slab Thin" pitchFamily="2" charset="0"/>
              </a:defRPr>
            </a:lvl1pPr>
          </a:lstStyle>
          <a:p>
            <a:pPr lvl="0"/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01838" y="3529584"/>
            <a:ext cx="5256212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accent2"/>
                </a:solidFill>
                <a:latin typeface="Roboto Slab Thin" pitchFamily="2" charset="0"/>
              </a:defRPr>
            </a:lvl1pPr>
          </a:lstStyle>
          <a:p>
            <a:pPr lvl="0"/>
            <a:r>
              <a:rPr lang="en-US" dirty="0" smtClean="0"/>
              <a:t>Position Title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86033" y="6564327"/>
            <a:ext cx="635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0" dirty="0" smtClean="0">
                <a:solidFill>
                  <a:schemeClr val="bg1"/>
                </a:solidFill>
                <a:latin typeface="+mn-lt"/>
                <a:ea typeface="Roboto Slab" pitchFamily="2" charset="0"/>
                <a:sym typeface="Symbol" panose="05050102010706020507" pitchFamily="18" charset="2"/>
              </a:rPr>
              <a:t> </a:t>
            </a:r>
            <a:r>
              <a:rPr lang="en-US" sz="1050" baseline="0" dirty="0" smtClean="0">
                <a:solidFill>
                  <a:schemeClr val="bg1"/>
                </a:solidFill>
                <a:latin typeface="+mn-lt"/>
                <a:ea typeface="Roboto Slab" pitchFamily="2" charset="0"/>
              </a:rPr>
              <a:t>2015</a:t>
            </a:r>
            <a:endParaRPr lang="en-US" sz="1050" baseline="0" dirty="0">
              <a:solidFill>
                <a:schemeClr val="bg1"/>
              </a:solidFill>
              <a:latin typeface="+mn-lt"/>
              <a:ea typeface="Roboto Slab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>
            <a:lvl1pPr marL="342000" indent="-342000"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1pPr>
            <a:lvl2pPr marL="684000" indent="-284400">
              <a:buFont typeface="Roboto Slab Light" pitchFamily="2" charset="0"/>
              <a:buChar char="–"/>
              <a:defRPr>
                <a:solidFill>
                  <a:schemeClr val="accent2"/>
                </a:solidFill>
              </a:defRPr>
            </a:lvl2pPr>
            <a:lvl3pPr marL="968400" indent="-230400"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3pPr>
            <a:lvl4pPr marL="1429200" indent="-230400">
              <a:buFont typeface="Roboto Slab Light" pitchFamily="2" charset="0"/>
              <a:buChar char="–"/>
              <a:defRPr>
                <a:solidFill>
                  <a:schemeClr val="accent2"/>
                </a:solidFill>
              </a:defRPr>
            </a:lvl4pPr>
            <a:lvl5pPr marL="1710000" indent="-230400"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980372" y="438912"/>
            <a:ext cx="4099619" cy="402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2000" dirty="0" smtClean="0"/>
              <a:t>Optional subtitle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>
                <a:solidFill>
                  <a:schemeClr val="accent2"/>
                </a:solidFill>
              </a:defRPr>
            </a:lvl1pPr>
            <a:lvl2pPr marL="1030288" indent="-514350">
              <a:buFont typeface="+mj-lt"/>
              <a:buAutoNum type="alphaLcPeriod"/>
              <a:defRPr>
                <a:solidFill>
                  <a:schemeClr val="accent2"/>
                </a:solidFill>
              </a:defRPr>
            </a:lvl2pPr>
            <a:lvl3pPr marL="1544638" indent="-514350">
              <a:buFont typeface="+mj-lt"/>
              <a:buAutoNum type="romanLcPeriod"/>
              <a:defRPr>
                <a:solidFill>
                  <a:schemeClr val="accent2"/>
                </a:solidFill>
              </a:defRPr>
            </a:lvl3pPr>
            <a:lvl4pPr marL="2058988" indent="-457200">
              <a:buFont typeface="+mj-lt"/>
              <a:buAutoNum type="arabicParenR"/>
              <a:defRPr>
                <a:solidFill>
                  <a:schemeClr val="accent2"/>
                </a:solidFill>
              </a:defRPr>
            </a:lvl4pPr>
            <a:lvl5pPr marL="2397125" indent="-342900">
              <a:buFont typeface="+mj-lt"/>
              <a:buAutoNum type="alphaLcParenR"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980372" y="438912"/>
            <a:ext cx="4099619" cy="402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2000" dirty="0" smtClean="0"/>
              <a:t>Optional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eckmar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980372" y="438912"/>
            <a:ext cx="4099619" cy="402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2000" dirty="0" smtClean="0"/>
              <a:t>Optional subtitle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603375"/>
            <a:ext cx="8229600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7640" cy="4526280"/>
          </a:xfrm>
          <a:prstGeom prst="rect">
            <a:avLst/>
          </a:prstGeom>
        </p:spPr>
        <p:txBody>
          <a:bodyPr/>
          <a:lstStyle>
            <a:lvl1pPr marL="530352" indent="-530352">
              <a:buFontTx/>
              <a:buBlip>
                <a:blip r:embed="rId2"/>
              </a:buBlip>
              <a:defRPr sz="2800">
                <a:solidFill>
                  <a:schemeClr val="accent2"/>
                </a:solidFill>
              </a:defRPr>
            </a:lvl1pPr>
            <a:lvl2pPr marL="530352" indent="-530352">
              <a:buFontTx/>
              <a:buBlip>
                <a:blip r:embed="rId2"/>
              </a:buBlip>
              <a:defRPr sz="2400">
                <a:solidFill>
                  <a:schemeClr val="accent2"/>
                </a:solidFill>
              </a:defRPr>
            </a:lvl2pPr>
            <a:lvl3pPr marL="530352" indent="-530352">
              <a:buFontTx/>
              <a:buBlip>
                <a:blip r:embed="rId2"/>
              </a:buBlip>
              <a:defRPr sz="2000">
                <a:solidFill>
                  <a:schemeClr val="accent2"/>
                </a:solidFill>
              </a:defRPr>
            </a:lvl3pPr>
            <a:lvl4pPr marL="530352" indent="-530352">
              <a:buFontTx/>
              <a:buBlip>
                <a:blip r:embed="rId2"/>
              </a:buBlip>
              <a:defRPr sz="1800">
                <a:solidFill>
                  <a:schemeClr val="accent2"/>
                </a:solidFill>
              </a:defRPr>
            </a:lvl4pPr>
            <a:lvl5pPr marL="530352" indent="-530352">
              <a:buFontTx/>
              <a:buBlip>
                <a:blip r:embed="rId2"/>
              </a:buBlip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980372" y="438912"/>
            <a:ext cx="4099619" cy="402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2000" dirty="0" smtClean="0"/>
              <a:t>Optional subtitle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720483" y="1600200"/>
            <a:ext cx="3977640" cy="4526280"/>
          </a:xfrm>
          <a:prstGeom prst="rect">
            <a:avLst/>
          </a:prstGeom>
        </p:spPr>
        <p:txBody>
          <a:bodyPr/>
          <a:lstStyle>
            <a:lvl1pPr marL="530352" indent="-530352">
              <a:buFontTx/>
              <a:buBlip>
                <a:blip r:embed="rId2"/>
              </a:buBlip>
              <a:defRPr sz="2800">
                <a:solidFill>
                  <a:schemeClr val="accent2"/>
                </a:solidFill>
              </a:defRPr>
            </a:lvl1pPr>
            <a:lvl2pPr marL="530352" indent="-530352">
              <a:buFontTx/>
              <a:buBlip>
                <a:blip r:embed="rId2"/>
              </a:buBlip>
              <a:defRPr sz="2400">
                <a:solidFill>
                  <a:schemeClr val="accent2"/>
                </a:solidFill>
              </a:defRPr>
            </a:lvl2pPr>
            <a:lvl3pPr marL="530352" indent="-530352">
              <a:buFontTx/>
              <a:buBlip>
                <a:blip r:embed="rId2"/>
              </a:buBlip>
              <a:defRPr sz="2000">
                <a:solidFill>
                  <a:schemeClr val="accent2"/>
                </a:solidFill>
              </a:defRPr>
            </a:lvl3pPr>
            <a:lvl4pPr marL="530352" indent="-530352">
              <a:buFontTx/>
              <a:buBlip>
                <a:blip r:embed="rId2"/>
              </a:buBlip>
              <a:defRPr sz="1800">
                <a:solidFill>
                  <a:schemeClr val="accent2"/>
                </a:solidFill>
              </a:defRPr>
            </a:lvl4pPr>
            <a:lvl5pPr marL="530352" indent="-530352">
              <a:buFontTx/>
              <a:buBlip>
                <a:blip r:embed="rId2"/>
              </a:buBlip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7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980372" y="438912"/>
            <a:ext cx="4099619" cy="4023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2000" dirty="0" smtClean="0"/>
              <a:t>Optional 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8288"/>
            <a:ext cx="76179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1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5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866275" y="1828799"/>
            <a:ext cx="2752824" cy="1376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0" y="1655064"/>
            <a:ext cx="4114800" cy="45262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600"/>
              </a:spcBef>
              <a:buFont typeface="Arial" panose="020B0604020202020204" pitchFamily="34" charset="0"/>
              <a:buNone/>
              <a:defRPr sz="3000"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9255" y="18288"/>
            <a:ext cx="634991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2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7680" y="1389888"/>
            <a:ext cx="4718304" cy="38587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9255" y="18288"/>
            <a:ext cx="634991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7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866275" y="1828799"/>
            <a:ext cx="2752824" cy="1376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3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ubPage_LightBlue_TitleBar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2376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8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type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E326C-16A9-4E36-BC37-DEE06787443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3996"/>
            <a:ext cx="9144000" cy="5441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6033" y="6564327"/>
            <a:ext cx="635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0" dirty="0" smtClean="0">
                <a:solidFill>
                  <a:schemeClr val="bg1"/>
                </a:solidFill>
                <a:latin typeface="+mn-lt"/>
                <a:ea typeface="Roboto Slab" pitchFamily="2" charset="0"/>
                <a:sym typeface="Symbol" panose="05050102010706020507" pitchFamily="18" charset="2"/>
              </a:rPr>
              <a:t> </a:t>
            </a:r>
            <a:r>
              <a:rPr lang="en-US" sz="1050" baseline="0" dirty="0" smtClean="0">
                <a:solidFill>
                  <a:schemeClr val="bg1"/>
                </a:solidFill>
                <a:latin typeface="+mn-lt"/>
                <a:ea typeface="Roboto Slab" pitchFamily="2" charset="0"/>
              </a:rPr>
              <a:t>2015</a:t>
            </a:r>
            <a:endParaRPr lang="en-US" sz="1050" baseline="0" dirty="0">
              <a:solidFill>
                <a:schemeClr val="bg1"/>
              </a:solidFill>
              <a:latin typeface="+mn-lt"/>
              <a:ea typeface="Roboto Slab" pitchFamily="2" charset="0"/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6629400" y="639806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1EE326C-16A9-4E36-BC37-DEE06787443E}" type="slidenum">
              <a:rPr lang="en-US" sz="2000" baseline="0" smtClean="0">
                <a:solidFill>
                  <a:schemeClr val="bg1"/>
                </a:solidFill>
                <a:latin typeface="Roboto Slab" pitchFamily="2" charset="0"/>
              </a:rPr>
              <a:pPr algn="r"/>
              <a:t>‹#›</a:t>
            </a:fld>
            <a:endParaRPr lang="en-US" sz="2000" baseline="0" dirty="0">
              <a:solidFill>
                <a:schemeClr val="bg1"/>
              </a:solidFill>
              <a:latin typeface="Roboto Slab" pitchFamily="2" charset="0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00700" y="5780581"/>
            <a:ext cx="30861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0" r:id="rId4"/>
    <p:sldLayoutId id="2147483661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 baseline="0">
          <a:solidFill>
            <a:schemeClr val="accent2"/>
          </a:solidFill>
          <a:latin typeface="+mj-lt"/>
          <a:ea typeface="Roboto Slab" pitchFamily="2" charset="0"/>
          <a:cs typeface="+mj-cs"/>
        </a:defRPr>
      </a:lvl1pPr>
    </p:titleStyle>
    <p:bodyStyle>
      <a:lvl1pPr marL="530352" indent="-530352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14"/>
        </a:buBlip>
        <a:defRPr sz="3200" kern="1200" baseline="0">
          <a:solidFill>
            <a:schemeClr val="accent2"/>
          </a:solidFill>
          <a:latin typeface="+mn-lt"/>
          <a:ea typeface="Roboto Slab" pitchFamily="2" charset="0"/>
          <a:cs typeface="+mn-cs"/>
        </a:defRPr>
      </a:lvl1pPr>
      <a:lvl2pPr marL="530352" indent="-530352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2800" kern="1200" baseline="0">
          <a:solidFill>
            <a:schemeClr val="accent2"/>
          </a:solidFill>
          <a:latin typeface="+mn-lt"/>
          <a:ea typeface="Roboto Slab" pitchFamily="2" charset="0"/>
          <a:cs typeface="+mn-cs"/>
        </a:defRPr>
      </a:lvl2pPr>
      <a:lvl3pPr marL="530352" indent="-530352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2400" kern="1200" baseline="0">
          <a:solidFill>
            <a:schemeClr val="accent2"/>
          </a:solidFill>
          <a:latin typeface="+mn-lt"/>
          <a:ea typeface="Roboto Slab" pitchFamily="2" charset="0"/>
          <a:cs typeface="+mn-cs"/>
        </a:defRPr>
      </a:lvl3pPr>
      <a:lvl4pPr marL="530352" indent="-530352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2000" kern="1200" baseline="0">
          <a:solidFill>
            <a:schemeClr val="accent2"/>
          </a:solidFill>
          <a:latin typeface="+mn-lt"/>
          <a:ea typeface="Roboto Slab" pitchFamily="2" charset="0"/>
          <a:cs typeface="+mn-cs"/>
        </a:defRPr>
      </a:lvl4pPr>
      <a:lvl5pPr marL="530352" indent="-530352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4"/>
        </a:buBlip>
        <a:defRPr sz="1800" kern="1200" baseline="0">
          <a:solidFill>
            <a:schemeClr val="accent2"/>
          </a:solidFill>
          <a:latin typeface="+mn-lt"/>
          <a:ea typeface="Roboto Slab" pitchFamily="2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dow@ecolane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Upcoming Ecolane Implementations and Software Enhancements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486399" y="5469418"/>
            <a:ext cx="3547001" cy="320040"/>
          </a:xfrm>
        </p:spPr>
        <p:txBody>
          <a:bodyPr>
            <a:noAutofit/>
          </a:bodyPr>
          <a:lstStyle/>
          <a:p>
            <a:r>
              <a:rPr lang="en-US" sz="1900" dirty="0" err="1"/>
              <a:t>LaVerne</a:t>
            </a:r>
            <a:r>
              <a:rPr lang="en-US" sz="1900" dirty="0"/>
              <a:t> Collins, </a:t>
            </a:r>
            <a:r>
              <a:rPr lang="en-US" sz="1900" dirty="0" err="1"/>
              <a:t>PennDOT</a:t>
            </a:r>
            <a:endParaRPr lang="en-US" sz="1900" dirty="0"/>
          </a:p>
        </p:txBody>
      </p:sp>
      <p:sp>
        <p:nvSpPr>
          <p:cNvPr id="2" name="TextBox 1"/>
          <p:cNvSpPr txBox="1"/>
          <p:nvPr/>
        </p:nvSpPr>
        <p:spPr>
          <a:xfrm>
            <a:off x="6446520" y="0"/>
            <a:ext cx="2697480" cy="74980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no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</a:rPr>
              <a:t>Ecolane</a:t>
            </a:r>
            <a:r>
              <a:rPr lang="en-US" sz="3000" dirty="0" smtClean="0">
                <a:solidFill>
                  <a:schemeClr val="bg1"/>
                </a:solidFill>
              </a:rPr>
              <a:t> DRT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2635" y="5830824"/>
            <a:ext cx="2834640" cy="320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Jason Ellis, Ecolane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2635" y="6179166"/>
            <a:ext cx="2834640" cy="3200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Kevin Dow, Ecolane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Implementation Schedule and Agency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Timelines in the final six weeks</a:t>
            </a:r>
          </a:p>
          <a:p>
            <a:r>
              <a:rPr lang="en-US" dirty="0" smtClean="0"/>
              <a:t>Deliverables, Deliverables, Deliverables</a:t>
            </a:r>
            <a:endParaRPr lang="en-US" dirty="0"/>
          </a:p>
          <a:p>
            <a:r>
              <a:rPr lang="en-US" dirty="0" smtClean="0"/>
              <a:t>Creating actual production data and testing</a:t>
            </a:r>
          </a:p>
          <a:p>
            <a:r>
              <a:rPr lang="en-US" dirty="0" smtClean="0"/>
              <a:t>Resources required: scheduler, ops manager</a:t>
            </a:r>
          </a:p>
          <a:p>
            <a:r>
              <a:rPr lang="en-US" dirty="0" smtClean="0"/>
              <a:t>Time commitments: 30 minutes per run for schedulers</a:t>
            </a:r>
          </a:p>
          <a:p>
            <a:r>
              <a:rPr lang="en-US" dirty="0" smtClean="0"/>
              <a:t>Clients/Community/Political communications</a:t>
            </a:r>
          </a:p>
          <a:p>
            <a:r>
              <a:rPr lang="en-US" dirty="0" smtClean="0"/>
              <a:t>Tablet installation and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Implementation Schedule and Agency </a:t>
            </a:r>
            <a:r>
              <a:rPr lang="en-US" sz="3600" dirty="0" smtClean="0"/>
              <a:t>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Timelines in the final six </a:t>
            </a:r>
            <a:r>
              <a:rPr lang="en-US" sz="3600" dirty="0" smtClean="0"/>
              <a:t>weeks, cont’d.</a:t>
            </a:r>
            <a:endParaRPr lang="en-US" sz="3600" dirty="0" smtClean="0"/>
          </a:p>
          <a:p>
            <a:r>
              <a:rPr lang="en-US" dirty="0" smtClean="0"/>
              <a:t>Commitment: vacation restrictions, competing capital or operational projects, additional resources (overtime or temp employees)</a:t>
            </a:r>
          </a:p>
          <a:p>
            <a:r>
              <a:rPr lang="en-US" dirty="0" smtClean="0"/>
              <a:t>Setting </a:t>
            </a:r>
            <a:r>
              <a:rPr lang="en-US" i="1" dirty="0" smtClean="0"/>
              <a:t>firm</a:t>
            </a:r>
            <a:r>
              <a:rPr lang="en-US" dirty="0" smtClean="0"/>
              <a:t> Go-Live </a:t>
            </a:r>
            <a:r>
              <a:rPr lang="en-US" dirty="0" smtClean="0"/>
              <a:t>date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an’t </a:t>
            </a:r>
            <a:r>
              <a:rPr lang="en-US" dirty="0" smtClean="0"/>
              <a:t>all be on the 1</a:t>
            </a:r>
            <a:r>
              <a:rPr lang="en-US" baseline="30000" dirty="0" smtClean="0"/>
              <a:t>st</a:t>
            </a:r>
            <a:r>
              <a:rPr lang="en-US" dirty="0" smtClean="0"/>
              <a:t> of the month; needs to fit the three-week Go-Live training and support model with Tuesday, Wednesday, or Thursday </a:t>
            </a:r>
            <a:r>
              <a:rPr lang="en-US" dirty="0" smtClean="0"/>
              <a:t>Go-Lives</a:t>
            </a:r>
          </a:p>
          <a:p>
            <a:pPr lvl="1"/>
            <a:r>
              <a:rPr lang="en-US" dirty="0" smtClean="0"/>
              <a:t>Can’t overlap with another PA Go-Live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Implementation Schedule and Agency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Nota bene:</a:t>
            </a:r>
          </a:p>
          <a:p>
            <a:pPr marL="0" indent="0">
              <a:buNone/>
            </a:pPr>
            <a:r>
              <a:rPr lang="en-US" dirty="0" smtClean="0"/>
              <a:t>Slippage of delivery items can and will impact any forecasted Go-Live dates your agency may envision.  This slippage can be a week or two, but in many cases it will be a month or more if all follow-up projects are on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Software Version Upgrade: 4.2.2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Features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4.2.2 (April), 4.3 (Summer), and 5.0 (2016)</a:t>
            </a:r>
          </a:p>
          <a:p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Same build across all agencies</a:t>
            </a:r>
          </a:p>
          <a:p>
            <a:pPr lvl="1"/>
            <a:r>
              <a:rPr lang="en-US" dirty="0" smtClean="0"/>
              <a:t>Firm release schedule</a:t>
            </a:r>
          </a:p>
          <a:p>
            <a:pPr lvl="1"/>
            <a:r>
              <a:rPr lang="en-US" dirty="0" smtClean="0"/>
              <a:t>Waiting for non-critical patches until scheduled release date (urgent patches pushed to all systems)</a:t>
            </a:r>
          </a:p>
          <a:p>
            <a:pPr lvl="1"/>
            <a:r>
              <a:rPr lang="en-US" dirty="0" smtClean="0"/>
              <a:t>Unified training</a:t>
            </a:r>
          </a:p>
        </p:txBody>
      </p:sp>
    </p:spTree>
    <p:extLst>
      <p:ext uri="{BB962C8B-B14F-4D97-AF65-F5344CB8AC3E}">
        <p14:creationId xmlns:p14="http://schemas.microsoft.com/office/powerpoint/2010/main" val="37673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Feature Enhancements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Justification</a:t>
            </a:r>
          </a:p>
          <a:p>
            <a:r>
              <a:rPr lang="en-US" dirty="0" smtClean="0"/>
              <a:t>Requested </a:t>
            </a:r>
            <a:r>
              <a:rPr lang="en-US" dirty="0" smtClean="0"/>
              <a:t>enhancement</a:t>
            </a:r>
          </a:p>
          <a:p>
            <a:r>
              <a:rPr lang="en-US" dirty="0" smtClean="0"/>
              <a:t>Common subject/focus area, e.g. group trips, subscriptions, MDT, reports</a:t>
            </a:r>
          </a:p>
          <a:p>
            <a:r>
              <a:rPr lang="en-US" dirty="0" smtClean="0"/>
              <a:t>Enhancement vs. bug</a:t>
            </a:r>
          </a:p>
          <a:p>
            <a:r>
              <a:rPr lang="en-US" dirty="0" smtClean="0"/>
              <a:t>Value added – statewide benefit vs. agency need</a:t>
            </a:r>
          </a:p>
          <a:p>
            <a:r>
              <a:rPr lang="en-US" dirty="0" smtClean="0"/>
              <a:t>Time saved if enhancement was implemented – hours daily</a:t>
            </a:r>
          </a:p>
          <a:p>
            <a:r>
              <a:rPr lang="en-US" dirty="0" smtClean="0"/>
              <a:t>Detailed description of requested enhancement</a:t>
            </a:r>
          </a:p>
        </p:txBody>
      </p:sp>
    </p:spTree>
    <p:extLst>
      <p:ext uri="{BB962C8B-B14F-4D97-AF65-F5344CB8AC3E}">
        <p14:creationId xmlns:p14="http://schemas.microsoft.com/office/powerpoint/2010/main" val="41412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Feature Enhancements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Process for submitting new enhancement requests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ticket</a:t>
            </a:r>
          </a:p>
          <a:p>
            <a:r>
              <a:rPr lang="en-US" dirty="0" smtClean="0"/>
              <a:t>Reviewed </a:t>
            </a:r>
            <a:r>
              <a:rPr lang="en-US" dirty="0" smtClean="0"/>
              <a:t>by Steering Group</a:t>
            </a:r>
          </a:p>
          <a:p>
            <a:r>
              <a:rPr lang="en-US" dirty="0" smtClean="0"/>
              <a:t>Detailed description for development</a:t>
            </a:r>
          </a:p>
          <a:p>
            <a:r>
              <a:rPr lang="en-US" dirty="0" smtClean="0"/>
              <a:t>Quote processed through </a:t>
            </a:r>
            <a:r>
              <a:rPr lang="en-US" dirty="0" err="1" smtClean="0"/>
              <a:t>PennDOT</a:t>
            </a:r>
            <a:endParaRPr lang="en-US" dirty="0" smtClean="0"/>
          </a:p>
          <a:p>
            <a:r>
              <a:rPr lang="en-US" dirty="0" smtClean="0"/>
              <a:t>Work scheduled for future release</a:t>
            </a:r>
          </a:p>
        </p:txBody>
      </p:sp>
    </p:spTree>
    <p:extLst>
      <p:ext uri="{BB962C8B-B14F-4D97-AF65-F5344CB8AC3E}">
        <p14:creationId xmlns:p14="http://schemas.microsoft.com/office/powerpoint/2010/main" val="23976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98617"/>
            <a:ext cx="8229600" cy="4127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QUESTIONS?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2" y="3604805"/>
            <a:ext cx="40290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2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Ecolane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0"/>
            <a:ext cx="8229600" cy="3200400"/>
          </a:xfrm>
        </p:spPr>
        <p:txBody>
          <a:bodyPr>
            <a:normAutofit/>
          </a:bodyPr>
          <a:lstStyle/>
          <a:p>
            <a:pPr marL="347472" indent="0">
              <a:lnSpc>
                <a:spcPct val="100000"/>
              </a:lnSpc>
              <a:spcBef>
                <a:spcPts val="672"/>
              </a:spcBef>
              <a:buNone/>
            </a:pPr>
            <a:r>
              <a:rPr lang="en-US" sz="2800" dirty="0">
                <a:solidFill>
                  <a:schemeClr val="accent2"/>
                </a:solidFill>
              </a:rPr>
              <a:t>Ecolane is the most flexible and reliable choice for implementing easy-to-deploy scheduling and dispatch solutions. Our platform restores community engagement to people who might not otherwise have access and mobility.</a:t>
            </a:r>
          </a:p>
        </p:txBody>
      </p:sp>
    </p:spTree>
    <p:extLst>
      <p:ext uri="{BB962C8B-B14F-4D97-AF65-F5344CB8AC3E}">
        <p14:creationId xmlns:p14="http://schemas.microsoft.com/office/powerpoint/2010/main" val="222287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>
            <a:spLocks/>
          </p:cNvSpPr>
          <p:nvPr/>
        </p:nvSpPr>
        <p:spPr>
          <a:xfrm>
            <a:off x="5076879" y="4814751"/>
            <a:ext cx="4067121" cy="15089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b="1" kern="1200" baseline="0">
                <a:solidFill>
                  <a:schemeClr val="accent2"/>
                </a:solidFill>
                <a:latin typeface="Roboto Slab Thin" pitchFamily="2" charset="0"/>
                <a:ea typeface="Roboto Slab" pitchFamily="2" charset="0"/>
                <a:cs typeface="+mn-cs"/>
              </a:defRPr>
            </a:lvl1pPr>
            <a:lvl2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2pPr>
            <a:lvl3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3pPr>
            <a:lvl4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4pPr>
            <a:lvl5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1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Kevin Dow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Implementation Project </a:t>
            </a:r>
            <a:r>
              <a:rPr lang="en-US" b="0" dirty="0" smtClean="0"/>
              <a:t>Manager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>
                <a:hlinkClick r:id="rId3"/>
              </a:rPr>
              <a:t>kevin.dow@ecolane.com</a:t>
            </a:r>
            <a:endParaRPr lang="en-US" b="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Office: (610) 312-0033 </a:t>
            </a:r>
            <a:r>
              <a:rPr lang="en-US" b="0" dirty="0" smtClean="0"/>
              <a:t>x102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887788" y="3526536"/>
            <a:ext cx="5256212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accent2"/>
                </a:solidFill>
                <a:latin typeface="Roboto Slab Thin" pitchFamily="2" charset="0"/>
                <a:ea typeface="Roboto Slab" pitchFamily="2" charset="0"/>
                <a:cs typeface="+mn-cs"/>
              </a:defRPr>
            </a:lvl1pPr>
            <a:lvl2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2pPr>
            <a:lvl3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3pPr>
            <a:lvl4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4pPr>
            <a:lvl5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1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5" name="Text Placeholder 1"/>
          <p:cNvSpPr txBox="1">
            <a:spLocks/>
          </p:cNvSpPr>
          <p:nvPr/>
        </p:nvSpPr>
        <p:spPr>
          <a:xfrm>
            <a:off x="5076879" y="3069771"/>
            <a:ext cx="4067121" cy="174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b="1" kern="1200" baseline="0">
                <a:solidFill>
                  <a:schemeClr val="accent2"/>
                </a:solidFill>
                <a:latin typeface="Roboto Slab Thin" pitchFamily="2" charset="0"/>
                <a:ea typeface="Roboto Slab" pitchFamily="2" charset="0"/>
                <a:cs typeface="+mn-cs"/>
              </a:defRPr>
            </a:lvl1pPr>
            <a:lvl2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2pPr>
            <a:lvl3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3pPr>
            <a:lvl4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4pPr>
            <a:lvl5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1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Jason Ellis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Vice President of Professional Services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jason.ellis@ecolane.com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Office: (610) 312-0033 </a:t>
            </a:r>
            <a:r>
              <a:rPr lang="en-US" b="0" dirty="0" smtClean="0"/>
              <a:t>x108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0" y="4814751"/>
            <a:ext cx="4067121" cy="15089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b="1" kern="1200" baseline="0">
                <a:solidFill>
                  <a:schemeClr val="accent2"/>
                </a:solidFill>
                <a:latin typeface="Roboto Slab Thin" pitchFamily="2" charset="0"/>
                <a:ea typeface="Roboto Slab" pitchFamily="2" charset="0"/>
                <a:cs typeface="+mn-cs"/>
              </a:defRPr>
            </a:lvl1pPr>
            <a:lvl2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2pPr>
            <a:lvl3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3pPr>
            <a:lvl4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4pPr>
            <a:lvl5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1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Eileen </a:t>
            </a:r>
            <a:r>
              <a:rPr lang="en-US" dirty="0" err="1" smtClean="0"/>
              <a:t>Ogan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Specialized Transportation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eogan@pa.gov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Office: </a:t>
            </a:r>
            <a:r>
              <a:rPr lang="en-US" b="0" dirty="0" smtClean="0"/>
              <a:t>(717) 787-1213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0" y="3085120"/>
            <a:ext cx="4067121" cy="172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b="1" kern="1200" baseline="0">
                <a:solidFill>
                  <a:schemeClr val="accent2"/>
                </a:solidFill>
                <a:latin typeface="Roboto Slab Thin" pitchFamily="2" charset="0"/>
                <a:ea typeface="Roboto Slab" pitchFamily="2" charset="0"/>
                <a:cs typeface="+mn-cs"/>
              </a:defRPr>
            </a:lvl1pPr>
            <a:lvl2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2pPr>
            <a:lvl3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3pPr>
            <a:lvl4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4pPr>
            <a:lvl5pPr marL="530352" indent="-530352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Blip>
                <a:blip r:embed="rId2"/>
              </a:buBlip>
              <a:defRPr sz="1800" kern="1200" baseline="0">
                <a:solidFill>
                  <a:schemeClr val="accent2"/>
                </a:solidFill>
                <a:latin typeface="+mn-lt"/>
                <a:ea typeface="Roboto Slab" pitchFamily="2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Michelle </a:t>
            </a:r>
            <a:r>
              <a:rPr lang="en-US" dirty="0" err="1" smtClean="0"/>
              <a:t>Tarquino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Chief – Specialized Transportation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 smtClean="0"/>
              <a:t>mtarquino@pa.gov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Office: </a:t>
            </a:r>
            <a:r>
              <a:rPr lang="en-US" b="0" dirty="0" smtClean="0"/>
              <a:t>(717) 787-1211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4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4320" y="18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baseline="0">
                <a:solidFill>
                  <a:schemeClr val="accent2"/>
                </a:solidFill>
                <a:latin typeface="+mj-lt"/>
                <a:ea typeface="Roboto Slab" pitchFamily="2" charset="0"/>
                <a:cs typeface="+mj-cs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/>
          <a:lstStyle/>
          <a:p>
            <a:r>
              <a:rPr lang="en-US" dirty="0" smtClean="0"/>
              <a:t>Project management</a:t>
            </a:r>
            <a:endParaRPr lang="en-US" dirty="0" smtClean="0"/>
          </a:p>
          <a:p>
            <a:r>
              <a:rPr lang="en-US" dirty="0" smtClean="0"/>
              <a:t>Implementation </a:t>
            </a:r>
            <a:r>
              <a:rPr lang="en-US" dirty="0" smtClean="0"/>
              <a:t>schedule and agency preparation</a:t>
            </a:r>
            <a:endParaRPr lang="en-US" dirty="0" smtClean="0"/>
          </a:p>
          <a:p>
            <a:r>
              <a:rPr lang="en-US" dirty="0" smtClean="0"/>
              <a:t>New software version upgrade: 4.2.2</a:t>
            </a:r>
          </a:p>
          <a:p>
            <a:r>
              <a:rPr lang="en-US" dirty="0" smtClean="0"/>
              <a:t>Feature enhancements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7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Critical items for a successful transition</a:t>
            </a:r>
          </a:p>
          <a:p>
            <a:r>
              <a:rPr lang="en-US" dirty="0" smtClean="0"/>
              <a:t>Approved fare structure</a:t>
            </a:r>
          </a:p>
          <a:p>
            <a:r>
              <a:rPr lang="en-US" dirty="0" smtClean="0"/>
              <a:t>Implementation plan</a:t>
            </a:r>
          </a:p>
          <a:p>
            <a:r>
              <a:rPr lang="en-US" dirty="0" smtClean="0"/>
              <a:t>Identification of an agency project manager</a:t>
            </a:r>
          </a:p>
          <a:p>
            <a:r>
              <a:rPr lang="en-US" dirty="0" smtClean="0"/>
              <a:t>Identification of an agency software champion</a:t>
            </a:r>
          </a:p>
          <a:p>
            <a:r>
              <a:rPr lang="en-US" dirty="0" smtClean="0"/>
              <a:t>Risk 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Approved Fare </a:t>
            </a:r>
            <a:r>
              <a:rPr lang="en-US" sz="3600" dirty="0"/>
              <a:t>S</a:t>
            </a:r>
            <a:r>
              <a:rPr lang="en-US" sz="3600" dirty="0" smtClean="0"/>
              <a:t>tructure</a:t>
            </a:r>
          </a:p>
          <a:p>
            <a:r>
              <a:rPr lang="en-US" dirty="0" err="1" smtClean="0"/>
              <a:t>PennDOT</a:t>
            </a:r>
            <a:r>
              <a:rPr lang="en-US" dirty="0" smtClean="0"/>
              <a:t> </a:t>
            </a:r>
            <a:r>
              <a:rPr lang="en-US" dirty="0" smtClean="0"/>
              <a:t>requires a </a:t>
            </a:r>
            <a:r>
              <a:rPr lang="en-US" dirty="0" smtClean="0"/>
              <a:t>mileage-based </a:t>
            </a:r>
            <a:r>
              <a:rPr lang="en-US" dirty="0" smtClean="0"/>
              <a:t>fare structure, e.g. 0-5 miles, 5-10 miles…</a:t>
            </a:r>
          </a:p>
          <a:p>
            <a:r>
              <a:rPr lang="en-US" dirty="0" smtClean="0"/>
              <a:t>Requires </a:t>
            </a:r>
            <a:r>
              <a:rPr lang="en-US" dirty="0" smtClean="0"/>
              <a:t>agency to collect fare </a:t>
            </a:r>
            <a:r>
              <a:rPr lang="en-US" dirty="0" smtClean="0"/>
              <a:t>data </a:t>
            </a:r>
            <a:r>
              <a:rPr lang="en-US" dirty="0" smtClean="0"/>
              <a:t>for analysis</a:t>
            </a:r>
            <a:endParaRPr lang="en-US" dirty="0" smtClean="0"/>
          </a:p>
          <a:p>
            <a:r>
              <a:rPr lang="en-US" dirty="0" err="1" smtClean="0"/>
              <a:t>PennDOT</a:t>
            </a:r>
            <a:r>
              <a:rPr lang="en-US" dirty="0" smtClean="0"/>
              <a:t> contractors will model data </a:t>
            </a:r>
            <a:r>
              <a:rPr lang="en-US" dirty="0" smtClean="0"/>
              <a:t>to give the agency options for a fare structure</a:t>
            </a:r>
          </a:p>
          <a:p>
            <a:r>
              <a:rPr lang="en-US" dirty="0" smtClean="0"/>
              <a:t>Will there be a fare increase?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Implementation Plan</a:t>
            </a:r>
          </a:p>
          <a:p>
            <a:r>
              <a:rPr lang="en-US" dirty="0" smtClean="0"/>
              <a:t>Implementation </a:t>
            </a:r>
            <a:r>
              <a:rPr lang="en-US" dirty="0" smtClean="0"/>
              <a:t>plan contains explanations of data conversion process, training and Go-Live process, and project deadlines</a:t>
            </a:r>
          </a:p>
          <a:p>
            <a:r>
              <a:rPr lang="en-US" dirty="0" smtClean="0"/>
              <a:t>Adherence to plan deadlines keeps the project on schedule</a:t>
            </a:r>
          </a:p>
          <a:p>
            <a:r>
              <a:rPr lang="en-US" dirty="0" smtClean="0"/>
              <a:t>Important for the agency and the Ecolane project manager to work from the same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9417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Agency Project Manager</a:t>
            </a:r>
          </a:p>
          <a:p>
            <a:r>
              <a:rPr lang="en-US" dirty="0" smtClean="0"/>
              <a:t>Key </a:t>
            </a:r>
            <a:r>
              <a:rPr lang="en-US" dirty="0" smtClean="0"/>
              <a:t>point of contact</a:t>
            </a:r>
          </a:p>
          <a:p>
            <a:r>
              <a:rPr lang="en-US" dirty="0" smtClean="0"/>
              <a:t>Knows all aspects of the </a:t>
            </a:r>
            <a:r>
              <a:rPr lang="en-US" dirty="0" smtClean="0"/>
              <a:t>agency’s business</a:t>
            </a:r>
            <a:endParaRPr lang="en-US" dirty="0" smtClean="0"/>
          </a:p>
          <a:p>
            <a:r>
              <a:rPr lang="en-US" dirty="0" smtClean="0"/>
              <a:t>Authorized to make and enforce agency decisions</a:t>
            </a:r>
          </a:p>
          <a:p>
            <a:r>
              <a:rPr lang="en-US" dirty="0" smtClean="0"/>
              <a:t>Keeps agency deliverables on track</a:t>
            </a:r>
          </a:p>
          <a:p>
            <a:r>
              <a:rPr lang="en-US" dirty="0" smtClean="0"/>
              <a:t>NOT chosen for availability to work on project</a:t>
            </a:r>
          </a:p>
        </p:txBody>
      </p:sp>
    </p:spTree>
    <p:extLst>
      <p:ext uri="{BB962C8B-B14F-4D97-AF65-F5344CB8AC3E}">
        <p14:creationId xmlns:p14="http://schemas.microsoft.com/office/powerpoint/2010/main" val="37563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Agency Software Champion</a:t>
            </a:r>
          </a:p>
          <a:p>
            <a:r>
              <a:rPr lang="en-US" dirty="0" smtClean="0"/>
              <a:t>Attends </a:t>
            </a:r>
            <a:r>
              <a:rPr lang="en-US" dirty="0" smtClean="0"/>
              <a:t>all meetings and training sessions</a:t>
            </a:r>
          </a:p>
          <a:p>
            <a:r>
              <a:rPr lang="en-US" dirty="0" smtClean="0"/>
              <a:t>Heavily involved in data collection and system configuration</a:t>
            </a:r>
          </a:p>
          <a:p>
            <a:r>
              <a:rPr lang="en-US" dirty="0" smtClean="0"/>
              <a:t>Prepared to do all follow-up and new employee training</a:t>
            </a:r>
          </a:p>
          <a:p>
            <a:r>
              <a:rPr lang="en-US" dirty="0" smtClean="0"/>
              <a:t>Knows the system from front to back – champion will be the on-site expert after Ecolane </a:t>
            </a:r>
            <a:r>
              <a:rPr lang="en-US" dirty="0" smtClean="0"/>
              <a:t>DRT is </a:t>
            </a:r>
            <a:r>
              <a:rPr lang="en-US" dirty="0" smtClean="0"/>
              <a:t>fully deployed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Risk Assessment</a:t>
            </a:r>
            <a:endParaRPr lang="en-US" sz="3600" dirty="0" smtClean="0"/>
          </a:p>
          <a:p>
            <a:r>
              <a:rPr lang="en-US" dirty="0" smtClean="0"/>
              <a:t>Tool </a:t>
            </a:r>
            <a:r>
              <a:rPr lang="en-US" dirty="0" smtClean="0"/>
              <a:t>to help Ecolane fully understand current and planned agency operations</a:t>
            </a:r>
          </a:p>
          <a:p>
            <a:r>
              <a:rPr lang="en-US" dirty="0" smtClean="0"/>
              <a:t>Agency identifies </a:t>
            </a:r>
            <a:r>
              <a:rPr lang="en-US" dirty="0" smtClean="0"/>
              <a:t>policy changes</a:t>
            </a:r>
          </a:p>
          <a:p>
            <a:r>
              <a:rPr lang="en-US" dirty="0" smtClean="0"/>
              <a:t>Agency solidifies </a:t>
            </a:r>
            <a:r>
              <a:rPr lang="en-US" dirty="0" smtClean="0"/>
              <a:t>job roles</a:t>
            </a:r>
          </a:p>
          <a:p>
            <a:r>
              <a:rPr lang="en-US" dirty="0" smtClean="0"/>
              <a:t>Ecolane c</a:t>
            </a:r>
            <a:r>
              <a:rPr lang="en-US" dirty="0" smtClean="0"/>
              <a:t>reates </a:t>
            </a:r>
            <a:r>
              <a:rPr lang="en-US" dirty="0" smtClean="0"/>
              <a:t>a plan for tracking and mitigating implementation risk factors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Implementation Schedule and Agency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3109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Timelines in the first phase</a:t>
            </a:r>
          </a:p>
          <a:p>
            <a:r>
              <a:rPr lang="en-US" dirty="0" smtClean="0"/>
              <a:t>APPROVED FARE STRUCTURE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Follow the implementation </a:t>
            </a:r>
            <a:r>
              <a:rPr lang="en-US" dirty="0" smtClean="0"/>
              <a:t>plan for data deliverables</a:t>
            </a:r>
            <a:endParaRPr lang="en-US" dirty="0" smtClean="0"/>
          </a:p>
          <a:p>
            <a:r>
              <a:rPr lang="en-US" dirty="0" smtClean="0"/>
              <a:t>Meet target delivery dates, or schedule slips</a:t>
            </a:r>
          </a:p>
          <a:p>
            <a:r>
              <a:rPr lang="en-US" dirty="0" smtClean="0"/>
              <a:t>Can recover slippage time during this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ane_Powerpoint">
  <a:themeElements>
    <a:clrScheme name="Ecola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FF3"/>
      </a:accent1>
      <a:accent2>
        <a:srgbClr val="0079C1"/>
      </a:accent2>
      <a:accent3>
        <a:srgbClr val="EC7C23"/>
      </a:accent3>
      <a:accent4>
        <a:srgbClr val="67991E"/>
      </a:accent4>
      <a:accent5>
        <a:srgbClr val="555555"/>
      </a:accent5>
      <a:accent6>
        <a:srgbClr val="7D7D7D"/>
      </a:accent6>
      <a:hlink>
        <a:srgbClr val="0079C1"/>
      </a:hlink>
      <a:folHlink>
        <a:srgbClr val="00BFF3"/>
      </a:folHlink>
    </a:clrScheme>
    <a:fontScheme name="Ecolane">
      <a:majorFont>
        <a:latin typeface="Roboto Slab Light"/>
        <a:ea typeface=""/>
        <a:cs typeface=""/>
      </a:majorFont>
      <a:minorFont>
        <a:latin typeface="Roboto Sla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colane_presentation.potx" id="{DE5C7D05-1980-4F2E-919E-EE6844DBD16E}" vid="{F9AD2358-CAE1-4DD5-95E8-F1286499C2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colane">
      <a:majorFont>
        <a:latin typeface="Roboto Slab Light"/>
        <a:ea typeface=""/>
        <a:cs typeface=""/>
      </a:majorFont>
      <a:minorFont>
        <a:latin typeface="Roboto Sla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colane">
      <a:majorFont>
        <a:latin typeface="Roboto Slab Light"/>
        <a:ea typeface=""/>
        <a:cs typeface=""/>
      </a:majorFont>
      <a:minorFont>
        <a:latin typeface="Roboto Sla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Ecolane_Powerpoint</Template>
  <TotalTime>256</TotalTime>
  <Words>691</Words>
  <Application>Microsoft Office PowerPoint</Application>
  <PresentationFormat>On-screen Show (4:3)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Ecolane_Powerpoint</vt:lpstr>
      <vt:lpstr>Upcoming Ecolane Implementations and Software Enhancements</vt:lpstr>
      <vt:lpstr>PowerPoint Presentation</vt:lpstr>
      <vt:lpstr>Project Management </vt:lpstr>
      <vt:lpstr>Project Management </vt:lpstr>
      <vt:lpstr>Project Management </vt:lpstr>
      <vt:lpstr>Project Management </vt:lpstr>
      <vt:lpstr>Project Management </vt:lpstr>
      <vt:lpstr>Project Management </vt:lpstr>
      <vt:lpstr>Implementation Schedule and Agency Preparation</vt:lpstr>
      <vt:lpstr>Implementation Schedule and Agency Preparation</vt:lpstr>
      <vt:lpstr>Implementation Schedule and Agency Preparation</vt:lpstr>
      <vt:lpstr>Implementation Schedule and Agency Preparation</vt:lpstr>
      <vt:lpstr>New Software Version Upgrade: 4.2.2</vt:lpstr>
      <vt:lpstr>Feature Enhancements</vt:lpstr>
      <vt:lpstr>Feature Enhancements</vt:lpstr>
      <vt:lpstr>PowerPoint Presentation</vt:lpstr>
      <vt:lpstr>About Ecolane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Dow</dc:creator>
  <cp:lastModifiedBy>Kevin Dow</cp:lastModifiedBy>
  <cp:revision>33</cp:revision>
  <dcterms:created xsi:type="dcterms:W3CDTF">2015-04-02T18:45:44Z</dcterms:created>
  <dcterms:modified xsi:type="dcterms:W3CDTF">2015-04-06T15:49:28Z</dcterms:modified>
</cp:coreProperties>
</file>