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16"/>
  </p:notesMasterIdLst>
  <p:handoutMasterIdLst>
    <p:handoutMasterId r:id="rId17"/>
  </p:handoutMasterIdLst>
  <p:sldIdLst>
    <p:sldId id="256" r:id="rId2"/>
    <p:sldId id="266" r:id="rId3"/>
    <p:sldId id="283" r:id="rId4"/>
    <p:sldId id="284" r:id="rId5"/>
    <p:sldId id="285" r:id="rId6"/>
    <p:sldId id="267" r:id="rId7"/>
    <p:sldId id="280" r:id="rId8"/>
    <p:sldId id="289" r:id="rId9"/>
    <p:sldId id="286" r:id="rId10"/>
    <p:sldId id="281" r:id="rId11"/>
    <p:sldId id="264" r:id="rId12"/>
    <p:sldId id="287" r:id="rId13"/>
    <p:sldId id="282" r:id="rId14"/>
    <p:sldId id="288" r:id="rId15"/>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Downi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6565" autoAdjust="0"/>
  </p:normalViewPr>
  <p:slideViewPr>
    <p:cSldViewPr>
      <p:cViewPr varScale="1">
        <p:scale>
          <a:sx n="70" d="100"/>
          <a:sy n="70" d="100"/>
        </p:scale>
        <p:origin x="19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648" y="480"/>
      </p:cViewPr>
      <p:guideLst>
        <p:guide orient="horz" pos="2933"/>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3" y="2"/>
            <a:ext cx="3013972" cy="466091"/>
          </a:xfrm>
          <a:prstGeom prst="rect">
            <a:avLst/>
          </a:prstGeom>
          <a:noFill/>
          <a:ln w="9525">
            <a:noFill/>
            <a:miter lim="800000"/>
            <a:headEnd/>
            <a:tailEnd/>
          </a:ln>
          <a:effectLst/>
        </p:spPr>
        <p:txBody>
          <a:bodyPr vert="horz" wrap="square" lIns="92890" tIns="46446" rIns="92890" bIns="46446" numCol="1" anchor="t" anchorCtr="0" compatLnSpc="1">
            <a:prstTxWarp prst="textNoShape">
              <a:avLst/>
            </a:prstTxWarp>
          </a:bodyPr>
          <a:lstStyle>
            <a:lvl1pPr defTabSz="929289">
              <a:defRPr sz="1200"/>
            </a:lvl1pPr>
          </a:lstStyle>
          <a:p>
            <a:endParaRPr lang="en-US"/>
          </a:p>
        </p:txBody>
      </p:sp>
      <p:sp>
        <p:nvSpPr>
          <p:cNvPr id="75779" name="Rectangle 3"/>
          <p:cNvSpPr>
            <a:spLocks noGrp="1" noChangeArrowheads="1"/>
          </p:cNvSpPr>
          <p:nvPr>
            <p:ph type="dt" sz="quarter" idx="1"/>
          </p:nvPr>
        </p:nvSpPr>
        <p:spPr bwMode="auto">
          <a:xfrm>
            <a:off x="3939291" y="2"/>
            <a:ext cx="3013972" cy="466091"/>
          </a:xfrm>
          <a:prstGeom prst="rect">
            <a:avLst/>
          </a:prstGeom>
          <a:noFill/>
          <a:ln w="9525">
            <a:noFill/>
            <a:miter lim="800000"/>
            <a:headEnd/>
            <a:tailEnd/>
          </a:ln>
          <a:effectLst/>
        </p:spPr>
        <p:txBody>
          <a:bodyPr vert="horz" wrap="square" lIns="92890" tIns="46446" rIns="92890" bIns="46446" numCol="1" anchor="t" anchorCtr="0" compatLnSpc="1">
            <a:prstTxWarp prst="textNoShape">
              <a:avLst/>
            </a:prstTxWarp>
          </a:bodyPr>
          <a:lstStyle>
            <a:lvl1pPr algn="r" defTabSz="929289">
              <a:defRPr sz="1200"/>
            </a:lvl1pPr>
          </a:lstStyle>
          <a:p>
            <a:endParaRPr lang="en-US"/>
          </a:p>
        </p:txBody>
      </p:sp>
      <p:sp>
        <p:nvSpPr>
          <p:cNvPr id="75780" name="Rectangle 4"/>
          <p:cNvSpPr>
            <a:spLocks noGrp="1" noChangeArrowheads="1"/>
          </p:cNvSpPr>
          <p:nvPr>
            <p:ph type="ftr" sz="quarter" idx="2"/>
          </p:nvPr>
        </p:nvSpPr>
        <p:spPr bwMode="auto">
          <a:xfrm>
            <a:off x="3" y="8841420"/>
            <a:ext cx="3013972" cy="466091"/>
          </a:xfrm>
          <a:prstGeom prst="rect">
            <a:avLst/>
          </a:prstGeom>
          <a:noFill/>
          <a:ln w="9525">
            <a:noFill/>
            <a:miter lim="800000"/>
            <a:headEnd/>
            <a:tailEnd/>
          </a:ln>
          <a:effectLst/>
        </p:spPr>
        <p:txBody>
          <a:bodyPr vert="horz" wrap="square" lIns="92890" tIns="46446" rIns="92890" bIns="46446" numCol="1" anchor="b" anchorCtr="0" compatLnSpc="1">
            <a:prstTxWarp prst="textNoShape">
              <a:avLst/>
            </a:prstTxWarp>
          </a:bodyPr>
          <a:lstStyle>
            <a:lvl1pPr defTabSz="929289">
              <a:defRPr sz="1200"/>
            </a:lvl1pPr>
          </a:lstStyle>
          <a:p>
            <a:endParaRPr lang="en-US"/>
          </a:p>
        </p:txBody>
      </p:sp>
      <p:sp>
        <p:nvSpPr>
          <p:cNvPr id="75781" name="Rectangle 5"/>
          <p:cNvSpPr>
            <a:spLocks noGrp="1" noChangeArrowheads="1"/>
          </p:cNvSpPr>
          <p:nvPr>
            <p:ph type="sldNum" sz="quarter" idx="3"/>
          </p:nvPr>
        </p:nvSpPr>
        <p:spPr bwMode="auto">
          <a:xfrm>
            <a:off x="3939291" y="8841420"/>
            <a:ext cx="3013972" cy="466091"/>
          </a:xfrm>
          <a:prstGeom prst="rect">
            <a:avLst/>
          </a:prstGeom>
          <a:noFill/>
          <a:ln w="9525">
            <a:noFill/>
            <a:miter lim="800000"/>
            <a:headEnd/>
            <a:tailEnd/>
          </a:ln>
          <a:effectLst/>
        </p:spPr>
        <p:txBody>
          <a:bodyPr vert="horz" wrap="square" lIns="92890" tIns="46446" rIns="92890" bIns="46446" numCol="1" anchor="b" anchorCtr="0" compatLnSpc="1">
            <a:prstTxWarp prst="textNoShape">
              <a:avLst/>
            </a:prstTxWarp>
          </a:bodyPr>
          <a:lstStyle>
            <a:lvl1pPr algn="r" defTabSz="929289">
              <a:defRPr sz="1200"/>
            </a:lvl1pPr>
          </a:lstStyle>
          <a:p>
            <a:fld id="{22BBED90-FD53-4FB5-A2E1-60E57406E159}" type="slidenum">
              <a:rPr lang="en-US"/>
              <a:pPr/>
              <a:t>‹#›</a:t>
            </a:fld>
            <a:endParaRPr lang="en-US"/>
          </a:p>
        </p:txBody>
      </p:sp>
    </p:spTree>
    <p:extLst>
      <p:ext uri="{BB962C8B-B14F-4D97-AF65-F5344CB8AC3E}">
        <p14:creationId xmlns:p14="http://schemas.microsoft.com/office/powerpoint/2010/main" val="1958279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 y="2"/>
            <a:ext cx="3013972" cy="466091"/>
          </a:xfrm>
          <a:prstGeom prst="rect">
            <a:avLst/>
          </a:prstGeom>
          <a:noFill/>
          <a:ln w="9525">
            <a:noFill/>
            <a:miter lim="800000"/>
            <a:headEnd/>
            <a:tailEnd/>
          </a:ln>
          <a:effectLst/>
        </p:spPr>
        <p:txBody>
          <a:bodyPr vert="horz" wrap="square" lIns="92890" tIns="46446" rIns="92890" bIns="46446" numCol="1" anchor="t" anchorCtr="0" compatLnSpc="1">
            <a:prstTxWarp prst="textNoShape">
              <a:avLst/>
            </a:prstTxWarp>
          </a:bodyPr>
          <a:lstStyle>
            <a:lvl1pPr defTabSz="929289">
              <a:defRPr sz="1200"/>
            </a:lvl1pPr>
          </a:lstStyle>
          <a:p>
            <a:endParaRPr lang="en-US"/>
          </a:p>
        </p:txBody>
      </p:sp>
      <p:sp>
        <p:nvSpPr>
          <p:cNvPr id="8195" name="Rectangle 3"/>
          <p:cNvSpPr>
            <a:spLocks noGrp="1" noChangeArrowheads="1"/>
          </p:cNvSpPr>
          <p:nvPr>
            <p:ph type="dt" idx="1"/>
          </p:nvPr>
        </p:nvSpPr>
        <p:spPr bwMode="auto">
          <a:xfrm>
            <a:off x="3940866" y="2"/>
            <a:ext cx="3013972" cy="466091"/>
          </a:xfrm>
          <a:prstGeom prst="rect">
            <a:avLst/>
          </a:prstGeom>
          <a:noFill/>
          <a:ln w="9525">
            <a:noFill/>
            <a:miter lim="800000"/>
            <a:headEnd/>
            <a:tailEnd/>
          </a:ln>
          <a:effectLst/>
        </p:spPr>
        <p:txBody>
          <a:bodyPr vert="horz" wrap="square" lIns="92890" tIns="46446" rIns="92890" bIns="46446" numCol="1" anchor="t" anchorCtr="0" compatLnSpc="1">
            <a:prstTxWarp prst="textNoShape">
              <a:avLst/>
            </a:prstTxWarp>
          </a:bodyPr>
          <a:lstStyle>
            <a:lvl1pPr algn="r" defTabSz="929289">
              <a:defRPr sz="1200"/>
            </a:lvl1pPr>
          </a:lstStyle>
          <a:p>
            <a:endParaRPr lang="en-US"/>
          </a:p>
        </p:txBody>
      </p:sp>
      <p:sp>
        <p:nvSpPr>
          <p:cNvPr id="8196" name="Rectangle 4"/>
          <p:cNvSpPr>
            <a:spLocks noGrp="1" noRot="1" noChangeAspect="1" noChangeArrowheads="1" noTextEdit="1"/>
          </p:cNvSpPr>
          <p:nvPr>
            <p:ph type="sldImg" idx="2"/>
          </p:nvPr>
        </p:nvSpPr>
        <p:spPr bwMode="auto">
          <a:xfrm>
            <a:off x="1152525" y="698500"/>
            <a:ext cx="4649788" cy="348932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26892" y="4422301"/>
            <a:ext cx="5101055" cy="4188459"/>
          </a:xfrm>
          <a:prstGeom prst="rect">
            <a:avLst/>
          </a:prstGeom>
          <a:noFill/>
          <a:ln w="9525">
            <a:noFill/>
            <a:miter lim="800000"/>
            <a:headEnd/>
            <a:tailEnd/>
          </a:ln>
          <a:effectLst/>
        </p:spPr>
        <p:txBody>
          <a:bodyPr vert="horz" wrap="square" lIns="92890" tIns="46446" rIns="92890" bIns="46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3" y="8843010"/>
            <a:ext cx="3013972" cy="466090"/>
          </a:xfrm>
          <a:prstGeom prst="rect">
            <a:avLst/>
          </a:prstGeom>
          <a:noFill/>
          <a:ln w="9525">
            <a:noFill/>
            <a:miter lim="800000"/>
            <a:headEnd/>
            <a:tailEnd/>
          </a:ln>
          <a:effectLst/>
        </p:spPr>
        <p:txBody>
          <a:bodyPr vert="horz" wrap="square" lIns="92890" tIns="46446" rIns="92890" bIns="46446" numCol="1" anchor="b" anchorCtr="0" compatLnSpc="1">
            <a:prstTxWarp prst="textNoShape">
              <a:avLst/>
            </a:prstTxWarp>
          </a:bodyPr>
          <a:lstStyle>
            <a:lvl1pPr defTabSz="929289">
              <a:defRPr sz="1200"/>
            </a:lvl1pPr>
          </a:lstStyle>
          <a:p>
            <a:endParaRPr lang="en-US"/>
          </a:p>
        </p:txBody>
      </p:sp>
      <p:sp>
        <p:nvSpPr>
          <p:cNvPr id="8199" name="Rectangle 7"/>
          <p:cNvSpPr>
            <a:spLocks noGrp="1" noChangeArrowheads="1"/>
          </p:cNvSpPr>
          <p:nvPr>
            <p:ph type="sldNum" sz="quarter" idx="5"/>
          </p:nvPr>
        </p:nvSpPr>
        <p:spPr bwMode="auto">
          <a:xfrm>
            <a:off x="3940866" y="8843010"/>
            <a:ext cx="3013972" cy="466090"/>
          </a:xfrm>
          <a:prstGeom prst="rect">
            <a:avLst/>
          </a:prstGeom>
          <a:noFill/>
          <a:ln w="9525">
            <a:noFill/>
            <a:miter lim="800000"/>
            <a:headEnd/>
            <a:tailEnd/>
          </a:ln>
          <a:effectLst/>
        </p:spPr>
        <p:txBody>
          <a:bodyPr vert="horz" wrap="square" lIns="92890" tIns="46446" rIns="92890" bIns="46446" numCol="1" anchor="b" anchorCtr="0" compatLnSpc="1">
            <a:prstTxWarp prst="textNoShape">
              <a:avLst/>
            </a:prstTxWarp>
          </a:bodyPr>
          <a:lstStyle>
            <a:lvl1pPr algn="r" defTabSz="929289">
              <a:defRPr sz="1200"/>
            </a:lvl1pPr>
          </a:lstStyle>
          <a:p>
            <a:fld id="{7FFB6C96-77B6-45A4-968C-7012EED82622}" type="slidenum">
              <a:rPr lang="en-US"/>
              <a:pPr/>
              <a:t>‹#›</a:t>
            </a:fld>
            <a:endParaRPr lang="en-US"/>
          </a:p>
        </p:txBody>
      </p:sp>
    </p:spTree>
    <p:extLst>
      <p:ext uri="{BB962C8B-B14F-4D97-AF65-F5344CB8AC3E}">
        <p14:creationId xmlns:p14="http://schemas.microsoft.com/office/powerpoint/2010/main" val="3734874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553A2-1A95-4B54-B9CE-523E1E763BDE}" type="slidenum">
              <a:rPr lang="en-US"/>
              <a:pPr/>
              <a:t>1</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2127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700A6-3E04-4E75-8A3B-9AEF2F4F1702}" type="slidenum">
              <a:rPr lang="en-US"/>
              <a:pPr/>
              <a:t>12</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080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ED246-F86E-43FF-8E27-F84252912875}" type="slidenum">
              <a:rPr lang="en-US"/>
              <a:pPr/>
              <a:t>13</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pPr marL="228747" indent="-228747">
              <a:lnSpc>
                <a:spcPct val="80000"/>
              </a:lnSpc>
            </a:pPr>
            <a:r>
              <a:rPr lang="en-US" sz="800" dirty="0"/>
              <a:t>Prepare yourself</a:t>
            </a:r>
          </a:p>
          <a:p>
            <a:pPr marL="228747" indent="-228747">
              <a:lnSpc>
                <a:spcPct val="80000"/>
              </a:lnSpc>
              <a:buFontTx/>
              <a:buChar char="•"/>
            </a:pPr>
            <a:r>
              <a:rPr lang="en-US" sz="800" dirty="0"/>
              <a:t>Never go into an interview or press conference without first anticipating answers (</a:t>
            </a:r>
            <a:r>
              <a:rPr lang="en-US" sz="800" dirty="0" err="1"/>
              <a:t>Crilley</a:t>
            </a:r>
            <a:r>
              <a:rPr lang="en-US" sz="800" dirty="0"/>
              <a:t>). Have prepared message points! (CDC Crisis Emergency Risk </a:t>
            </a:r>
            <a:r>
              <a:rPr lang="en-US" sz="800" dirty="0" err="1"/>
              <a:t>Comm</a:t>
            </a:r>
            <a:r>
              <a:rPr lang="en-US" sz="800" dirty="0"/>
              <a:t>) (Remember the Bird Flue Talking Points from the CDC)</a:t>
            </a:r>
          </a:p>
          <a:p>
            <a:pPr marL="228747" indent="-228747">
              <a:lnSpc>
                <a:spcPct val="80000"/>
              </a:lnSpc>
              <a:buFontTx/>
              <a:buChar char="•"/>
            </a:pPr>
            <a:r>
              <a:rPr lang="en-US" sz="800" dirty="0"/>
              <a:t>Have a mock press conference where someone grills you, beforehand (</a:t>
            </a:r>
            <a:r>
              <a:rPr lang="en-US" sz="800" dirty="0" err="1"/>
              <a:t>Crilley</a:t>
            </a:r>
            <a:r>
              <a:rPr lang="en-US" sz="800" dirty="0"/>
              <a:t>)</a:t>
            </a:r>
          </a:p>
          <a:p>
            <a:pPr marL="228747" indent="-228747">
              <a:lnSpc>
                <a:spcPct val="80000"/>
              </a:lnSpc>
              <a:buFontTx/>
              <a:buChar char="•"/>
            </a:pPr>
            <a:r>
              <a:rPr lang="en-US" sz="800" dirty="0"/>
              <a:t>Rehearse your answers: make sure you that both express empathy. Acknowledge people’s fears. Give directions for actions (CDC Crisis Emergency Risk </a:t>
            </a:r>
            <a:r>
              <a:rPr lang="en-US" sz="800" dirty="0" err="1"/>
              <a:t>Comm</a:t>
            </a:r>
            <a:r>
              <a:rPr lang="en-US" sz="800" dirty="0"/>
              <a:t>)</a:t>
            </a:r>
          </a:p>
          <a:p>
            <a:pPr marL="228747" indent="-228747">
              <a:lnSpc>
                <a:spcPct val="80000"/>
              </a:lnSpc>
              <a:buFontTx/>
              <a:buChar char="•"/>
            </a:pPr>
            <a:r>
              <a:rPr lang="en-US" sz="800" dirty="0"/>
              <a:t>Provide a backgrounder on your company, a fact sheet. Provide reporters with all facts &amp; figures in writing before the news conference. The reporters will appreciate your making their job easier, you won’t get asked as many questions, and the reporter is less likely to publish erroneous information.</a:t>
            </a:r>
          </a:p>
          <a:p>
            <a:pPr marL="228747" indent="-228747">
              <a:lnSpc>
                <a:spcPct val="80000"/>
              </a:lnSpc>
              <a:buFontTx/>
              <a:buChar char="•"/>
            </a:pPr>
            <a:r>
              <a:rPr lang="en-US" sz="800" dirty="0"/>
              <a:t>Provide a one page press release. Don’t wait until all the information is in to publish this. It’ll be too late. (CDC Crisis Emergency Risk </a:t>
            </a:r>
            <a:r>
              <a:rPr lang="en-US" sz="800" dirty="0" err="1"/>
              <a:t>Comm</a:t>
            </a:r>
            <a:r>
              <a:rPr lang="en-US" sz="800" dirty="0"/>
              <a:t>)</a:t>
            </a:r>
          </a:p>
          <a:p>
            <a:pPr marL="228747" indent="-228747">
              <a:lnSpc>
                <a:spcPct val="80000"/>
              </a:lnSpc>
            </a:pPr>
            <a:endParaRPr lang="en-US" sz="800" dirty="0"/>
          </a:p>
          <a:p>
            <a:pPr marL="228747" indent="-228747">
              <a:lnSpc>
                <a:spcPct val="80000"/>
              </a:lnSpc>
            </a:pPr>
            <a:r>
              <a:rPr lang="en-US" sz="800" dirty="0"/>
              <a:t>You can only lie once…</a:t>
            </a:r>
          </a:p>
          <a:p>
            <a:pPr marL="228747" indent="-228747">
              <a:lnSpc>
                <a:spcPct val="80000"/>
              </a:lnSpc>
              <a:buFontTx/>
              <a:buChar char="•"/>
            </a:pPr>
            <a:r>
              <a:rPr lang="en-US" sz="800" dirty="0"/>
              <a:t>All any of us have is our credibility. Once you lose that, you’re pretty much finished. VERY hard to rebuild trust.</a:t>
            </a:r>
          </a:p>
          <a:p>
            <a:pPr marL="228747" indent="-228747">
              <a:lnSpc>
                <a:spcPct val="80000"/>
              </a:lnSpc>
              <a:buFontTx/>
              <a:buChar char="•"/>
            </a:pPr>
            <a:r>
              <a:rPr lang="en-US" sz="800" dirty="0"/>
              <a:t>Also live by the Golden Rule. Don’t say anything negative about anyone. Don’t attack someone (CDC Crisis Emergency Risk </a:t>
            </a:r>
            <a:r>
              <a:rPr lang="en-US" sz="800" dirty="0" err="1"/>
              <a:t>Comm</a:t>
            </a:r>
            <a:r>
              <a:rPr lang="en-US" sz="800" dirty="0"/>
              <a:t>)</a:t>
            </a:r>
          </a:p>
          <a:p>
            <a:pPr marL="228747" indent="-228747">
              <a:lnSpc>
                <a:spcPct val="80000"/>
              </a:lnSpc>
            </a:pPr>
            <a:endParaRPr lang="en-US" sz="800" dirty="0"/>
          </a:p>
          <a:p>
            <a:pPr marL="228747" indent="-228747">
              <a:lnSpc>
                <a:spcPct val="80000"/>
              </a:lnSpc>
            </a:pPr>
            <a:r>
              <a:rPr lang="en-US" sz="800" dirty="0"/>
              <a:t>Be clear &amp; concise</a:t>
            </a:r>
          </a:p>
          <a:p>
            <a:pPr marL="228747" indent="-228747">
              <a:lnSpc>
                <a:spcPct val="80000"/>
              </a:lnSpc>
              <a:buFontTx/>
              <a:buAutoNum type="arabicPeriod"/>
            </a:pPr>
            <a:r>
              <a:rPr lang="en-US" sz="800" dirty="0"/>
              <a:t>Write all press materials at a 6</a:t>
            </a:r>
            <a:r>
              <a:rPr lang="en-US" sz="800" baseline="30000" dirty="0"/>
              <a:t>th</a:t>
            </a:r>
            <a:r>
              <a:rPr lang="en-US" sz="800" dirty="0"/>
              <a:t> grade education (CDC Crisis Emergency Risk </a:t>
            </a:r>
            <a:r>
              <a:rPr lang="en-US" sz="800" dirty="0" err="1"/>
              <a:t>Comm</a:t>
            </a:r>
            <a:r>
              <a:rPr lang="en-US" sz="800" dirty="0"/>
              <a:t>)</a:t>
            </a:r>
          </a:p>
          <a:p>
            <a:pPr marL="228747" indent="-228747">
              <a:lnSpc>
                <a:spcPct val="80000"/>
              </a:lnSpc>
              <a:buFontTx/>
              <a:buAutoNum type="arabicPeriod"/>
            </a:pPr>
            <a:r>
              <a:rPr lang="en-US" sz="800" dirty="0"/>
              <a:t>Avoid jargon—confuses the listener, can be seen as arrogant (CDC Crisis Emergency Risk </a:t>
            </a:r>
            <a:r>
              <a:rPr lang="en-US" sz="800" dirty="0" err="1"/>
              <a:t>Comm</a:t>
            </a:r>
            <a:r>
              <a:rPr lang="en-US" sz="800" dirty="0"/>
              <a:t>)</a:t>
            </a:r>
          </a:p>
          <a:p>
            <a:pPr marL="228747" indent="-228747">
              <a:lnSpc>
                <a:spcPct val="80000"/>
              </a:lnSpc>
              <a:buFontTx/>
              <a:buAutoNum type="arabicPeriod"/>
            </a:pPr>
            <a:r>
              <a:rPr lang="en-US" sz="800" dirty="0"/>
              <a:t>You need to think 7 second sound bite. That’s likely the part of the media will repeat. Cheney’s interview with Brit Hume (“I shot my friend”). At least don’t set yourself up with a bad sound bite.</a:t>
            </a:r>
          </a:p>
          <a:p>
            <a:pPr marL="228747" indent="-228747">
              <a:lnSpc>
                <a:spcPct val="80000"/>
              </a:lnSpc>
            </a:pPr>
            <a:endParaRPr lang="en-US" sz="800" dirty="0"/>
          </a:p>
          <a:p>
            <a:pPr marL="228747" indent="-228747">
              <a:lnSpc>
                <a:spcPct val="80000"/>
              </a:lnSpc>
            </a:pPr>
            <a:r>
              <a:rPr lang="en-US" sz="800" dirty="0"/>
              <a:t>Repeat the message</a:t>
            </a:r>
          </a:p>
          <a:p>
            <a:pPr marL="228747" indent="-228747">
              <a:lnSpc>
                <a:spcPct val="80000"/>
              </a:lnSpc>
              <a:buFontTx/>
              <a:buAutoNum type="arabicPeriod"/>
            </a:pPr>
            <a:r>
              <a:rPr lang="en-US" sz="800" dirty="0"/>
              <a:t>The more people hear your message (especially from different sources), the more credible people believe your message to be.</a:t>
            </a:r>
          </a:p>
          <a:p>
            <a:pPr marL="228747" indent="-228747">
              <a:lnSpc>
                <a:spcPct val="80000"/>
              </a:lnSpc>
            </a:pPr>
            <a:r>
              <a:rPr lang="en-US" sz="800" dirty="0"/>
              <a:t>Create action step audience will remember</a:t>
            </a:r>
          </a:p>
          <a:p>
            <a:pPr marL="228747" indent="-228747">
              <a:lnSpc>
                <a:spcPct val="80000"/>
              </a:lnSpc>
              <a:buFontTx/>
              <a:buAutoNum type="arabicPeriod"/>
            </a:pPr>
            <a:r>
              <a:rPr lang="en-US" sz="800" dirty="0"/>
              <a:t>Try not to give people more than 3 pieces of new information to remember. Rhythms and acronyms also work well. Stop/drop and roll. KISS—Keep it Simple, Stupid. STARCC principle--y</a:t>
            </a:r>
            <a:r>
              <a:rPr lang="en-US" sz="800" dirty="0">
                <a:solidFill>
                  <a:srgbClr val="FF0000"/>
                </a:solidFill>
              </a:rPr>
              <a:t>our public messages in a crisis must be: S</a:t>
            </a:r>
            <a:r>
              <a:rPr lang="en-US" sz="800" dirty="0"/>
              <a:t>imple, </a:t>
            </a:r>
            <a:r>
              <a:rPr lang="en-US" sz="800" dirty="0">
                <a:solidFill>
                  <a:srgbClr val="FF0000"/>
                </a:solidFill>
              </a:rPr>
              <a:t>T</a:t>
            </a:r>
            <a:r>
              <a:rPr lang="en-US" sz="800" dirty="0"/>
              <a:t>imely, </a:t>
            </a:r>
            <a:r>
              <a:rPr lang="en-US" sz="800" dirty="0">
                <a:solidFill>
                  <a:srgbClr val="FF0000"/>
                </a:solidFill>
              </a:rPr>
              <a:t>A</a:t>
            </a:r>
            <a:r>
              <a:rPr lang="en-US" sz="800" dirty="0"/>
              <a:t>ccurate, </a:t>
            </a:r>
            <a:r>
              <a:rPr lang="en-US" sz="800" dirty="0">
                <a:solidFill>
                  <a:srgbClr val="FF0000"/>
                </a:solidFill>
              </a:rPr>
              <a:t>R</a:t>
            </a:r>
            <a:r>
              <a:rPr lang="en-US" sz="800" dirty="0"/>
              <a:t>elevant, </a:t>
            </a:r>
            <a:r>
              <a:rPr lang="en-US" sz="800" dirty="0">
                <a:solidFill>
                  <a:srgbClr val="FF0000"/>
                </a:solidFill>
              </a:rPr>
              <a:t>C</a:t>
            </a:r>
            <a:r>
              <a:rPr lang="en-US" sz="800" dirty="0"/>
              <a:t>redible, and </a:t>
            </a:r>
            <a:r>
              <a:rPr lang="en-US" sz="800" dirty="0">
                <a:solidFill>
                  <a:srgbClr val="FF0000"/>
                </a:solidFill>
              </a:rPr>
              <a:t>C</a:t>
            </a:r>
            <a:r>
              <a:rPr lang="en-US" sz="800" dirty="0"/>
              <a:t>onsistent (CDC Crisis Emergency Risk </a:t>
            </a:r>
            <a:r>
              <a:rPr lang="en-US" sz="800" dirty="0" err="1"/>
              <a:t>Comm</a:t>
            </a:r>
            <a:r>
              <a:rPr lang="en-US" sz="800" dirty="0"/>
              <a:t>)</a:t>
            </a:r>
          </a:p>
          <a:p>
            <a:pPr marL="228747" indent="-228747">
              <a:lnSpc>
                <a:spcPct val="80000"/>
              </a:lnSpc>
              <a:buFontTx/>
              <a:buAutoNum type="arabicPeriod"/>
            </a:pPr>
            <a:endParaRPr lang="en-US" sz="800" dirty="0"/>
          </a:p>
          <a:p>
            <a:pPr marL="228747" indent="-228747">
              <a:lnSpc>
                <a:spcPct val="80000"/>
              </a:lnSpc>
            </a:pPr>
            <a:r>
              <a:rPr lang="en-US" sz="800" dirty="0"/>
              <a:t>Next week we’ll talk about what happens when reporters try to trap you, ask a leading question, and so on.</a:t>
            </a:r>
          </a:p>
          <a:p>
            <a:pPr marL="228747" indent="-228747">
              <a:lnSpc>
                <a:spcPct val="80000"/>
              </a:lnSpc>
            </a:pPr>
            <a:endParaRPr lang="en-US" sz="800" dirty="0"/>
          </a:p>
          <a:p>
            <a:pPr marL="228747" indent="-228747">
              <a:lnSpc>
                <a:spcPct val="80000"/>
              </a:lnSpc>
              <a:buFontTx/>
              <a:buAutoNum type="arabicPeriod"/>
            </a:pPr>
            <a:endParaRPr lang="en-US" sz="800" dirty="0"/>
          </a:p>
          <a:p>
            <a:pPr marL="228747" indent="-228747">
              <a:lnSpc>
                <a:spcPct val="80000"/>
              </a:lnSpc>
              <a:buFontTx/>
              <a:buAutoNum type="arabicPeriod"/>
            </a:pPr>
            <a:endParaRPr lang="en-US" sz="800" dirty="0"/>
          </a:p>
          <a:p>
            <a:pPr marL="228747" indent="-228747">
              <a:lnSpc>
                <a:spcPct val="80000"/>
              </a:lnSpc>
            </a:pPr>
            <a:endParaRPr lang="en-US" sz="800" dirty="0"/>
          </a:p>
        </p:txBody>
      </p:sp>
    </p:spTree>
    <p:extLst>
      <p:ext uri="{BB962C8B-B14F-4D97-AF65-F5344CB8AC3E}">
        <p14:creationId xmlns:p14="http://schemas.microsoft.com/office/powerpoint/2010/main" val="63593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700A6-3E04-4E75-8A3B-9AEF2F4F1702}" type="slidenum">
              <a:rPr lang="en-US"/>
              <a:pPr/>
              <a:t>14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689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FEFDE-A5C9-449D-921A-9613AD78DC27}" type="slidenum">
              <a:rPr lang="en-US"/>
              <a:pPr/>
              <a:t>2</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4010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FEFDE-A5C9-449D-921A-9613AD78DC27}" type="slidenum">
              <a:rPr lang="en-US"/>
              <a:pPr/>
              <a:t>4</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927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FEFDE-A5C9-449D-921A-9613AD78DC27}" type="slidenum">
              <a:rPr lang="en-US"/>
              <a:pPr/>
              <a:t>5</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514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CDE16-6170-4A6B-84FA-DE51A274DEFA}" type="slidenum">
              <a:rPr lang="en-US"/>
              <a:pPr/>
              <a:t>6</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129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96843-1A53-4925-BE67-EE679968F289}" type="slidenum">
              <a:rPr lang="en-US"/>
              <a:pPr/>
              <a:t>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marL="228747" indent="-228747">
              <a:lnSpc>
                <a:spcPct val="80000"/>
              </a:lnSpc>
            </a:pPr>
            <a:r>
              <a:rPr lang="en-US" sz="800" dirty="0"/>
              <a:t>Build the relationship </a:t>
            </a:r>
            <a:r>
              <a:rPr lang="en-US" sz="800" u="sng" dirty="0"/>
              <a:t>before</a:t>
            </a:r>
            <a:r>
              <a:rPr lang="en-US" sz="800" dirty="0"/>
              <a:t> the crisis</a:t>
            </a:r>
          </a:p>
          <a:p>
            <a:pPr marL="228747" indent="-228747">
              <a:lnSpc>
                <a:spcPct val="80000"/>
              </a:lnSpc>
              <a:buFontTx/>
              <a:buAutoNum type="arabicPeriod"/>
            </a:pPr>
            <a:r>
              <a:rPr lang="en-US" sz="800" dirty="0"/>
              <a:t>Part of your stakeholder communication network should be reporters who cover your industry, beat reporters, Editors of local newspaper in your area, TV and radio program directors, and so forth. (</a:t>
            </a:r>
            <a:r>
              <a:rPr lang="en-US" sz="800" dirty="0" err="1"/>
              <a:t>coombs</a:t>
            </a:r>
            <a:r>
              <a:rPr lang="en-US" sz="800" dirty="0"/>
              <a:t>)</a:t>
            </a:r>
          </a:p>
          <a:p>
            <a:pPr marL="228747" indent="-228747">
              <a:lnSpc>
                <a:spcPct val="80000"/>
              </a:lnSpc>
            </a:pPr>
            <a:endParaRPr lang="en-US" sz="800" dirty="0"/>
          </a:p>
          <a:p>
            <a:pPr marL="228747" indent="-228747">
              <a:lnSpc>
                <a:spcPct val="80000"/>
              </a:lnSpc>
            </a:pPr>
            <a:r>
              <a:rPr lang="en-US" sz="800" dirty="0"/>
              <a:t>Know how the media operates… (from Jeff </a:t>
            </a:r>
            <a:r>
              <a:rPr lang="en-US" sz="800" dirty="0" err="1"/>
              <a:t>Crilley’s</a:t>
            </a:r>
            <a:r>
              <a:rPr lang="en-US" sz="800" dirty="0"/>
              <a:t> book)</a:t>
            </a:r>
          </a:p>
          <a:p>
            <a:pPr marL="228747" indent="-228747">
              <a:lnSpc>
                <a:spcPct val="80000"/>
              </a:lnSpc>
              <a:buFontTx/>
              <a:buAutoNum type="arabicPeriod"/>
            </a:pPr>
            <a:r>
              <a:rPr lang="en-US" sz="800" dirty="0"/>
              <a:t>They want a story. A good story is unusual, controversial, provides a good visual image (a crisis!)</a:t>
            </a:r>
          </a:p>
          <a:p>
            <a:pPr marL="228747" indent="-228747">
              <a:lnSpc>
                <a:spcPct val="80000"/>
              </a:lnSpc>
              <a:buFontTx/>
              <a:buAutoNum type="arabicPeriod"/>
            </a:pPr>
            <a:r>
              <a:rPr lang="en-US" sz="800" dirty="0"/>
              <a:t>They expect equal access to information; honest answers to their questions (I don’t know…but I’ll find out…is okay. Research suggest that 90% of first news reports after a crisis contain errors); timely release of information; want their calls return promptly (know needs of specific reporters….some use e-mail much more than the phone) (CDC Crisis Emergency Risk </a:t>
            </a:r>
            <a:r>
              <a:rPr lang="en-US" sz="800" dirty="0" err="1"/>
              <a:t>Comm</a:t>
            </a:r>
            <a:r>
              <a:rPr lang="en-US" sz="800" dirty="0"/>
              <a:t>)</a:t>
            </a:r>
          </a:p>
          <a:p>
            <a:pPr marL="228747" indent="-228747">
              <a:lnSpc>
                <a:spcPct val="80000"/>
              </a:lnSpc>
              <a:buFontTx/>
              <a:buAutoNum type="arabicPeriod"/>
            </a:pPr>
            <a:r>
              <a:rPr lang="en-US" sz="800" dirty="0"/>
              <a:t>During a crisis, reporters need to be educated. They aren’t subject-matter experts, usually (exception is some beat reporters who report for trade magazines) (CDC Crisis Emergency Risk </a:t>
            </a:r>
            <a:r>
              <a:rPr lang="en-US" sz="800" dirty="0" err="1"/>
              <a:t>Comm</a:t>
            </a:r>
            <a:r>
              <a:rPr lang="en-US" sz="800" dirty="0"/>
              <a:t>)</a:t>
            </a:r>
          </a:p>
          <a:p>
            <a:pPr marL="228747" indent="-228747">
              <a:lnSpc>
                <a:spcPct val="80000"/>
              </a:lnSpc>
              <a:buFontTx/>
              <a:buAutoNum type="arabicPeriod"/>
            </a:pPr>
            <a:r>
              <a:rPr lang="en-US" sz="800" dirty="0"/>
              <a:t>They need stories to fill the newspaper each day; they need stories to fill the 24 hour news cycle. Feeding the Media Beast.</a:t>
            </a:r>
          </a:p>
          <a:p>
            <a:pPr marL="686243" lvl="1" indent="-228747">
              <a:lnSpc>
                <a:spcPct val="80000"/>
              </a:lnSpc>
            </a:pPr>
            <a:r>
              <a:rPr lang="en-US" sz="800" dirty="0"/>
              <a:t>Slow news day = Sunday. And when </a:t>
            </a:r>
            <a:r>
              <a:rPr lang="en-US" sz="800" dirty="0" err="1"/>
              <a:t>gov’t</a:t>
            </a:r>
            <a:r>
              <a:rPr lang="en-US" sz="800" dirty="0"/>
              <a:t> offices are closed (about 50% of news stories are </a:t>
            </a:r>
            <a:r>
              <a:rPr lang="en-US" sz="800" dirty="0" err="1"/>
              <a:t>govt</a:t>
            </a:r>
            <a:r>
              <a:rPr lang="en-US" sz="800" dirty="0"/>
              <a:t>-related). Holidays &amp; weekends slow. Day before and after holidays slow. Slowest week of the year is between Xmas and New Year’s Day. </a:t>
            </a:r>
          </a:p>
          <a:p>
            <a:pPr marL="228747" indent="-228747">
              <a:lnSpc>
                <a:spcPct val="80000"/>
              </a:lnSpc>
              <a:buFontTx/>
              <a:buAutoNum type="arabicPeriod"/>
            </a:pPr>
            <a:r>
              <a:rPr lang="en-US" sz="800" dirty="0"/>
              <a:t>Generally don’t hold a news conference before 9am (too early for many reporters &amp; photographers). 9:30-11:30am is a good time. Generally takes 3 hours for a reporter to cover &amp; prepare a story for print or </a:t>
            </a:r>
            <a:r>
              <a:rPr lang="en-US" sz="800" dirty="0" err="1"/>
              <a:t>tv</a:t>
            </a:r>
            <a:r>
              <a:rPr lang="en-US" sz="800" dirty="0"/>
              <a:t>. That means don’t have a news conference after 2pm or won’t make the 5pm news. It is risky, but you can have the news conference live (during 5pm newscast). That way reporters can’t edit your words (until 10pm broadcast)</a:t>
            </a:r>
          </a:p>
          <a:p>
            <a:pPr marL="228747" indent="-228747">
              <a:lnSpc>
                <a:spcPct val="80000"/>
              </a:lnSpc>
              <a:buFontTx/>
              <a:buAutoNum type="arabicPeriod"/>
            </a:pPr>
            <a:r>
              <a:rPr lang="en-US" sz="800" dirty="0"/>
              <a:t>Bring visual aids with you to news conference (but only if professional prepared). Remember Ross Perot’s deficit charts? Visuals convey complex info better than spoken words.</a:t>
            </a:r>
          </a:p>
          <a:p>
            <a:pPr marL="228747" indent="-228747">
              <a:lnSpc>
                <a:spcPct val="80000"/>
              </a:lnSpc>
              <a:buFontTx/>
              <a:buAutoNum type="arabicPeriod"/>
            </a:pPr>
            <a:r>
              <a:rPr lang="en-US" sz="800" dirty="0"/>
              <a:t>It could work to have the press conference at the crisis site, not indoors. Make sure you consult a photographer wherever you decide to have the conference. If indoors and the podium is in front of a window, the background becomes too bright for the lens and the spokesperson looks like a </a:t>
            </a:r>
            <a:r>
              <a:rPr lang="en-US" sz="800" dirty="0" err="1"/>
              <a:t>siloueheete</a:t>
            </a:r>
            <a:r>
              <a:rPr lang="en-US" sz="800" dirty="0"/>
              <a:t>. If outside, move podium so the sun is casting light on your subject.</a:t>
            </a:r>
          </a:p>
          <a:p>
            <a:pPr marL="228747" indent="-228747">
              <a:lnSpc>
                <a:spcPct val="80000"/>
              </a:lnSpc>
            </a:pPr>
            <a:endParaRPr lang="en-US" sz="800" dirty="0"/>
          </a:p>
          <a:p>
            <a:pPr marL="228747" indent="-228747">
              <a:lnSpc>
                <a:spcPct val="80000"/>
              </a:lnSpc>
            </a:pPr>
            <a:r>
              <a:rPr lang="en-US" sz="800" dirty="0"/>
              <a:t>Why you need the media, too</a:t>
            </a:r>
          </a:p>
          <a:p>
            <a:pPr marL="228747" indent="-228747">
              <a:lnSpc>
                <a:spcPct val="80000"/>
              </a:lnSpc>
              <a:buFontTx/>
              <a:buAutoNum type="arabicPeriod"/>
            </a:pPr>
            <a:r>
              <a:rPr lang="en-US" sz="800" dirty="0"/>
              <a:t>The media are going to cover the story with or without your help (from Jeff </a:t>
            </a:r>
            <a:r>
              <a:rPr lang="en-US" sz="800" dirty="0" err="1"/>
              <a:t>Crilley’s</a:t>
            </a:r>
            <a:r>
              <a:rPr lang="en-US" sz="800" dirty="0"/>
              <a:t> book; </a:t>
            </a:r>
            <a:r>
              <a:rPr lang="en-US" sz="800" dirty="0" err="1"/>
              <a:t>Stacia</a:t>
            </a:r>
            <a:r>
              <a:rPr lang="en-US" sz="800" dirty="0"/>
              <a:t> lecture)</a:t>
            </a:r>
          </a:p>
          <a:p>
            <a:pPr marL="228747" indent="-228747">
              <a:lnSpc>
                <a:spcPct val="80000"/>
              </a:lnSpc>
              <a:buFontTx/>
              <a:buAutoNum type="arabicPeriod"/>
            </a:pPr>
            <a:r>
              <a:rPr lang="en-US" sz="800" dirty="0"/>
              <a:t>Think of the media solely as the intermediary between your organization and your stakeholders. The media are just the information conduit. Don’t let the media get to you—that spoils your connection with the stakeholders (CDC Crisis Emergency Risk </a:t>
            </a:r>
            <a:r>
              <a:rPr lang="en-US" sz="800" dirty="0" err="1"/>
              <a:t>Comm</a:t>
            </a:r>
            <a:r>
              <a:rPr lang="en-US" sz="800" dirty="0"/>
              <a:t>)</a:t>
            </a:r>
          </a:p>
          <a:p>
            <a:pPr marL="228747" indent="-228747">
              <a:lnSpc>
                <a:spcPct val="80000"/>
              </a:lnSpc>
              <a:buFontTx/>
              <a:buAutoNum type="arabicPeriod"/>
            </a:pPr>
            <a:endParaRPr lang="en-US" sz="800" dirty="0"/>
          </a:p>
          <a:p>
            <a:pPr marL="228747" indent="-228747">
              <a:lnSpc>
                <a:spcPct val="80000"/>
              </a:lnSpc>
            </a:pPr>
            <a:endParaRPr lang="en-US" sz="800" dirty="0"/>
          </a:p>
        </p:txBody>
      </p:sp>
    </p:spTree>
    <p:extLst>
      <p:ext uri="{BB962C8B-B14F-4D97-AF65-F5344CB8AC3E}">
        <p14:creationId xmlns:p14="http://schemas.microsoft.com/office/powerpoint/2010/main" val="182336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96843-1A53-4925-BE67-EE679968F289}" type="slidenum">
              <a:rPr lang="en-US"/>
              <a:pPr/>
              <a:t>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marL="228747" indent="-228747">
              <a:lnSpc>
                <a:spcPct val="80000"/>
              </a:lnSpc>
            </a:pPr>
            <a:r>
              <a:rPr lang="en-US" sz="800" dirty="0"/>
              <a:t>Build the relationship </a:t>
            </a:r>
            <a:r>
              <a:rPr lang="en-US" sz="800" u="sng" dirty="0"/>
              <a:t>before</a:t>
            </a:r>
            <a:r>
              <a:rPr lang="en-US" sz="800" dirty="0"/>
              <a:t> the crisis</a:t>
            </a:r>
          </a:p>
          <a:p>
            <a:pPr marL="228747" indent="-228747">
              <a:lnSpc>
                <a:spcPct val="80000"/>
              </a:lnSpc>
              <a:buFontTx/>
              <a:buAutoNum type="arabicPeriod"/>
            </a:pPr>
            <a:r>
              <a:rPr lang="en-US" sz="800" dirty="0"/>
              <a:t>Part of your stakeholder communication network should be reporters who cover your industry, beat reporters, Editors of local newspaper in your area, TV and radio program directors, and so forth. (</a:t>
            </a:r>
            <a:r>
              <a:rPr lang="en-US" sz="800" dirty="0" err="1"/>
              <a:t>coombs</a:t>
            </a:r>
            <a:r>
              <a:rPr lang="en-US" sz="800" dirty="0"/>
              <a:t>)</a:t>
            </a:r>
          </a:p>
          <a:p>
            <a:pPr marL="228747" indent="-228747">
              <a:lnSpc>
                <a:spcPct val="80000"/>
              </a:lnSpc>
            </a:pPr>
            <a:endParaRPr lang="en-US" sz="800" dirty="0"/>
          </a:p>
          <a:p>
            <a:pPr marL="228747" indent="-228747">
              <a:lnSpc>
                <a:spcPct val="80000"/>
              </a:lnSpc>
            </a:pPr>
            <a:r>
              <a:rPr lang="en-US" sz="800" dirty="0"/>
              <a:t>Know how the media operates… (from Jeff </a:t>
            </a:r>
            <a:r>
              <a:rPr lang="en-US" sz="800" dirty="0" err="1"/>
              <a:t>Crilley’s</a:t>
            </a:r>
            <a:r>
              <a:rPr lang="en-US" sz="800" dirty="0"/>
              <a:t> book)</a:t>
            </a:r>
          </a:p>
          <a:p>
            <a:pPr marL="228747" indent="-228747">
              <a:lnSpc>
                <a:spcPct val="80000"/>
              </a:lnSpc>
              <a:buFontTx/>
              <a:buAutoNum type="arabicPeriod"/>
            </a:pPr>
            <a:r>
              <a:rPr lang="en-US" sz="800" dirty="0"/>
              <a:t>They want a story. A good story is unusual, controversial, provides a good visual image (a crisis!)</a:t>
            </a:r>
          </a:p>
          <a:p>
            <a:pPr marL="228747" indent="-228747">
              <a:lnSpc>
                <a:spcPct val="80000"/>
              </a:lnSpc>
              <a:buFontTx/>
              <a:buAutoNum type="arabicPeriod"/>
            </a:pPr>
            <a:r>
              <a:rPr lang="en-US" sz="800" dirty="0"/>
              <a:t>They expect equal access to information; honest answers to their questions (I don’t know…but I’ll find out…is okay. Research suggest that 90% of first news reports after a crisis contain errors); timely release of information; want their calls return promptly (know needs of specific reporters….some use e-mail much more than the phone) (CDC Crisis Emergency Risk </a:t>
            </a:r>
            <a:r>
              <a:rPr lang="en-US" sz="800" dirty="0" err="1"/>
              <a:t>Comm</a:t>
            </a:r>
            <a:r>
              <a:rPr lang="en-US" sz="800" dirty="0"/>
              <a:t>)</a:t>
            </a:r>
          </a:p>
          <a:p>
            <a:pPr marL="228747" indent="-228747">
              <a:lnSpc>
                <a:spcPct val="80000"/>
              </a:lnSpc>
              <a:buFontTx/>
              <a:buAutoNum type="arabicPeriod"/>
            </a:pPr>
            <a:r>
              <a:rPr lang="en-US" sz="800" dirty="0"/>
              <a:t>During a crisis, reporters need to be educated. They aren’t subject-matter experts, usually (exception is some beat reporters who report for trade magazines) (CDC Crisis Emergency Risk </a:t>
            </a:r>
            <a:r>
              <a:rPr lang="en-US" sz="800" dirty="0" err="1"/>
              <a:t>Comm</a:t>
            </a:r>
            <a:r>
              <a:rPr lang="en-US" sz="800" dirty="0"/>
              <a:t>)</a:t>
            </a:r>
          </a:p>
          <a:p>
            <a:pPr marL="228747" indent="-228747">
              <a:lnSpc>
                <a:spcPct val="80000"/>
              </a:lnSpc>
              <a:buFontTx/>
              <a:buAutoNum type="arabicPeriod"/>
            </a:pPr>
            <a:r>
              <a:rPr lang="en-US" sz="800" dirty="0"/>
              <a:t>They need stories to fill the newspaper each day; they need stories to fill the 24 hour news cycle. Feeding the Media Beast.</a:t>
            </a:r>
          </a:p>
          <a:p>
            <a:pPr marL="686243" lvl="1" indent="-228747">
              <a:lnSpc>
                <a:spcPct val="80000"/>
              </a:lnSpc>
            </a:pPr>
            <a:r>
              <a:rPr lang="en-US" sz="800" dirty="0"/>
              <a:t>Slow news day = Sunday. And when </a:t>
            </a:r>
            <a:r>
              <a:rPr lang="en-US" sz="800" dirty="0" err="1"/>
              <a:t>gov’t</a:t>
            </a:r>
            <a:r>
              <a:rPr lang="en-US" sz="800" dirty="0"/>
              <a:t> offices are closed (about 50% of news stories are </a:t>
            </a:r>
            <a:r>
              <a:rPr lang="en-US" sz="800" dirty="0" err="1"/>
              <a:t>govt</a:t>
            </a:r>
            <a:r>
              <a:rPr lang="en-US" sz="800" dirty="0"/>
              <a:t>-related). Holidays &amp; weekends slow. Day before and after holidays slow. Slowest week of the year is between Xmas and New Year’s Day. </a:t>
            </a:r>
          </a:p>
          <a:p>
            <a:pPr marL="228747" indent="-228747">
              <a:lnSpc>
                <a:spcPct val="80000"/>
              </a:lnSpc>
              <a:buFontTx/>
              <a:buAutoNum type="arabicPeriod"/>
            </a:pPr>
            <a:r>
              <a:rPr lang="en-US" sz="800" dirty="0"/>
              <a:t>Generally don’t hold a news conference before 9am (too early for many reporters &amp; photographers). 9:30-11:30am is a good time. Generally takes 3 hours for a reporter to cover &amp; prepare a story for print or </a:t>
            </a:r>
            <a:r>
              <a:rPr lang="en-US" sz="800" dirty="0" err="1"/>
              <a:t>tv</a:t>
            </a:r>
            <a:r>
              <a:rPr lang="en-US" sz="800" dirty="0"/>
              <a:t>. That means don’t have a news conference after 2pm or won’t make the 5pm news. It is risky, but you can have the news conference live (during 5pm newscast). That way reporters can’t edit your words (until 10pm broadcast)</a:t>
            </a:r>
          </a:p>
          <a:p>
            <a:pPr marL="228747" indent="-228747">
              <a:lnSpc>
                <a:spcPct val="80000"/>
              </a:lnSpc>
              <a:buFontTx/>
              <a:buAutoNum type="arabicPeriod"/>
            </a:pPr>
            <a:r>
              <a:rPr lang="en-US" sz="800" dirty="0"/>
              <a:t>Bring visual aids with you to news conference (but only if professional prepared). Remember Ross Perot’s deficit charts? Visuals convey complex info better than spoken words.</a:t>
            </a:r>
          </a:p>
          <a:p>
            <a:pPr marL="228747" indent="-228747">
              <a:lnSpc>
                <a:spcPct val="80000"/>
              </a:lnSpc>
              <a:buFontTx/>
              <a:buAutoNum type="arabicPeriod"/>
            </a:pPr>
            <a:r>
              <a:rPr lang="en-US" sz="800" dirty="0"/>
              <a:t>It could work to have the press conference at the crisis site, not indoors. Make sure you consult a photographer wherever you decide to have the conference. If indoors and the podium is in front of a window, the background becomes too bright for the lens and the spokesperson looks like a </a:t>
            </a:r>
            <a:r>
              <a:rPr lang="en-US" sz="800" dirty="0" err="1"/>
              <a:t>siloueheete</a:t>
            </a:r>
            <a:r>
              <a:rPr lang="en-US" sz="800" dirty="0"/>
              <a:t>. If outside, move podium so the sun is casting light on your subject.</a:t>
            </a:r>
          </a:p>
          <a:p>
            <a:pPr marL="228747" indent="-228747">
              <a:lnSpc>
                <a:spcPct val="80000"/>
              </a:lnSpc>
            </a:pPr>
            <a:endParaRPr lang="en-US" sz="800" dirty="0"/>
          </a:p>
          <a:p>
            <a:pPr marL="228747" indent="-228747">
              <a:lnSpc>
                <a:spcPct val="80000"/>
              </a:lnSpc>
            </a:pPr>
            <a:r>
              <a:rPr lang="en-US" sz="800" dirty="0"/>
              <a:t>Why you need the media, too</a:t>
            </a:r>
          </a:p>
          <a:p>
            <a:pPr marL="228747" indent="-228747">
              <a:lnSpc>
                <a:spcPct val="80000"/>
              </a:lnSpc>
              <a:buFontTx/>
              <a:buAutoNum type="arabicPeriod"/>
            </a:pPr>
            <a:r>
              <a:rPr lang="en-US" sz="800" dirty="0"/>
              <a:t>The media are going to cover the story with or without your help (from Jeff </a:t>
            </a:r>
            <a:r>
              <a:rPr lang="en-US" sz="800" dirty="0" err="1"/>
              <a:t>Crilley’s</a:t>
            </a:r>
            <a:r>
              <a:rPr lang="en-US" sz="800" dirty="0"/>
              <a:t> book; </a:t>
            </a:r>
            <a:r>
              <a:rPr lang="en-US" sz="800" dirty="0" err="1"/>
              <a:t>Stacia</a:t>
            </a:r>
            <a:r>
              <a:rPr lang="en-US" sz="800" dirty="0"/>
              <a:t> lecture)</a:t>
            </a:r>
          </a:p>
          <a:p>
            <a:pPr marL="228747" indent="-228747">
              <a:lnSpc>
                <a:spcPct val="80000"/>
              </a:lnSpc>
              <a:buFontTx/>
              <a:buAutoNum type="arabicPeriod"/>
            </a:pPr>
            <a:r>
              <a:rPr lang="en-US" sz="800" dirty="0"/>
              <a:t>Think of the media solely as the intermediary between your organization and your stakeholders. The media are just the information conduit. Don’t let the media get to you—that spoils your connection with the stakeholders (CDC Crisis Emergency Risk </a:t>
            </a:r>
            <a:r>
              <a:rPr lang="en-US" sz="800" dirty="0" err="1"/>
              <a:t>Comm</a:t>
            </a:r>
            <a:r>
              <a:rPr lang="en-US" sz="800" dirty="0"/>
              <a:t>)</a:t>
            </a:r>
          </a:p>
          <a:p>
            <a:pPr marL="228747" indent="-228747">
              <a:lnSpc>
                <a:spcPct val="80000"/>
              </a:lnSpc>
              <a:buFontTx/>
              <a:buAutoNum type="arabicPeriod"/>
            </a:pPr>
            <a:endParaRPr lang="en-US" sz="800" dirty="0"/>
          </a:p>
          <a:p>
            <a:pPr marL="228747" indent="-228747">
              <a:lnSpc>
                <a:spcPct val="80000"/>
              </a:lnSpc>
            </a:pPr>
            <a:endParaRPr lang="en-US" sz="800" dirty="0"/>
          </a:p>
        </p:txBody>
      </p:sp>
    </p:spTree>
    <p:extLst>
      <p:ext uri="{BB962C8B-B14F-4D97-AF65-F5344CB8AC3E}">
        <p14:creationId xmlns:p14="http://schemas.microsoft.com/office/powerpoint/2010/main" val="233535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180DFC-FA8D-4F6E-B858-87F8B8D38C45}" type="slidenum">
              <a:rPr lang="en-US"/>
              <a:pPr/>
              <a:t>10</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marL="228747" indent="-228747">
              <a:lnSpc>
                <a:spcPct val="80000"/>
              </a:lnSpc>
            </a:pPr>
            <a:r>
              <a:rPr lang="en-US" sz="1000" dirty="0"/>
              <a:t>Talk to interviewer, not the camera</a:t>
            </a:r>
          </a:p>
          <a:p>
            <a:pPr marL="228747" indent="-228747">
              <a:lnSpc>
                <a:spcPct val="80000"/>
              </a:lnSpc>
              <a:buFontTx/>
              <a:buAutoNum type="arabicPeriod"/>
            </a:pPr>
            <a:r>
              <a:rPr lang="en-US" sz="1000" dirty="0"/>
              <a:t>Think of it as having a conversation (</a:t>
            </a:r>
            <a:r>
              <a:rPr lang="en-US" sz="1000" dirty="0" err="1"/>
              <a:t>Crilley</a:t>
            </a:r>
            <a:r>
              <a:rPr lang="en-US" sz="1000" dirty="0"/>
              <a:t>)</a:t>
            </a:r>
          </a:p>
          <a:p>
            <a:pPr marL="228747" indent="-228747">
              <a:lnSpc>
                <a:spcPct val="80000"/>
              </a:lnSpc>
            </a:pPr>
            <a:r>
              <a:rPr lang="en-US" sz="1000" dirty="0"/>
              <a:t>Clothing</a:t>
            </a:r>
          </a:p>
          <a:p>
            <a:pPr marL="228747" indent="-228747">
              <a:lnSpc>
                <a:spcPct val="80000"/>
              </a:lnSpc>
              <a:buFontTx/>
              <a:buAutoNum type="arabicPeriod"/>
            </a:pPr>
            <a:r>
              <a:rPr lang="en-US" sz="1000" dirty="0"/>
              <a:t>Don’t wear outfit with fine checkered patterns. Freaks out studio camera, you might glow (</a:t>
            </a:r>
            <a:r>
              <a:rPr lang="en-US" sz="1000" dirty="0" err="1"/>
              <a:t>Crilley</a:t>
            </a:r>
            <a:r>
              <a:rPr lang="en-US" sz="1000" dirty="0"/>
              <a:t>)</a:t>
            </a:r>
          </a:p>
          <a:p>
            <a:pPr marL="228747" indent="-228747">
              <a:lnSpc>
                <a:spcPct val="80000"/>
              </a:lnSpc>
              <a:buFontTx/>
              <a:buAutoNum type="arabicPeriod"/>
            </a:pPr>
            <a:r>
              <a:rPr lang="en-US" sz="1000" dirty="0"/>
              <a:t>Don’t wear anything too shiny (lip gloss, shimmering blouses) (</a:t>
            </a:r>
            <a:r>
              <a:rPr lang="en-US" sz="1000" dirty="0" err="1"/>
              <a:t>Crilley</a:t>
            </a:r>
            <a:r>
              <a:rPr lang="en-US" sz="1000" dirty="0"/>
              <a:t>)—same reason</a:t>
            </a:r>
          </a:p>
          <a:p>
            <a:pPr marL="228747" indent="-228747">
              <a:lnSpc>
                <a:spcPct val="80000"/>
              </a:lnSpc>
              <a:buFontTx/>
              <a:buAutoNum type="arabicPeriod"/>
            </a:pPr>
            <a:r>
              <a:rPr lang="en-US" sz="1000" dirty="0"/>
              <a:t>Outside interview—white shirt is too bright for camera. Wear light blue instead. (inside and outside) (</a:t>
            </a:r>
            <a:r>
              <a:rPr lang="en-US" sz="1000" dirty="0" err="1"/>
              <a:t>Crilley</a:t>
            </a:r>
            <a:r>
              <a:rPr lang="en-US" sz="1000" dirty="0"/>
              <a:t>)</a:t>
            </a:r>
          </a:p>
          <a:p>
            <a:pPr marL="228747" indent="-228747">
              <a:lnSpc>
                <a:spcPct val="80000"/>
              </a:lnSpc>
              <a:buFontTx/>
              <a:buAutoNum type="arabicPeriod"/>
            </a:pPr>
            <a:r>
              <a:rPr lang="en-US" sz="1000" dirty="0"/>
              <a:t>Avoid wearing read on TV—it bleeds on screen (</a:t>
            </a:r>
            <a:r>
              <a:rPr lang="en-US" sz="1000" dirty="0" err="1"/>
              <a:t>Stacia</a:t>
            </a:r>
            <a:r>
              <a:rPr lang="en-US" sz="1000" dirty="0"/>
              <a:t>, quotes </a:t>
            </a:r>
            <a:r>
              <a:rPr lang="en-US" sz="1000" dirty="0" err="1"/>
              <a:t>Adubato</a:t>
            </a:r>
            <a:r>
              <a:rPr lang="en-US" sz="1000" dirty="0"/>
              <a:t>)</a:t>
            </a:r>
          </a:p>
          <a:p>
            <a:pPr marL="228747" indent="-228747">
              <a:lnSpc>
                <a:spcPct val="80000"/>
              </a:lnSpc>
              <a:buFontTx/>
              <a:buAutoNum type="arabicPeriod"/>
            </a:pPr>
            <a:r>
              <a:rPr lang="en-US" sz="1000" dirty="0"/>
              <a:t>Black is okay, navy blue better (</a:t>
            </a:r>
            <a:r>
              <a:rPr lang="en-US" sz="1000" dirty="0" err="1"/>
              <a:t>Stacia</a:t>
            </a:r>
            <a:r>
              <a:rPr lang="en-US" sz="1000" dirty="0"/>
              <a:t>, quotes </a:t>
            </a:r>
            <a:r>
              <a:rPr lang="en-US" sz="1000" dirty="0" err="1"/>
              <a:t>Adubato</a:t>
            </a:r>
            <a:r>
              <a:rPr lang="en-US" sz="1000" dirty="0"/>
              <a:t>)</a:t>
            </a:r>
          </a:p>
          <a:p>
            <a:pPr marL="228747" indent="-228747">
              <a:lnSpc>
                <a:spcPct val="80000"/>
              </a:lnSpc>
              <a:buFontTx/>
              <a:buAutoNum type="arabicPeriod"/>
            </a:pPr>
            <a:r>
              <a:rPr lang="en-US" sz="1000" dirty="0"/>
              <a:t>Men need to wear socks above the knees—no hairy knees (</a:t>
            </a:r>
            <a:r>
              <a:rPr lang="en-US" sz="1000" dirty="0" err="1"/>
              <a:t>Stacia</a:t>
            </a:r>
            <a:r>
              <a:rPr lang="en-US" sz="1000" dirty="0"/>
              <a:t>, quotes </a:t>
            </a:r>
            <a:r>
              <a:rPr lang="en-US" sz="1000" dirty="0" err="1"/>
              <a:t>Adubato</a:t>
            </a:r>
            <a:r>
              <a:rPr lang="en-US" sz="1000" dirty="0"/>
              <a:t>)</a:t>
            </a:r>
          </a:p>
          <a:p>
            <a:pPr marL="228747" indent="-228747">
              <a:lnSpc>
                <a:spcPct val="80000"/>
              </a:lnSpc>
              <a:buFontTx/>
              <a:buAutoNum type="arabicPeriod"/>
            </a:pPr>
            <a:r>
              <a:rPr lang="en-US" sz="1000" dirty="0"/>
              <a:t>Wearing suit jacket? Pull the back of the jacket down and sit on it. It’ll smooth out the shoulders, avoiding the hunchback look (</a:t>
            </a:r>
            <a:r>
              <a:rPr lang="en-US" sz="1000" dirty="0" err="1"/>
              <a:t>Stacia</a:t>
            </a:r>
            <a:r>
              <a:rPr lang="en-US" sz="1000" dirty="0"/>
              <a:t>, quotes </a:t>
            </a:r>
            <a:r>
              <a:rPr lang="en-US" sz="1000" dirty="0" err="1"/>
              <a:t>Adubato</a:t>
            </a:r>
            <a:r>
              <a:rPr lang="en-US" sz="1000" dirty="0"/>
              <a:t>)</a:t>
            </a:r>
          </a:p>
          <a:p>
            <a:pPr marL="228747" indent="-228747">
              <a:lnSpc>
                <a:spcPct val="80000"/>
              </a:lnSpc>
              <a:buFontTx/>
              <a:buAutoNum type="arabicPeriod"/>
            </a:pPr>
            <a:endParaRPr lang="en-US" sz="1000" dirty="0"/>
          </a:p>
          <a:p>
            <a:pPr marL="228747" indent="-228747">
              <a:lnSpc>
                <a:spcPct val="80000"/>
              </a:lnSpc>
              <a:buFontTx/>
              <a:buAutoNum type="arabicPeriod"/>
            </a:pPr>
            <a:endParaRPr lang="en-US" sz="1000" dirty="0"/>
          </a:p>
          <a:p>
            <a:pPr marL="228747" indent="-228747">
              <a:lnSpc>
                <a:spcPct val="80000"/>
              </a:lnSpc>
              <a:buFontTx/>
              <a:buAutoNum type="arabicPeriod"/>
            </a:pPr>
            <a:endParaRPr lang="en-US" sz="1000" dirty="0"/>
          </a:p>
          <a:p>
            <a:pPr marL="228747" indent="-228747">
              <a:lnSpc>
                <a:spcPct val="80000"/>
              </a:lnSpc>
            </a:pPr>
            <a:r>
              <a:rPr lang="en-US" sz="1000" dirty="0"/>
              <a:t>Makeup</a:t>
            </a:r>
          </a:p>
          <a:p>
            <a:pPr marL="228747" indent="-228747">
              <a:lnSpc>
                <a:spcPct val="80000"/>
              </a:lnSpc>
              <a:buFontTx/>
              <a:buAutoNum type="arabicPeriod"/>
            </a:pPr>
            <a:r>
              <a:rPr lang="en-US" sz="1000" dirty="0"/>
              <a:t>No matter HOW great you think you look, never refuse makeup (</a:t>
            </a:r>
            <a:r>
              <a:rPr lang="en-US" sz="1000" dirty="0" err="1"/>
              <a:t>Stacia</a:t>
            </a:r>
            <a:r>
              <a:rPr lang="en-US" sz="1000" dirty="0"/>
              <a:t>, quotes </a:t>
            </a:r>
            <a:r>
              <a:rPr lang="en-US" sz="1000" dirty="0" err="1"/>
              <a:t>Adubato</a:t>
            </a:r>
            <a:r>
              <a:rPr lang="en-US" sz="1000" dirty="0"/>
              <a:t>)</a:t>
            </a:r>
          </a:p>
          <a:p>
            <a:pPr marL="228747" indent="-228747">
              <a:lnSpc>
                <a:spcPct val="80000"/>
              </a:lnSpc>
              <a:buFontTx/>
              <a:buAutoNum type="arabicPeriod"/>
            </a:pPr>
            <a:r>
              <a:rPr lang="en-US" sz="1000" dirty="0"/>
              <a:t>Men’s 5 o’clock shadows pronounced on </a:t>
            </a:r>
            <a:r>
              <a:rPr lang="en-US" sz="1000" dirty="0" err="1"/>
              <a:t>tv</a:t>
            </a:r>
            <a:r>
              <a:rPr lang="en-US" sz="1000" dirty="0"/>
              <a:t>—needs makeup (</a:t>
            </a:r>
            <a:r>
              <a:rPr lang="en-US" sz="1000" dirty="0" err="1"/>
              <a:t>Stacia</a:t>
            </a:r>
            <a:r>
              <a:rPr lang="en-US" sz="1000" dirty="0"/>
              <a:t>, quotes </a:t>
            </a:r>
            <a:r>
              <a:rPr lang="en-US" sz="1000" dirty="0" err="1"/>
              <a:t>Adubato</a:t>
            </a:r>
            <a:r>
              <a:rPr lang="en-US" sz="1000" dirty="0"/>
              <a:t>)</a:t>
            </a:r>
          </a:p>
          <a:p>
            <a:pPr marL="228747" indent="-228747">
              <a:lnSpc>
                <a:spcPct val="80000"/>
              </a:lnSpc>
              <a:buFontTx/>
              <a:buAutoNum type="arabicPeriod"/>
            </a:pPr>
            <a:r>
              <a:rPr lang="en-US" sz="1000" dirty="0"/>
              <a:t>Receding hairlines/bald spots are shiny on </a:t>
            </a:r>
            <a:r>
              <a:rPr lang="en-US" sz="1000" dirty="0" err="1"/>
              <a:t>tv</a:t>
            </a:r>
            <a:r>
              <a:rPr lang="en-US" sz="1000" dirty="0"/>
              <a:t>—need makeup (</a:t>
            </a:r>
            <a:r>
              <a:rPr lang="en-US" sz="1000" dirty="0" err="1"/>
              <a:t>Stacia</a:t>
            </a:r>
            <a:r>
              <a:rPr lang="en-US" sz="1000" dirty="0"/>
              <a:t>, quotes </a:t>
            </a:r>
            <a:r>
              <a:rPr lang="en-US" sz="1000" dirty="0" err="1"/>
              <a:t>Adubato</a:t>
            </a:r>
            <a:r>
              <a:rPr lang="en-US" sz="1000" dirty="0"/>
              <a:t>)</a:t>
            </a:r>
          </a:p>
          <a:p>
            <a:pPr marL="228747" indent="-228747">
              <a:lnSpc>
                <a:spcPct val="80000"/>
              </a:lnSpc>
              <a:buFontTx/>
              <a:buAutoNum type="arabicPeriod"/>
            </a:pPr>
            <a:r>
              <a:rPr lang="en-US" sz="1000" dirty="0"/>
              <a:t>If wearing glasses, make sure you have “non-glare” eyeglasses. If no, the glare from regular glasses that is generate by studio light could make it nearly impossible for viewers to see you eyes. If you’re not sure what kind of glasses you have, see an optometrist (</a:t>
            </a:r>
            <a:r>
              <a:rPr lang="en-US" sz="1000" dirty="0" err="1"/>
              <a:t>Stacia</a:t>
            </a:r>
            <a:r>
              <a:rPr lang="en-US" sz="1000" dirty="0"/>
              <a:t>, quotes </a:t>
            </a:r>
            <a:r>
              <a:rPr lang="en-US" sz="1000" dirty="0" err="1"/>
              <a:t>Adubato</a:t>
            </a:r>
            <a:r>
              <a:rPr lang="en-US" sz="1000" dirty="0"/>
              <a:t>)</a:t>
            </a:r>
          </a:p>
          <a:p>
            <a:pPr marL="228747" indent="-228747">
              <a:lnSpc>
                <a:spcPct val="80000"/>
              </a:lnSpc>
              <a:buFontTx/>
              <a:buAutoNum type="arabicPeriod"/>
            </a:pPr>
            <a:endParaRPr lang="en-US" sz="1000" dirty="0"/>
          </a:p>
        </p:txBody>
      </p:sp>
    </p:spTree>
    <p:extLst>
      <p:ext uri="{BB962C8B-B14F-4D97-AF65-F5344CB8AC3E}">
        <p14:creationId xmlns:p14="http://schemas.microsoft.com/office/powerpoint/2010/main" val="168225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700A6-3E04-4E75-8A3B-9AEF2F4F1702}" type="slidenum">
              <a:rPr lang="en-US"/>
              <a:pPr/>
              <a:t>11</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3080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40472-A1B6-4CAD-A718-7ACCDAAC2248}"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15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665CB-C56D-4739-92EE-5F9B740CB364}" type="slidenum">
              <a:rPr lang="en-US" smtClean="0"/>
              <a:pPr/>
              <a:t>‹#›</a:t>
            </a:fld>
            <a:endParaRPr lang="en-US"/>
          </a:p>
        </p:txBody>
      </p:sp>
    </p:spTree>
    <p:extLst>
      <p:ext uri="{BB962C8B-B14F-4D97-AF65-F5344CB8AC3E}">
        <p14:creationId xmlns:p14="http://schemas.microsoft.com/office/powerpoint/2010/main" val="318857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A83A-C885-4A9D-9967-66590CE1438F}"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97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A864-9257-4224-B8FA-BE6DD5CAB49B}" type="slidenum">
              <a:rPr lang="en-US" smtClean="0"/>
              <a:pPr/>
              <a:t>‹#›</a:t>
            </a:fld>
            <a:endParaRPr lang="en-US"/>
          </a:p>
        </p:txBody>
      </p:sp>
    </p:spTree>
    <p:extLst>
      <p:ext uri="{BB962C8B-B14F-4D97-AF65-F5344CB8AC3E}">
        <p14:creationId xmlns:p14="http://schemas.microsoft.com/office/powerpoint/2010/main" val="336246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5E65-2177-427E-BB7B-DDB9426A703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13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FD293-BB4A-4F85-93F9-D18810B14B97}" type="slidenum">
              <a:rPr lang="en-US" smtClean="0"/>
              <a:pPr/>
              <a:t>‹#›</a:t>
            </a:fld>
            <a:endParaRPr lang="en-US"/>
          </a:p>
        </p:txBody>
      </p:sp>
    </p:spTree>
    <p:extLst>
      <p:ext uri="{BB962C8B-B14F-4D97-AF65-F5344CB8AC3E}">
        <p14:creationId xmlns:p14="http://schemas.microsoft.com/office/powerpoint/2010/main" val="263044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6A3BA9-783A-4FB4-B173-728088983D06}" type="slidenum">
              <a:rPr lang="en-US" smtClean="0"/>
              <a:pPr/>
              <a:t>‹#›</a:t>
            </a:fld>
            <a:endParaRPr lang="en-US"/>
          </a:p>
        </p:txBody>
      </p:sp>
    </p:spTree>
    <p:extLst>
      <p:ext uri="{BB962C8B-B14F-4D97-AF65-F5344CB8AC3E}">
        <p14:creationId xmlns:p14="http://schemas.microsoft.com/office/powerpoint/2010/main" val="62418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45222-0F01-4D18-B2D2-857197BA51EF}" type="slidenum">
              <a:rPr lang="en-US" smtClean="0"/>
              <a:pPr/>
              <a:t>‹#›</a:t>
            </a:fld>
            <a:endParaRPr lang="en-US"/>
          </a:p>
        </p:txBody>
      </p:sp>
    </p:spTree>
    <p:extLst>
      <p:ext uri="{BB962C8B-B14F-4D97-AF65-F5344CB8AC3E}">
        <p14:creationId xmlns:p14="http://schemas.microsoft.com/office/powerpoint/2010/main" val="184602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77F2D-C75F-433D-A26E-DD8E36A13EDE}" type="slidenum">
              <a:rPr lang="en-US" smtClean="0"/>
              <a:pPr/>
              <a:t>‹#›</a:t>
            </a:fld>
            <a:endParaRPr lang="en-US"/>
          </a:p>
        </p:txBody>
      </p:sp>
    </p:spTree>
    <p:extLst>
      <p:ext uri="{BB962C8B-B14F-4D97-AF65-F5344CB8AC3E}">
        <p14:creationId xmlns:p14="http://schemas.microsoft.com/office/powerpoint/2010/main" val="42843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CBE4F-02F3-4BFC-8020-245D20592FF2}" type="slidenum">
              <a:rPr lang="en-US" smtClean="0"/>
              <a:pPr/>
              <a:t>‹#›</a:t>
            </a:fld>
            <a:endParaRPr lang="en-US"/>
          </a:p>
        </p:txBody>
      </p:sp>
    </p:spTree>
    <p:extLst>
      <p:ext uri="{BB962C8B-B14F-4D97-AF65-F5344CB8AC3E}">
        <p14:creationId xmlns:p14="http://schemas.microsoft.com/office/powerpoint/2010/main" val="187053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66E7E-4CBA-4465-AF90-5CF0D986C81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94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CC8F5376-8C20-4FE4-BD88-C3C57E15AC9B}"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342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Crisis Management</a:t>
            </a:r>
          </a:p>
        </p:txBody>
      </p:sp>
      <p:sp>
        <p:nvSpPr>
          <p:cNvPr id="2051" name="Rectangle 3"/>
          <p:cNvSpPr>
            <a:spLocks noGrp="1" noChangeArrowheads="1"/>
          </p:cNvSpPr>
          <p:nvPr>
            <p:ph type="subTitle" idx="1"/>
          </p:nvPr>
        </p:nvSpPr>
        <p:spPr/>
        <p:txBody>
          <a:bodyPr/>
          <a:lstStyle/>
          <a:p>
            <a:r>
              <a:rPr lang="en-US"/>
              <a:t>Joe Downing, Ph.D.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Tips for TV</a:t>
            </a:r>
          </a:p>
        </p:txBody>
      </p:sp>
      <p:sp>
        <p:nvSpPr>
          <p:cNvPr id="105475" name="Rectangle 3"/>
          <p:cNvSpPr>
            <a:spLocks noGrp="1" noChangeArrowheads="1"/>
          </p:cNvSpPr>
          <p:nvPr>
            <p:ph idx="1"/>
          </p:nvPr>
        </p:nvSpPr>
        <p:spPr/>
        <p:txBody>
          <a:bodyPr>
            <a:normAutofit/>
          </a:bodyPr>
          <a:lstStyle/>
          <a:p>
            <a:r>
              <a:rPr lang="en-US" sz="2800" dirty="0"/>
              <a:t>Talk to interviewer, not the camera</a:t>
            </a:r>
          </a:p>
          <a:p>
            <a:r>
              <a:rPr lang="en-US" sz="2800" dirty="0"/>
              <a:t>Clothing</a:t>
            </a:r>
          </a:p>
          <a:p>
            <a:r>
              <a:rPr lang="en-US" sz="2800" dirty="0"/>
              <a:t>Makeup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14400" y="685800"/>
            <a:ext cx="7573963" cy="1295400"/>
          </a:xfrm>
        </p:spPr>
        <p:txBody>
          <a:bodyPr>
            <a:normAutofit/>
          </a:bodyPr>
          <a:lstStyle/>
          <a:p>
            <a:r>
              <a:rPr lang="en-US" dirty="0"/>
              <a:t>5 Communication Failures</a:t>
            </a:r>
          </a:p>
        </p:txBody>
      </p:sp>
      <p:sp>
        <p:nvSpPr>
          <p:cNvPr id="67587" name="Rectangle 3"/>
          <p:cNvSpPr>
            <a:spLocks noGrp="1" noChangeArrowheads="1"/>
          </p:cNvSpPr>
          <p:nvPr>
            <p:ph idx="1"/>
          </p:nvPr>
        </p:nvSpPr>
        <p:spPr>
          <a:xfrm>
            <a:off x="1219200" y="2057400"/>
            <a:ext cx="7772400" cy="4114800"/>
          </a:xfrm>
        </p:spPr>
        <p:txBody>
          <a:bodyPr>
            <a:normAutofit/>
          </a:bodyPr>
          <a:lstStyle/>
          <a:p>
            <a:pPr marL="514350" lvl="1" indent="-514350">
              <a:spcBef>
                <a:spcPts val="900"/>
              </a:spcBef>
              <a:spcAft>
                <a:spcPts val="150"/>
              </a:spcAft>
              <a:buSzPct val="100000"/>
              <a:buFont typeface="+mj-lt"/>
              <a:buAutoNum type="arabicPeriod"/>
            </a:pPr>
            <a:r>
              <a:rPr lang="en-US" sz="2800" dirty="0"/>
              <a:t>Mixed messages from multiple experts</a:t>
            </a:r>
          </a:p>
          <a:p>
            <a:pPr marL="514350" lvl="1" indent="-514350">
              <a:spcBef>
                <a:spcPts val="900"/>
              </a:spcBef>
              <a:spcAft>
                <a:spcPts val="150"/>
              </a:spcAft>
              <a:buSzPct val="100000"/>
              <a:buFont typeface="+mj-lt"/>
              <a:buAutoNum type="arabicPeriod"/>
            </a:pPr>
            <a:r>
              <a:rPr lang="en-US" sz="2800" dirty="0"/>
              <a:t>Information released late</a:t>
            </a:r>
          </a:p>
          <a:p>
            <a:pPr marL="514350" lvl="1" indent="-514350">
              <a:spcBef>
                <a:spcPts val="900"/>
              </a:spcBef>
              <a:spcAft>
                <a:spcPts val="150"/>
              </a:spcAft>
              <a:buSzPct val="100000"/>
              <a:buFont typeface="+mj-lt"/>
              <a:buAutoNum type="arabicPeriod"/>
            </a:pPr>
            <a:r>
              <a:rPr lang="en-US" sz="2800" dirty="0"/>
              <a:t>Paternalistic attitudes</a:t>
            </a:r>
          </a:p>
          <a:p>
            <a:pPr marL="514350" lvl="1" indent="-514350">
              <a:spcBef>
                <a:spcPts val="900"/>
              </a:spcBef>
              <a:spcAft>
                <a:spcPts val="150"/>
              </a:spcAft>
              <a:buSzPct val="100000"/>
              <a:buFont typeface="+mj-lt"/>
              <a:buAutoNum type="arabicPeriod"/>
            </a:pPr>
            <a:r>
              <a:rPr lang="en-US" sz="2800" dirty="0"/>
              <a:t>Not countering rumors and myths in real </a:t>
            </a:r>
            <a:r>
              <a:rPr lang="en-US" sz="2800" dirty="0" smtClean="0"/>
              <a:t>time</a:t>
            </a:r>
            <a:endParaRPr lang="en-US"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0" dur="500"/>
                                        <p:tgtEl>
                                          <p:spTgt spid="6758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Effect transition="in" filter="blinds(horizontal)">
                                      <p:cBhvr>
                                        <p:cTn id="13" dur="500"/>
                                        <p:tgtEl>
                                          <p:spTgt spid="6758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587">
                                            <p:txEl>
                                              <p:pRg st="3" end="3"/>
                                            </p:txEl>
                                          </p:spTgt>
                                        </p:tgtEl>
                                        <p:attrNameLst>
                                          <p:attrName>style.visibility</p:attrName>
                                        </p:attrNameLst>
                                      </p:cBhvr>
                                      <p:to>
                                        <p:strVal val="visible"/>
                                      </p:to>
                                    </p:set>
                                    <p:animEffect transition="in" filter="blinds(horizontal)">
                                      <p:cBhvr>
                                        <p:cTn id="16"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14400" y="685800"/>
            <a:ext cx="7573963" cy="1295400"/>
          </a:xfrm>
        </p:spPr>
        <p:txBody>
          <a:bodyPr>
            <a:normAutofit/>
          </a:bodyPr>
          <a:lstStyle/>
          <a:p>
            <a:r>
              <a:rPr lang="en-US" dirty="0"/>
              <a:t>5 Communication Failures</a:t>
            </a:r>
          </a:p>
        </p:txBody>
      </p:sp>
      <p:sp>
        <p:nvSpPr>
          <p:cNvPr id="67587" name="Rectangle 3"/>
          <p:cNvSpPr>
            <a:spLocks noGrp="1" noChangeArrowheads="1"/>
          </p:cNvSpPr>
          <p:nvPr>
            <p:ph idx="1"/>
          </p:nvPr>
        </p:nvSpPr>
        <p:spPr>
          <a:xfrm>
            <a:off x="1219200" y="2057400"/>
            <a:ext cx="7772400" cy="4114800"/>
          </a:xfrm>
        </p:spPr>
        <p:txBody>
          <a:bodyPr>
            <a:normAutofit/>
          </a:bodyPr>
          <a:lstStyle/>
          <a:p>
            <a:pPr marL="514350" lvl="1" indent="-514350">
              <a:spcBef>
                <a:spcPts val="900"/>
              </a:spcBef>
              <a:spcAft>
                <a:spcPts val="150"/>
              </a:spcAft>
              <a:buSzPct val="100000"/>
              <a:buFont typeface="+mj-lt"/>
              <a:buAutoNum type="arabicPeriod"/>
            </a:pPr>
            <a:r>
              <a:rPr lang="en-US" sz="2800" dirty="0"/>
              <a:t>Mixed messages from multiple experts</a:t>
            </a:r>
          </a:p>
          <a:p>
            <a:pPr marL="514350" lvl="1" indent="-514350">
              <a:spcBef>
                <a:spcPts val="900"/>
              </a:spcBef>
              <a:spcAft>
                <a:spcPts val="150"/>
              </a:spcAft>
              <a:buSzPct val="100000"/>
              <a:buFont typeface="+mj-lt"/>
              <a:buAutoNum type="arabicPeriod"/>
            </a:pPr>
            <a:r>
              <a:rPr lang="en-US" sz="2800" dirty="0"/>
              <a:t>Information released late</a:t>
            </a:r>
          </a:p>
          <a:p>
            <a:pPr marL="514350" lvl="1" indent="-514350">
              <a:spcBef>
                <a:spcPts val="900"/>
              </a:spcBef>
              <a:spcAft>
                <a:spcPts val="150"/>
              </a:spcAft>
              <a:buSzPct val="100000"/>
              <a:buFont typeface="+mj-lt"/>
              <a:buAutoNum type="arabicPeriod"/>
            </a:pPr>
            <a:r>
              <a:rPr lang="en-US" sz="2800" dirty="0"/>
              <a:t>Paternalistic attitudes</a:t>
            </a:r>
          </a:p>
          <a:p>
            <a:pPr marL="514350" lvl="1" indent="-514350">
              <a:spcBef>
                <a:spcPts val="900"/>
              </a:spcBef>
              <a:spcAft>
                <a:spcPts val="150"/>
              </a:spcAft>
              <a:buSzPct val="100000"/>
              <a:buFont typeface="+mj-lt"/>
              <a:buAutoNum type="arabicPeriod"/>
            </a:pPr>
            <a:r>
              <a:rPr lang="en-US" sz="2800" dirty="0"/>
              <a:t>Not countering rumors and myths in real time</a:t>
            </a:r>
          </a:p>
          <a:p>
            <a:pPr marL="514350" lvl="1" indent="-514350">
              <a:spcBef>
                <a:spcPts val="900"/>
              </a:spcBef>
              <a:spcAft>
                <a:spcPts val="150"/>
              </a:spcAft>
              <a:buSzPct val="100000"/>
              <a:buFont typeface="+mj-lt"/>
              <a:buAutoNum type="arabicPeriod"/>
            </a:pPr>
            <a:r>
              <a:rPr lang="en-US" sz="2800" dirty="0"/>
              <a:t>Public power struggles and confusion</a:t>
            </a:r>
          </a:p>
        </p:txBody>
      </p:sp>
    </p:spTree>
    <p:extLst>
      <p:ext uri="{BB962C8B-B14F-4D97-AF65-F5344CB8AC3E}">
        <p14:creationId xmlns:p14="http://schemas.microsoft.com/office/powerpoint/2010/main" val="222858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0" dur="500"/>
                                        <p:tgtEl>
                                          <p:spTgt spid="6758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Effect transition="in" filter="blinds(horizontal)">
                                      <p:cBhvr>
                                        <p:cTn id="13" dur="500"/>
                                        <p:tgtEl>
                                          <p:spTgt spid="6758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587">
                                            <p:txEl>
                                              <p:pRg st="3" end="3"/>
                                            </p:txEl>
                                          </p:spTgt>
                                        </p:tgtEl>
                                        <p:attrNameLst>
                                          <p:attrName>style.visibility</p:attrName>
                                        </p:attrNameLst>
                                      </p:cBhvr>
                                      <p:to>
                                        <p:strVal val="visible"/>
                                      </p:to>
                                    </p:set>
                                    <p:animEffect transition="in" filter="blinds(horizontal)">
                                      <p:cBhvr>
                                        <p:cTn id="16" dur="500"/>
                                        <p:tgtEl>
                                          <p:spTgt spid="67587">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animEffect transition="in" filter="blinds(horizontal)">
                                      <p:cBhvr>
                                        <p:cTn id="19" dur="500"/>
                                        <p:tgtEl>
                                          <p:spTgt spid="675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endParaRPr lang="en-US" dirty="0"/>
          </a:p>
        </p:txBody>
      </p:sp>
      <p:sp>
        <p:nvSpPr>
          <p:cNvPr id="108547" name="Rectangle 3"/>
          <p:cNvSpPr>
            <a:spLocks noGrp="1" noChangeArrowheads="1"/>
          </p:cNvSpPr>
          <p:nvPr>
            <p:ph idx="1"/>
          </p:nvPr>
        </p:nvSpPr>
        <p:spPr/>
        <p:txBody>
          <a:bodyPr/>
          <a:lstStyle/>
          <a:p>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570038" y="685800"/>
            <a:ext cx="7573962" cy="1295400"/>
          </a:xfrm>
        </p:spPr>
        <p:txBody>
          <a:bodyPr>
            <a:normAutofit/>
          </a:bodyPr>
          <a:lstStyle/>
          <a:p>
            <a:r>
              <a:rPr lang="en-US" dirty="0" smtClean="0"/>
              <a:t>Contact Information…</a:t>
            </a:r>
            <a:endParaRPr lang="en-US" dirty="0"/>
          </a:p>
        </p:txBody>
      </p:sp>
      <p:sp>
        <p:nvSpPr>
          <p:cNvPr id="67587" name="Rectangle 3"/>
          <p:cNvSpPr>
            <a:spLocks noGrp="1" noChangeArrowheads="1"/>
          </p:cNvSpPr>
          <p:nvPr>
            <p:ph idx="4294967295"/>
          </p:nvPr>
        </p:nvSpPr>
        <p:spPr>
          <a:xfrm>
            <a:off x="2895600" y="3200400"/>
            <a:ext cx="4724400" cy="1219200"/>
          </a:xfrm>
        </p:spPr>
        <p:txBody>
          <a:bodyPr>
            <a:normAutofit/>
          </a:bodyPr>
          <a:lstStyle/>
          <a:p>
            <a:pPr marL="0" lvl="1" indent="0">
              <a:spcBef>
                <a:spcPts val="900"/>
              </a:spcBef>
              <a:spcAft>
                <a:spcPts val="150"/>
              </a:spcAft>
              <a:buSzPct val="100000"/>
              <a:buNone/>
            </a:pPr>
            <a:r>
              <a:rPr lang="en-US" sz="2800" dirty="0" smtClean="0"/>
              <a:t>Joe Downing</a:t>
            </a:r>
          </a:p>
          <a:p>
            <a:pPr marL="0" lvl="1" indent="0">
              <a:spcBef>
                <a:spcPts val="900"/>
              </a:spcBef>
              <a:spcAft>
                <a:spcPts val="150"/>
              </a:spcAft>
              <a:buSzPct val="100000"/>
              <a:buNone/>
            </a:pPr>
            <a:r>
              <a:rPr lang="en-US" sz="2800" cap="small" dirty="0" smtClean="0"/>
              <a:t>Downing@Psu.edu</a:t>
            </a:r>
            <a:endParaRPr lang="en-US" sz="2800" cap="small" dirty="0"/>
          </a:p>
        </p:txBody>
      </p:sp>
    </p:spTree>
    <p:extLst>
      <p:ext uri="{BB962C8B-B14F-4D97-AF65-F5344CB8AC3E}">
        <p14:creationId xmlns:p14="http://schemas.microsoft.com/office/powerpoint/2010/main" val="17661514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0" dur="5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Pre-Crisis Planning</a:t>
            </a:r>
            <a:endParaRPr lang="en-US" dirty="0"/>
          </a:p>
        </p:txBody>
      </p:sp>
      <p:sp>
        <p:nvSpPr>
          <p:cNvPr id="70659" name="Rectangle 3"/>
          <p:cNvSpPr>
            <a:spLocks noGrp="1" noChangeArrowheads="1"/>
          </p:cNvSpPr>
          <p:nvPr>
            <p:ph idx="1"/>
          </p:nvPr>
        </p:nvSpPr>
        <p:spPr/>
        <p:txBody>
          <a:bodyPr/>
          <a:lstStyle/>
          <a:p>
            <a:pPr marL="609600" indent="-609600">
              <a:buFont typeface="+mj-lt"/>
              <a:buAutoNum type="arabicPeriod"/>
            </a:pPr>
            <a:r>
              <a:rPr lang="en-US" sz="3400" dirty="0"/>
              <a:t>What is Issues Management?</a:t>
            </a:r>
          </a:p>
          <a:p>
            <a:pPr marL="1149350" lvl="2" indent="-352425"/>
            <a:r>
              <a:rPr lang="en-US" sz="2200" dirty="0" smtClean="0"/>
              <a:t>Important topics that could potentially turn into crises</a:t>
            </a:r>
          </a:p>
          <a:p>
            <a:pPr marL="609600" indent="-609600">
              <a:buFont typeface="+mj-lt"/>
              <a:buAutoNum type="arabicPeriod"/>
            </a:pPr>
            <a:r>
              <a:rPr lang="en-US" sz="3400" dirty="0" smtClean="0"/>
              <a:t>Social Media Monitoring</a:t>
            </a:r>
            <a:endParaRPr lang="en-US" sz="3400" dirty="0"/>
          </a:p>
          <a:p>
            <a:pPr marL="1149350" lvl="2" indent="-352425"/>
            <a:r>
              <a:rPr lang="en-US" sz="2200" dirty="0"/>
              <a:t>Twitter</a:t>
            </a:r>
          </a:p>
          <a:p>
            <a:pPr marL="1149350" lvl="2" indent="-352425"/>
            <a:r>
              <a:rPr lang="en-US" sz="2200" dirty="0"/>
              <a:t>Facebook</a:t>
            </a:r>
          </a:p>
          <a:p>
            <a:pPr marL="1149350" lvl="2" indent="-352425"/>
            <a:r>
              <a:rPr lang="en-US" sz="2200" dirty="0"/>
              <a:t>Snapchat</a:t>
            </a:r>
          </a:p>
          <a:p>
            <a:pPr marL="609600" indent="-609600">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10" dur="500"/>
                                        <p:tgtEl>
                                          <p:spTgt spid="706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animEffect transition="in" filter="blinds(horizontal)">
                                      <p:cBhvr>
                                        <p:cTn id="15" dur="500"/>
                                        <p:tgtEl>
                                          <p:spTgt spid="70659">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0659">
                                            <p:txEl>
                                              <p:pRg st="3" end="3"/>
                                            </p:txEl>
                                          </p:spTgt>
                                        </p:tgtEl>
                                        <p:attrNameLst>
                                          <p:attrName>style.visibility</p:attrName>
                                        </p:attrNameLst>
                                      </p:cBhvr>
                                      <p:to>
                                        <p:strVal val="visible"/>
                                      </p:to>
                                    </p:set>
                                    <p:animEffect transition="in" filter="blinds(horizontal)">
                                      <p:cBhvr>
                                        <p:cTn id="18" dur="500"/>
                                        <p:tgtEl>
                                          <p:spTgt spid="70659">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0659">
                                            <p:txEl>
                                              <p:pRg st="4" end="4"/>
                                            </p:txEl>
                                          </p:spTgt>
                                        </p:tgtEl>
                                        <p:attrNameLst>
                                          <p:attrName>style.visibility</p:attrName>
                                        </p:attrNameLst>
                                      </p:cBhvr>
                                      <p:to>
                                        <p:strVal val="visible"/>
                                      </p:to>
                                    </p:set>
                                    <p:animEffect transition="in" filter="blinds(horizontal)">
                                      <p:cBhvr>
                                        <p:cTn id="21" dur="500"/>
                                        <p:tgtEl>
                                          <p:spTgt spid="70659">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0659">
                                            <p:txEl>
                                              <p:pRg st="5" end="5"/>
                                            </p:txEl>
                                          </p:spTgt>
                                        </p:tgtEl>
                                        <p:attrNameLst>
                                          <p:attrName>style.visibility</p:attrName>
                                        </p:attrNameLst>
                                      </p:cBhvr>
                                      <p:to>
                                        <p:strVal val="visible"/>
                                      </p:to>
                                    </p:set>
                                    <p:animEffect transition="in" filter="blinds(horizontal)">
                                      <p:cBhvr>
                                        <p:cTn id="24" dur="500"/>
                                        <p:tgtEl>
                                          <p:spTgt spid="706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Newsworthy Story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468" y="2286000"/>
            <a:ext cx="5589563" cy="4022725"/>
          </a:xfrm>
        </p:spPr>
      </p:pic>
      <p:sp>
        <p:nvSpPr>
          <p:cNvPr id="7" name="TextBox 6"/>
          <p:cNvSpPr txBox="1"/>
          <p:nvPr/>
        </p:nvSpPr>
        <p:spPr>
          <a:xfrm>
            <a:off x="7448550" y="5791200"/>
            <a:ext cx="1219200" cy="600164"/>
          </a:xfrm>
          <a:prstGeom prst="rect">
            <a:avLst/>
          </a:prstGeom>
          <a:noFill/>
        </p:spPr>
        <p:txBody>
          <a:bodyPr wrap="square" rtlCol="0">
            <a:spAutoFit/>
          </a:bodyPr>
          <a:lstStyle/>
          <a:p>
            <a:r>
              <a:rPr lang="en-US" sz="1100" dirty="0" smtClean="0">
                <a:latin typeface="+mn-lt"/>
              </a:rPr>
              <a:t>Anthony Delmundo: </a:t>
            </a:r>
            <a:r>
              <a:rPr lang="en-US" sz="1100" i="1" dirty="0" smtClean="0">
                <a:latin typeface="+mn-lt"/>
              </a:rPr>
              <a:t>New York Post</a:t>
            </a:r>
            <a:endParaRPr lang="en-US" sz="1100" i="1" dirty="0">
              <a:latin typeface="+mn-lt"/>
            </a:endParaRPr>
          </a:p>
        </p:txBody>
      </p:sp>
    </p:spTree>
    <p:extLst>
      <p:ext uri="{BB962C8B-B14F-4D97-AF65-F5344CB8AC3E}">
        <p14:creationId xmlns:p14="http://schemas.microsoft.com/office/powerpoint/2010/main" val="15982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What Makes a Story Newsworthy?</a:t>
            </a:r>
            <a:endParaRPr lang="en-US" dirty="0"/>
          </a:p>
        </p:txBody>
      </p:sp>
      <p:sp>
        <p:nvSpPr>
          <p:cNvPr id="70659" name="Rectangle 3"/>
          <p:cNvSpPr>
            <a:spLocks noGrp="1" noChangeArrowheads="1"/>
          </p:cNvSpPr>
          <p:nvPr>
            <p:ph idx="1"/>
          </p:nvPr>
        </p:nvSpPr>
        <p:spPr/>
        <p:txBody>
          <a:bodyPr/>
          <a:lstStyle/>
          <a:p>
            <a:pPr marL="609600" indent="-609600">
              <a:lnSpc>
                <a:spcPct val="90000"/>
              </a:lnSpc>
              <a:buFont typeface="Monotype Sorts" pitchFamily="2" charset="2"/>
              <a:buAutoNum type="arabicPeriod"/>
            </a:pPr>
            <a:r>
              <a:rPr lang="en-US" sz="2800" dirty="0" smtClean="0"/>
              <a:t>Impact</a:t>
            </a:r>
          </a:p>
          <a:p>
            <a:pPr marL="609600" indent="-609600">
              <a:lnSpc>
                <a:spcPct val="90000"/>
              </a:lnSpc>
              <a:buFont typeface="Monotype Sorts" pitchFamily="2" charset="2"/>
              <a:buAutoNum type="arabicPeriod"/>
            </a:pPr>
            <a:r>
              <a:rPr lang="en-US" sz="2800" dirty="0" smtClean="0"/>
              <a:t>Proximity</a:t>
            </a:r>
          </a:p>
          <a:p>
            <a:pPr marL="609600" indent="-609600">
              <a:lnSpc>
                <a:spcPct val="90000"/>
              </a:lnSpc>
              <a:buFont typeface="Monotype Sorts" pitchFamily="2" charset="2"/>
              <a:buAutoNum type="arabicPeriod"/>
            </a:pPr>
            <a:r>
              <a:rPr lang="en-US" sz="2800" dirty="0" smtClean="0"/>
              <a:t>Timeliness</a:t>
            </a:r>
          </a:p>
          <a:p>
            <a:pPr marL="609600" indent="-609600">
              <a:lnSpc>
                <a:spcPct val="90000"/>
              </a:lnSpc>
              <a:buFont typeface="Monotype Sorts" pitchFamily="2" charset="2"/>
              <a:buAutoNum type="arabicPeriod"/>
            </a:pPr>
            <a:r>
              <a:rPr lang="en-US" sz="2800" dirty="0" smtClean="0"/>
              <a:t>Prominence</a:t>
            </a:r>
          </a:p>
          <a:p>
            <a:pPr marL="609600" indent="-609600">
              <a:lnSpc>
                <a:spcPct val="90000"/>
              </a:lnSpc>
              <a:buFont typeface="Monotype Sorts" pitchFamily="2" charset="2"/>
              <a:buAutoNum type="arabicPeriod"/>
            </a:pPr>
            <a:r>
              <a:rPr lang="en-US" sz="2800" dirty="0" smtClean="0"/>
              <a:t>Novelty</a:t>
            </a:r>
          </a:p>
          <a:p>
            <a:pPr marL="609600" indent="-609600">
              <a:lnSpc>
                <a:spcPct val="90000"/>
              </a:lnSpc>
              <a:buFont typeface="Monotype Sorts" pitchFamily="2" charset="2"/>
              <a:buAutoNum type="arabicPeriod"/>
            </a:pPr>
            <a:r>
              <a:rPr lang="en-US" sz="2800" dirty="0" smtClean="0"/>
              <a:t>Conflict</a:t>
            </a:r>
          </a:p>
          <a:p>
            <a:pPr marL="609600" indent="-609600">
              <a:lnSpc>
                <a:spcPct val="90000"/>
              </a:lnSpc>
              <a:buFont typeface="Monotype Sorts" pitchFamily="2" charset="2"/>
              <a:buAutoNum type="arabicPeriod"/>
            </a:pPr>
            <a:r>
              <a:rPr lang="en-US" sz="2800" dirty="0" smtClean="0"/>
              <a:t>Human Interest</a:t>
            </a:r>
            <a:endParaRPr lang="en-US" sz="2800" dirty="0"/>
          </a:p>
          <a:p>
            <a:pPr marL="609600" indent="-609600">
              <a:lnSpc>
                <a:spcPct val="90000"/>
              </a:lnSpc>
            </a:pPr>
            <a:endParaRPr lang="en-US" sz="2800" dirty="0"/>
          </a:p>
          <a:p>
            <a:pPr marL="609600" indent="-609600">
              <a:lnSpc>
                <a:spcPct val="90000"/>
              </a:lnSpc>
            </a:pPr>
            <a:endParaRPr lang="en-US" dirty="0"/>
          </a:p>
        </p:txBody>
      </p:sp>
    </p:spTree>
    <p:extLst>
      <p:ext uri="{BB962C8B-B14F-4D97-AF65-F5344CB8AC3E}">
        <p14:creationId xmlns:p14="http://schemas.microsoft.com/office/powerpoint/2010/main" val="375215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12" dur="5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blinds(horizontal)">
                                      <p:cBhvr>
                                        <p:cTn id="17" dur="500"/>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blinds(horizontal)">
                                      <p:cBhvr>
                                        <p:cTn id="22" dur="500"/>
                                        <p:tgtEl>
                                          <p:spTgt spid="70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0659">
                                            <p:txEl>
                                              <p:pRg st="4" end="4"/>
                                            </p:txEl>
                                          </p:spTgt>
                                        </p:tgtEl>
                                        <p:attrNameLst>
                                          <p:attrName>style.visibility</p:attrName>
                                        </p:attrNameLst>
                                      </p:cBhvr>
                                      <p:to>
                                        <p:strVal val="visible"/>
                                      </p:to>
                                    </p:set>
                                    <p:animEffect transition="in" filter="blinds(horizontal)">
                                      <p:cBhvr>
                                        <p:cTn id="27" dur="500"/>
                                        <p:tgtEl>
                                          <p:spTgt spid="706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0659">
                                            <p:txEl>
                                              <p:pRg st="5" end="5"/>
                                            </p:txEl>
                                          </p:spTgt>
                                        </p:tgtEl>
                                        <p:attrNameLst>
                                          <p:attrName>style.visibility</p:attrName>
                                        </p:attrNameLst>
                                      </p:cBhvr>
                                      <p:to>
                                        <p:strVal val="visible"/>
                                      </p:to>
                                    </p:set>
                                    <p:animEffect transition="in" filter="blinds(horizontal)">
                                      <p:cBhvr>
                                        <p:cTn id="32" dur="500"/>
                                        <p:tgtEl>
                                          <p:spTgt spid="706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0659">
                                            <p:txEl>
                                              <p:pRg st="6" end="6"/>
                                            </p:txEl>
                                          </p:spTgt>
                                        </p:tgtEl>
                                        <p:attrNameLst>
                                          <p:attrName>style.visibility</p:attrName>
                                        </p:attrNameLst>
                                      </p:cBhvr>
                                      <p:to>
                                        <p:strVal val="visible"/>
                                      </p:to>
                                    </p:set>
                                    <p:animEffect transition="in" filter="blinds(horizontal)">
                                      <p:cBhvr>
                                        <p:cTn id="37"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First Messages After a Crisis</a:t>
            </a:r>
          </a:p>
        </p:txBody>
      </p:sp>
      <p:sp>
        <p:nvSpPr>
          <p:cNvPr id="70659" name="Rectangle 3"/>
          <p:cNvSpPr>
            <a:spLocks noGrp="1" noChangeArrowheads="1"/>
          </p:cNvSpPr>
          <p:nvPr>
            <p:ph idx="1"/>
          </p:nvPr>
        </p:nvSpPr>
        <p:spPr/>
        <p:txBody>
          <a:bodyPr/>
          <a:lstStyle/>
          <a:p>
            <a:pPr marL="609600" indent="-609600">
              <a:lnSpc>
                <a:spcPct val="90000"/>
              </a:lnSpc>
              <a:buFont typeface="Monotype Sorts" pitchFamily="2" charset="2"/>
              <a:buAutoNum type="arabicPeriod"/>
            </a:pPr>
            <a:r>
              <a:rPr lang="en-US" sz="2800" dirty="0"/>
              <a:t>An expression of empathy</a:t>
            </a:r>
          </a:p>
          <a:p>
            <a:pPr marL="609600" indent="-609600">
              <a:lnSpc>
                <a:spcPct val="90000"/>
              </a:lnSpc>
              <a:buFont typeface="Monotype Sorts" pitchFamily="2" charset="2"/>
              <a:buAutoNum type="arabicPeriod"/>
            </a:pPr>
            <a:r>
              <a:rPr lang="en-US" sz="2800" dirty="0"/>
              <a:t>Confirmed facts and action steps</a:t>
            </a:r>
          </a:p>
          <a:p>
            <a:pPr marL="609600" indent="-609600">
              <a:lnSpc>
                <a:spcPct val="90000"/>
              </a:lnSpc>
              <a:buFont typeface="Monotype Sorts" pitchFamily="2" charset="2"/>
              <a:buAutoNum type="arabicPeriod"/>
            </a:pPr>
            <a:r>
              <a:rPr lang="en-US" sz="2800" dirty="0"/>
              <a:t>What you </a:t>
            </a:r>
            <a:r>
              <a:rPr lang="en-US" sz="2800" u="sng" dirty="0"/>
              <a:t>don’t know</a:t>
            </a:r>
            <a:r>
              <a:rPr lang="en-US" sz="2800" dirty="0"/>
              <a:t> about the situation</a:t>
            </a:r>
          </a:p>
          <a:p>
            <a:pPr marL="609600" indent="-609600">
              <a:lnSpc>
                <a:spcPct val="90000"/>
              </a:lnSpc>
              <a:buFont typeface="Monotype Sorts" pitchFamily="2" charset="2"/>
              <a:buAutoNum type="arabicPeriod"/>
            </a:pPr>
            <a:r>
              <a:rPr lang="en-US" sz="2800" dirty="0"/>
              <a:t>What’s the </a:t>
            </a:r>
            <a:r>
              <a:rPr lang="en-US" sz="2800" dirty="0" smtClean="0"/>
              <a:t>process for updates?</a:t>
            </a:r>
            <a:endParaRPr lang="en-US" sz="2800" dirty="0"/>
          </a:p>
          <a:p>
            <a:pPr marL="609600" indent="-609600">
              <a:lnSpc>
                <a:spcPct val="90000"/>
              </a:lnSpc>
              <a:buFont typeface="Monotype Sorts" pitchFamily="2" charset="2"/>
              <a:buAutoNum type="arabicPeriod"/>
            </a:pPr>
            <a:r>
              <a:rPr lang="en-US" sz="2800" dirty="0"/>
              <a:t>Statement of commitment</a:t>
            </a:r>
          </a:p>
          <a:p>
            <a:pPr marL="609600" indent="-609600">
              <a:lnSpc>
                <a:spcPct val="90000"/>
              </a:lnSpc>
              <a:buFont typeface="Monotype Sorts" pitchFamily="2" charset="2"/>
              <a:buAutoNum type="arabicPeriod"/>
            </a:pPr>
            <a:r>
              <a:rPr lang="en-US" sz="2800" dirty="0"/>
              <a:t>Where people can get more information</a:t>
            </a:r>
          </a:p>
          <a:p>
            <a:pPr marL="609600" indent="-609600">
              <a:lnSpc>
                <a:spcPct val="90000"/>
              </a:lnSpc>
            </a:pPr>
            <a:endParaRPr lang="en-US" sz="2800" dirty="0"/>
          </a:p>
          <a:p>
            <a:pPr marL="609600" indent="-609600">
              <a:lnSpc>
                <a:spcPct val="90000"/>
              </a:lnSpc>
            </a:pPr>
            <a:endParaRPr lang="en-US" dirty="0"/>
          </a:p>
        </p:txBody>
      </p:sp>
    </p:spTree>
    <p:extLst>
      <p:ext uri="{BB962C8B-B14F-4D97-AF65-F5344CB8AC3E}">
        <p14:creationId xmlns:p14="http://schemas.microsoft.com/office/powerpoint/2010/main" val="86678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12" dur="5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blinds(horizontal)">
                                      <p:cBhvr>
                                        <p:cTn id="17" dur="500"/>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blinds(horizontal)">
                                      <p:cBhvr>
                                        <p:cTn id="22" dur="500"/>
                                        <p:tgtEl>
                                          <p:spTgt spid="70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0659">
                                            <p:txEl>
                                              <p:pRg st="4" end="4"/>
                                            </p:txEl>
                                          </p:spTgt>
                                        </p:tgtEl>
                                        <p:attrNameLst>
                                          <p:attrName>style.visibility</p:attrName>
                                        </p:attrNameLst>
                                      </p:cBhvr>
                                      <p:to>
                                        <p:strVal val="visible"/>
                                      </p:to>
                                    </p:set>
                                    <p:animEffect transition="in" filter="blinds(horizontal)">
                                      <p:cBhvr>
                                        <p:cTn id="27" dur="500"/>
                                        <p:tgtEl>
                                          <p:spTgt spid="706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0659">
                                            <p:txEl>
                                              <p:pRg st="5" end="5"/>
                                            </p:txEl>
                                          </p:spTgt>
                                        </p:tgtEl>
                                        <p:attrNameLst>
                                          <p:attrName>style.visibility</p:attrName>
                                        </p:attrNameLst>
                                      </p:cBhvr>
                                      <p:to>
                                        <p:strVal val="visible"/>
                                      </p:to>
                                    </p:set>
                                    <p:animEffect transition="in" filter="blinds(horizontal)">
                                      <p:cBhvr>
                                        <p:cTn id="32" dur="500"/>
                                        <p:tgtEl>
                                          <p:spTgt spid="706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a:t>Employ the STARCC Principle</a:t>
            </a:r>
          </a:p>
        </p:txBody>
      </p:sp>
      <p:sp>
        <p:nvSpPr>
          <p:cNvPr id="78851" name="Rectangle 3"/>
          <p:cNvSpPr>
            <a:spLocks noGrp="1" noChangeArrowheads="1"/>
          </p:cNvSpPr>
          <p:nvPr>
            <p:ph idx="1"/>
          </p:nvPr>
        </p:nvSpPr>
        <p:spPr/>
        <p:txBody>
          <a:bodyPr/>
          <a:lstStyle/>
          <a:p>
            <a:pPr marL="609600" indent="-609600">
              <a:lnSpc>
                <a:spcPct val="90000"/>
              </a:lnSpc>
              <a:buFont typeface="Monotype Sorts" pitchFamily="2" charset="2"/>
              <a:buNone/>
            </a:pPr>
            <a:r>
              <a:rPr lang="en-US" sz="2800" dirty="0">
                <a:solidFill>
                  <a:srgbClr val="FF0000"/>
                </a:solidFill>
              </a:rPr>
              <a:t>Your public messages in a crisis must be:</a:t>
            </a:r>
          </a:p>
          <a:p>
            <a:pPr marL="609600" indent="-609600">
              <a:lnSpc>
                <a:spcPct val="90000"/>
              </a:lnSpc>
            </a:pPr>
            <a:r>
              <a:rPr lang="en-US" sz="2800" dirty="0">
                <a:solidFill>
                  <a:srgbClr val="FF0000"/>
                </a:solidFill>
              </a:rPr>
              <a:t>S</a:t>
            </a:r>
            <a:r>
              <a:rPr lang="en-US" sz="2800" dirty="0"/>
              <a:t>imple</a:t>
            </a:r>
          </a:p>
          <a:p>
            <a:pPr marL="609600" indent="-609600">
              <a:lnSpc>
                <a:spcPct val="90000"/>
              </a:lnSpc>
            </a:pPr>
            <a:r>
              <a:rPr lang="en-US" sz="2800" dirty="0">
                <a:solidFill>
                  <a:srgbClr val="FF0000"/>
                </a:solidFill>
              </a:rPr>
              <a:t>T</a:t>
            </a:r>
            <a:r>
              <a:rPr lang="en-US" sz="2800" dirty="0"/>
              <a:t>imely</a:t>
            </a:r>
          </a:p>
          <a:p>
            <a:pPr marL="609600" indent="-609600">
              <a:lnSpc>
                <a:spcPct val="90000"/>
              </a:lnSpc>
            </a:pPr>
            <a:r>
              <a:rPr lang="en-US" sz="2800" dirty="0">
                <a:solidFill>
                  <a:srgbClr val="FF0000"/>
                </a:solidFill>
              </a:rPr>
              <a:t>A</a:t>
            </a:r>
            <a:r>
              <a:rPr lang="en-US" sz="2800" dirty="0"/>
              <a:t>ccurate</a:t>
            </a:r>
          </a:p>
          <a:p>
            <a:pPr marL="609600" indent="-609600">
              <a:lnSpc>
                <a:spcPct val="90000"/>
              </a:lnSpc>
            </a:pPr>
            <a:r>
              <a:rPr lang="en-US" sz="2800" dirty="0">
                <a:solidFill>
                  <a:srgbClr val="FF0000"/>
                </a:solidFill>
              </a:rPr>
              <a:t>R</a:t>
            </a:r>
            <a:r>
              <a:rPr lang="en-US" sz="2800" dirty="0"/>
              <a:t>elevant</a:t>
            </a:r>
          </a:p>
          <a:p>
            <a:pPr marL="609600" indent="-609600">
              <a:lnSpc>
                <a:spcPct val="90000"/>
              </a:lnSpc>
            </a:pPr>
            <a:r>
              <a:rPr lang="en-US" sz="2800" dirty="0">
                <a:solidFill>
                  <a:srgbClr val="FF0000"/>
                </a:solidFill>
              </a:rPr>
              <a:t>C</a:t>
            </a:r>
            <a:r>
              <a:rPr lang="en-US" sz="2800" dirty="0"/>
              <a:t>redible</a:t>
            </a:r>
          </a:p>
          <a:p>
            <a:pPr marL="609600" indent="-609600">
              <a:lnSpc>
                <a:spcPct val="90000"/>
              </a:lnSpc>
            </a:pPr>
            <a:r>
              <a:rPr lang="en-US" sz="2800" dirty="0">
                <a:solidFill>
                  <a:srgbClr val="FF0000"/>
                </a:solidFill>
              </a:rPr>
              <a:t>C</a:t>
            </a:r>
            <a:r>
              <a:rPr lang="en-US" sz="2800" dirty="0"/>
              <a:t>onsistent</a:t>
            </a:r>
          </a:p>
          <a:p>
            <a:pPr marL="609600" indent="-609600">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blinds(horizontal)">
                                      <p:cBhvr>
                                        <p:cTn id="7" dur="50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blinds(horizontal)">
                                      <p:cBhvr>
                                        <p:cTn id="12" dur="500"/>
                                        <p:tgtEl>
                                          <p:spTgt spid="78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blinds(horizontal)">
                                      <p:cBhvr>
                                        <p:cTn id="17" dur="500"/>
                                        <p:tgtEl>
                                          <p:spTgt spid="78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8851">
                                            <p:txEl>
                                              <p:pRg st="3" end="3"/>
                                            </p:txEl>
                                          </p:spTgt>
                                        </p:tgtEl>
                                        <p:attrNameLst>
                                          <p:attrName>style.visibility</p:attrName>
                                        </p:attrNameLst>
                                      </p:cBhvr>
                                      <p:to>
                                        <p:strVal val="visible"/>
                                      </p:to>
                                    </p:set>
                                    <p:animEffect transition="in" filter="blinds(horizontal)">
                                      <p:cBhvr>
                                        <p:cTn id="22" dur="500"/>
                                        <p:tgtEl>
                                          <p:spTgt spid="78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8851">
                                            <p:txEl>
                                              <p:pRg st="4" end="4"/>
                                            </p:txEl>
                                          </p:spTgt>
                                        </p:tgtEl>
                                        <p:attrNameLst>
                                          <p:attrName>style.visibility</p:attrName>
                                        </p:attrNameLst>
                                      </p:cBhvr>
                                      <p:to>
                                        <p:strVal val="visible"/>
                                      </p:to>
                                    </p:set>
                                    <p:animEffect transition="in" filter="blinds(horizontal)">
                                      <p:cBhvr>
                                        <p:cTn id="27" dur="500"/>
                                        <p:tgtEl>
                                          <p:spTgt spid="78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8851">
                                            <p:txEl>
                                              <p:pRg st="5" end="5"/>
                                            </p:txEl>
                                          </p:spTgt>
                                        </p:tgtEl>
                                        <p:attrNameLst>
                                          <p:attrName>style.visibility</p:attrName>
                                        </p:attrNameLst>
                                      </p:cBhvr>
                                      <p:to>
                                        <p:strVal val="visible"/>
                                      </p:to>
                                    </p:set>
                                    <p:animEffect transition="in" filter="blinds(horizontal)">
                                      <p:cBhvr>
                                        <p:cTn id="32" dur="500"/>
                                        <p:tgtEl>
                                          <p:spTgt spid="78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8851">
                                            <p:txEl>
                                              <p:pRg st="6" end="6"/>
                                            </p:txEl>
                                          </p:spTgt>
                                        </p:tgtEl>
                                        <p:attrNameLst>
                                          <p:attrName>style.visibility</p:attrName>
                                        </p:attrNameLst>
                                      </p:cBhvr>
                                      <p:to>
                                        <p:strVal val="visible"/>
                                      </p:to>
                                    </p:set>
                                    <p:animEffect transition="in" filter="blinds(horizontal)">
                                      <p:cBhvr>
                                        <p:cTn id="37" dur="500"/>
                                        <p:tgtEl>
                                          <p:spTgt spid="788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Dealing with the Media</a:t>
            </a:r>
          </a:p>
        </p:txBody>
      </p:sp>
      <p:sp>
        <p:nvSpPr>
          <p:cNvPr id="104451" name="Rectangle 3"/>
          <p:cNvSpPr>
            <a:spLocks noGrp="1" noChangeArrowheads="1"/>
          </p:cNvSpPr>
          <p:nvPr>
            <p:ph idx="1"/>
          </p:nvPr>
        </p:nvSpPr>
        <p:spPr/>
        <p:txBody>
          <a:bodyPr>
            <a:normAutofit lnSpcReduction="10000"/>
          </a:bodyPr>
          <a:lstStyle/>
          <a:p>
            <a:r>
              <a:rPr lang="en-US" sz="2800" dirty="0"/>
              <a:t>Prepare yourself</a:t>
            </a:r>
          </a:p>
          <a:p>
            <a:r>
              <a:rPr lang="en-US" sz="2800" dirty="0" smtClean="0"/>
              <a:t>Build </a:t>
            </a:r>
            <a:r>
              <a:rPr lang="en-US" sz="2800" dirty="0"/>
              <a:t>the relationship </a:t>
            </a:r>
            <a:r>
              <a:rPr lang="en-US" sz="2800" u="sng" dirty="0"/>
              <a:t>before</a:t>
            </a:r>
            <a:r>
              <a:rPr lang="en-US" sz="2800" dirty="0"/>
              <a:t> the crisis</a:t>
            </a:r>
          </a:p>
          <a:p>
            <a:r>
              <a:rPr lang="en-US" sz="2800" dirty="0"/>
              <a:t>Know how the media operates</a:t>
            </a:r>
          </a:p>
          <a:p>
            <a:r>
              <a:rPr lang="en-US" sz="2800" dirty="0"/>
              <a:t>Why you need the media, too</a:t>
            </a:r>
          </a:p>
          <a:p>
            <a:r>
              <a:rPr lang="en-US" sz="2800" dirty="0" smtClean="0"/>
              <a:t>You </a:t>
            </a:r>
            <a:r>
              <a:rPr lang="en-US" sz="2800" dirty="0"/>
              <a:t>can only lie once…</a:t>
            </a:r>
          </a:p>
          <a:p>
            <a:r>
              <a:rPr lang="en-US" sz="2800" dirty="0"/>
              <a:t>Be clear &amp; concise</a:t>
            </a:r>
          </a:p>
          <a:p>
            <a:r>
              <a:rPr lang="en-US" sz="2800" dirty="0"/>
              <a:t>Repeat the message</a:t>
            </a:r>
          </a:p>
          <a:p>
            <a:r>
              <a:rPr lang="en-US" sz="2800" dirty="0"/>
              <a:t>Create action step audience will remember</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blinds(horizontal)">
                                      <p:cBhvr>
                                        <p:cTn id="7" dur="500"/>
                                        <p:tgtEl>
                                          <p:spTgt spid="104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blinds(horizontal)">
                                      <p:cBhvr>
                                        <p:cTn id="12" dur="500"/>
                                        <p:tgtEl>
                                          <p:spTgt spid="104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blinds(horizontal)">
                                      <p:cBhvr>
                                        <p:cTn id="17" dur="500"/>
                                        <p:tgtEl>
                                          <p:spTgt spid="104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451">
                                            <p:txEl>
                                              <p:pRg st="3" end="3"/>
                                            </p:txEl>
                                          </p:spTgt>
                                        </p:tgtEl>
                                        <p:attrNameLst>
                                          <p:attrName>style.visibility</p:attrName>
                                        </p:attrNameLst>
                                      </p:cBhvr>
                                      <p:to>
                                        <p:strVal val="visible"/>
                                      </p:to>
                                    </p:set>
                                    <p:animEffect transition="in" filter="blinds(horizontal)">
                                      <p:cBhvr>
                                        <p:cTn id="22" dur="500"/>
                                        <p:tgtEl>
                                          <p:spTgt spid="1044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4451">
                                            <p:txEl>
                                              <p:pRg st="4" end="4"/>
                                            </p:txEl>
                                          </p:spTgt>
                                        </p:tgtEl>
                                        <p:attrNameLst>
                                          <p:attrName>style.visibility</p:attrName>
                                        </p:attrNameLst>
                                      </p:cBhvr>
                                      <p:to>
                                        <p:strVal val="visible"/>
                                      </p:to>
                                    </p:set>
                                    <p:animEffect transition="in" filter="blinds(horizontal)">
                                      <p:cBhvr>
                                        <p:cTn id="27" dur="500"/>
                                        <p:tgtEl>
                                          <p:spTgt spid="1044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4451">
                                            <p:txEl>
                                              <p:pRg st="5" end="5"/>
                                            </p:txEl>
                                          </p:spTgt>
                                        </p:tgtEl>
                                        <p:attrNameLst>
                                          <p:attrName>style.visibility</p:attrName>
                                        </p:attrNameLst>
                                      </p:cBhvr>
                                      <p:to>
                                        <p:strVal val="visible"/>
                                      </p:to>
                                    </p:set>
                                    <p:animEffect transition="in" filter="blinds(horizontal)">
                                      <p:cBhvr>
                                        <p:cTn id="32" dur="500"/>
                                        <p:tgtEl>
                                          <p:spTgt spid="1044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4451">
                                            <p:txEl>
                                              <p:pRg st="6" end="6"/>
                                            </p:txEl>
                                          </p:spTgt>
                                        </p:tgtEl>
                                        <p:attrNameLst>
                                          <p:attrName>style.visibility</p:attrName>
                                        </p:attrNameLst>
                                      </p:cBhvr>
                                      <p:to>
                                        <p:strVal val="visible"/>
                                      </p:to>
                                    </p:set>
                                    <p:animEffect transition="in" filter="blinds(horizontal)">
                                      <p:cBhvr>
                                        <p:cTn id="37" dur="500"/>
                                        <p:tgtEl>
                                          <p:spTgt spid="1044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4451">
                                            <p:txEl>
                                              <p:pRg st="7" end="7"/>
                                            </p:txEl>
                                          </p:spTgt>
                                        </p:tgtEl>
                                        <p:attrNameLst>
                                          <p:attrName>style.visibility</p:attrName>
                                        </p:attrNameLst>
                                      </p:cBhvr>
                                      <p:to>
                                        <p:strVal val="visible"/>
                                      </p:to>
                                    </p:set>
                                    <p:animEffect transition="in" filter="blinds(horizontal)">
                                      <p:cBhvr>
                                        <p:cTn id="42" dur="500"/>
                                        <p:tgtEl>
                                          <p:spTgt spid="1044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dirty="0" smtClean="0"/>
              <a:t>Your Turn…</a:t>
            </a:r>
            <a:endParaRPr lang="en-US" dirty="0"/>
          </a:p>
        </p:txBody>
      </p:sp>
      <p:sp>
        <p:nvSpPr>
          <p:cNvPr id="104451" name="Rectangle 3"/>
          <p:cNvSpPr>
            <a:spLocks noGrp="1" noChangeArrowheads="1"/>
          </p:cNvSpPr>
          <p:nvPr>
            <p:ph idx="1"/>
          </p:nvPr>
        </p:nvSpPr>
        <p:spPr/>
        <p:txBody>
          <a:bodyPr>
            <a:normAutofit/>
          </a:bodyPr>
          <a:lstStyle/>
          <a:p>
            <a:endParaRPr lang="en-US" sz="2800" dirty="0"/>
          </a:p>
        </p:txBody>
      </p:sp>
    </p:spTree>
    <p:extLst>
      <p:ext uri="{BB962C8B-B14F-4D97-AF65-F5344CB8AC3E}">
        <p14:creationId xmlns:p14="http://schemas.microsoft.com/office/powerpoint/2010/main" val="98829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blinds(horizontal)">
                                      <p:cBhvr>
                                        <p:cTn id="7" dur="500"/>
                                        <p:tgtEl>
                                          <p:spTgt spid="104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 Newhart Show….Media Appearance</a:t>
            </a:r>
            <a:endParaRPr lang="en-US" dirty="0"/>
          </a:p>
        </p:txBody>
      </p:sp>
      <p:pic>
        <p:nvPicPr>
          <p:cNvPr id="4" name="The%20Bob%20Newhart%20Show%20(2_5)%20Bob's%20Television%20Appearance%20Gone%20Wrong%20(1972)[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38200" y="2286000"/>
            <a:ext cx="7151688" cy="4022725"/>
          </a:xfrm>
        </p:spPr>
      </p:pic>
    </p:spTree>
    <p:extLst>
      <p:ext uri="{BB962C8B-B14F-4D97-AF65-F5344CB8AC3E}">
        <p14:creationId xmlns:p14="http://schemas.microsoft.com/office/powerpoint/2010/main" val="1308728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Presentation3" id="{6EF31E05-0F09-4418-851F-4DEE6CF247D6}" vid="{08CE7189-8071-41A6-90BA-83D133507AB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3.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1283</TotalTime>
  <Words>1940</Words>
  <Application>Microsoft Office PowerPoint</Application>
  <PresentationFormat>On-screen Show (4:3)</PresentationFormat>
  <Paragraphs>149</Paragraphs>
  <Slides>14</Slides>
  <Notes>12</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Monotype Sorts</vt:lpstr>
      <vt:lpstr>Times New Roman</vt:lpstr>
      <vt:lpstr>Tw Cen MT</vt:lpstr>
      <vt:lpstr>Tw Cen MT Condensed</vt:lpstr>
      <vt:lpstr>Wingdings 3</vt:lpstr>
      <vt:lpstr>Integral</vt:lpstr>
      <vt:lpstr>Crisis Management</vt:lpstr>
      <vt:lpstr>Pre-Crisis Planning</vt:lpstr>
      <vt:lpstr>Newsworthy Story</vt:lpstr>
      <vt:lpstr>What Makes a Story Newsworthy?</vt:lpstr>
      <vt:lpstr>First Messages After a Crisis</vt:lpstr>
      <vt:lpstr>Employ the STARCC Principle</vt:lpstr>
      <vt:lpstr>Dealing with the Media</vt:lpstr>
      <vt:lpstr>Your Turn…</vt:lpstr>
      <vt:lpstr>Bob Newhart Show….Media Appearance</vt:lpstr>
      <vt:lpstr>Tips for TV</vt:lpstr>
      <vt:lpstr>5 Communication Failures</vt:lpstr>
      <vt:lpstr>5 Communication Failures</vt:lpstr>
      <vt:lpstr>PowerPoint Presentation</vt:lpstr>
      <vt:lpstr>Contact Information…</vt:lpstr>
    </vt:vector>
  </TitlesOfParts>
  <Company>Western Kentucky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Joe R. Downing</dc:creator>
  <cp:lastModifiedBy>Joe Downing</cp:lastModifiedBy>
  <cp:revision>55</cp:revision>
  <cp:lastPrinted>2015-03-31T18:53:28Z</cp:lastPrinted>
  <dcterms:created xsi:type="dcterms:W3CDTF">1999-08-23T17:59:42Z</dcterms:created>
  <dcterms:modified xsi:type="dcterms:W3CDTF">2015-03-31T18:55:48Z</dcterms:modified>
</cp:coreProperties>
</file>