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9" r:id="rId3"/>
    <p:sldId id="276" r:id="rId4"/>
    <p:sldId id="277" r:id="rId5"/>
    <p:sldId id="284" r:id="rId6"/>
    <p:sldId id="256" r:id="rId7"/>
    <p:sldId id="290" r:id="rId8"/>
    <p:sldId id="288" r:id="rId9"/>
    <p:sldId id="292" r:id="rId10"/>
    <p:sldId id="286" r:id="rId11"/>
    <p:sldId id="287" r:id="rId12"/>
    <p:sldId id="300" r:id="rId13"/>
    <p:sldId id="289" r:id="rId14"/>
    <p:sldId id="293" r:id="rId15"/>
    <p:sldId id="285" r:id="rId16"/>
    <p:sldId id="295" r:id="rId17"/>
    <p:sldId id="301" r:id="rId18"/>
    <p:sldId id="296" r:id="rId19"/>
    <p:sldId id="297" r:id="rId20"/>
    <p:sldId id="298" r:id="rId21"/>
    <p:sldId id="302" r:id="rId22"/>
    <p:sldId id="294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6E965E-82A1-4E16-8A27-D5F1A604C92E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D325AE-BCF0-4827-AB58-9477557CC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2AE7-EDC7-4361-BCB1-A9B4F2C6E8B0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1E11-CD7C-45D9-B075-988DA570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1E11-CD7C-45D9-B075-988DA570B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412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1888-D4ED-4748-B1D1-7B6622BDA20C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F2A7-4C48-4626-888C-3012A2533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3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AC29-7698-4F6B-A4F2-4979BB328FC4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E85C-3BEE-491A-A225-A3A2FD8A8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84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4A46-5CF7-40F4-9981-8ED4AC883C5C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71314-9A4C-4D8A-9476-37372F4AF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04642"/>
            <a:ext cx="12192000" cy="5778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176963"/>
            <a:ext cx="12192000" cy="1793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288713" y="6457950"/>
            <a:ext cx="671512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EB522505-AE0B-4F71-8EDF-FEEF92AE1155}" type="slidenum">
              <a:rPr lang="en-US" altLang="en-US" sz="16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6958" y="6356350"/>
            <a:ext cx="70457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885E-B336-41F9-BAE5-FE98FBA83AFD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EEDA-998D-4F43-A961-7D1D67036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4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0203-FCB6-473E-81DE-862EBE6EE431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3A0C-C74B-42A3-B0CC-8D6E892A4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28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324C-FC83-4865-9523-BC26C94E37E3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3546-9FCE-4CFB-9BD0-66355C00C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8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9DEB-1A41-4C0A-B871-B81CBAEE0D1A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FC9-1A18-4E54-B1F2-FC9C16A2B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1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238F-B520-4CDE-B485-C0A542DE0C5D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6924-728F-4A9B-BAE4-A00A472E1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378C-80E4-4042-BC48-1734E5D67F75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717A-C9EC-4873-AA9D-30DCE7EFA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8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F0BB-4BDD-4F8D-AA09-02A3621DE1F4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64EB-BACF-4FB1-8535-FCB36DB86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3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BBF2E2-0C55-40C5-8736-C8E35E74EB16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F1C4D0-6CD8-4EBA-B311-798FEF62D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tabus.com/" TargetMode="External"/><Relationship Id="rId2" Type="http://schemas.openxmlformats.org/officeDocument/2006/relationships/hyperlink" Target="mailto:bcotter@lantabus-p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458098" y="4613189"/>
            <a:ext cx="9278938" cy="2611738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70C0"/>
                </a:solidFill>
              </a:rPr>
              <a:t>Improving the Passenger Experience</a:t>
            </a:r>
            <a:br>
              <a:rPr lang="en-US" altLang="en-US" sz="4800" dirty="0" smtClean="0">
                <a:solidFill>
                  <a:srgbClr val="0070C0"/>
                </a:solidFill>
              </a:rPr>
            </a:br>
            <a:r>
              <a:rPr lang="en-US" altLang="en-US" sz="3300" dirty="0" smtClean="0">
                <a:solidFill>
                  <a:srgbClr val="0070C0"/>
                </a:solidFill>
              </a:rPr>
              <a:t>Pennsylvania Public Transportation Association (PPTA)</a:t>
            </a:r>
            <a:r>
              <a:rPr lang="en-US" altLang="en-US" sz="4800" dirty="0" smtClean="0">
                <a:solidFill>
                  <a:srgbClr val="0070C0"/>
                </a:solidFill>
              </a:rPr>
              <a:t/>
            </a:r>
            <a:br>
              <a:rPr lang="en-US" altLang="en-US" sz="4800" dirty="0" smtClean="0">
                <a:solidFill>
                  <a:srgbClr val="0070C0"/>
                </a:solidFill>
              </a:rPr>
            </a:br>
            <a:r>
              <a:rPr lang="en-US" altLang="en-US" sz="3000" dirty="0" smtClean="0">
                <a:solidFill>
                  <a:srgbClr val="0070C0"/>
                </a:solidFill>
              </a:rPr>
              <a:t>April 2015</a:t>
            </a:r>
            <a:br>
              <a:rPr lang="en-US" altLang="en-US" sz="3000" dirty="0" smtClean="0">
                <a:solidFill>
                  <a:srgbClr val="0070C0"/>
                </a:solidFill>
              </a:rPr>
            </a:br>
            <a:endParaRPr lang="en-US" altLang="en-US" sz="3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Initial Approach – Service Enhancements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527222" y="1363663"/>
            <a:ext cx="11442356" cy="46746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mplement service elements of Phase I of EBS1 for 3 years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60 minute frequency for all stops local service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Phase I will be designated </a:t>
            </a:r>
            <a:r>
              <a:rPr lang="en-US" dirty="0" err="1" smtClean="0">
                <a:solidFill>
                  <a:srgbClr val="0070C0"/>
                </a:solidFill>
              </a:rPr>
              <a:t>LANtaBus</a:t>
            </a:r>
            <a:r>
              <a:rPr lang="en-US" dirty="0" smtClean="0">
                <a:solidFill>
                  <a:srgbClr val="0070C0"/>
                </a:solidFill>
              </a:rPr>
              <a:t> Route 100 until EBS branding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Additional phases would be pursued as deemed necessary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Demand based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As element of Long Range Transportation Plan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Continued advocacy for transit supportive land use along corridors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Development/densification of corridor could improve ridership/revenue projections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Introduction of brand with Phase II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Need to finalize brand and extent of brand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Prioritization for brand program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Timeline – EBS1 Phase I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838200" y="1363663"/>
            <a:ext cx="10837863" cy="4351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Implementation of Phase I beginning in September 2016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Three year operational service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Recommend implementation of Phase II based on: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Performance and demand patterns of Phase I local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Regional transportation strategy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Specific developments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Physical improvements to be pursued separately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Timeline – EBS1 Phase II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Phase II can be implemented in parts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Limited stop express service on top of local service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Peak Service only, then implemented during midday period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Provides 30 minute route frequency between EBS1 express and </a:t>
            </a:r>
            <a:r>
              <a:rPr lang="en-US" dirty="0" smtClean="0">
                <a:solidFill>
                  <a:srgbClr val="0070C0"/>
                </a:solidFill>
              </a:rPr>
              <a:t>local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Introduction of Route Branding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Initial Approach - Treatments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838200" y="1363663"/>
            <a:ext cx="10837863" cy="43513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Treatments to be pursued independently and as opportunities arise 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Most cost effective treatments will be pursued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Coordination with </a:t>
            </a:r>
            <a:r>
              <a:rPr lang="en-US" altLang="en-US" dirty="0" err="1" smtClean="0">
                <a:solidFill>
                  <a:srgbClr val="0070C0"/>
                </a:solidFill>
              </a:rPr>
              <a:t>PennDOT</a:t>
            </a:r>
            <a:r>
              <a:rPr lang="en-US" altLang="en-US" dirty="0" smtClean="0">
                <a:solidFill>
                  <a:srgbClr val="0070C0"/>
                </a:solidFill>
              </a:rPr>
              <a:t>, LVPC and municipalities to incorporate recommendations into other planned work 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</a:rPr>
              <a:t>Grant funding to be used to fund conceptual engineering of queue jumps and 6</a:t>
            </a:r>
            <a:r>
              <a:rPr lang="en-US" altLang="en-US" baseline="30000" dirty="0">
                <a:solidFill>
                  <a:srgbClr val="0070C0"/>
                </a:solidFill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Street bus </a:t>
            </a:r>
            <a:r>
              <a:rPr lang="en-US" altLang="en-US" dirty="0" smtClean="0">
                <a:solidFill>
                  <a:srgbClr val="0070C0"/>
                </a:solidFill>
              </a:rPr>
              <a:t>lane</a:t>
            </a:r>
          </a:p>
          <a:p>
            <a:pPr marL="457200" lvl="1" indent="0" eaLnBrk="1" hangingPunct="1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Some treatments addressed planned through </a:t>
            </a:r>
            <a:r>
              <a:rPr lang="en-US" altLang="en-US" dirty="0" err="1" smtClean="0">
                <a:solidFill>
                  <a:srgbClr val="0070C0"/>
                </a:solidFill>
              </a:rPr>
              <a:t>LANta’s</a:t>
            </a:r>
            <a:r>
              <a:rPr lang="en-US" altLang="en-US" dirty="0" smtClean="0">
                <a:solidFill>
                  <a:srgbClr val="0070C0"/>
                </a:solidFill>
              </a:rPr>
              <a:t> capital program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Transit hub improvements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Shelters program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Financing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838200" y="1363663"/>
            <a:ext cx="10837863" cy="43513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Financed through </a:t>
            </a:r>
            <a:r>
              <a:rPr lang="en-US" altLang="en-US" dirty="0" err="1" smtClean="0">
                <a:solidFill>
                  <a:srgbClr val="0070C0"/>
                </a:solidFill>
              </a:rPr>
              <a:t>LANta</a:t>
            </a:r>
            <a:r>
              <a:rPr lang="en-US" altLang="en-US" dirty="0" smtClean="0">
                <a:solidFill>
                  <a:srgbClr val="0070C0"/>
                </a:solidFill>
              </a:rPr>
              <a:t> Operating Budget for the first three years 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Potential for growth in Operating Funding to account for increased costs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Seek New/Small Starts for future phases on the Capital Program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Pursue and continue detailed planning of service and physical elements of plan to ensure optimal positioning for financing opportunities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Rationale for Recommended Approach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838200" y="1266825"/>
            <a:ext cx="10837863" cy="45434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onsistent with </a:t>
            </a:r>
            <a:r>
              <a:rPr lang="en-US" altLang="en-US" i="1" dirty="0" smtClean="0">
                <a:solidFill>
                  <a:srgbClr val="0070C0"/>
                </a:solidFill>
              </a:rPr>
              <a:t>Moving </a:t>
            </a:r>
            <a:r>
              <a:rPr lang="en-US" altLang="en-US" i="1" dirty="0" err="1" smtClean="0">
                <a:solidFill>
                  <a:srgbClr val="0070C0"/>
                </a:solidFill>
              </a:rPr>
              <a:t>LANta</a:t>
            </a:r>
            <a:r>
              <a:rPr lang="en-US" altLang="en-US" i="1" dirty="0" smtClean="0">
                <a:solidFill>
                  <a:srgbClr val="0070C0"/>
                </a:solidFill>
              </a:rPr>
              <a:t> Forward </a:t>
            </a:r>
            <a:r>
              <a:rPr lang="en-US" altLang="en-US" dirty="0" smtClean="0">
                <a:solidFill>
                  <a:srgbClr val="0070C0"/>
                </a:solidFill>
              </a:rPr>
              <a:t>by creating high frequency corridors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Responds to riders priorities for higher frequencies of service and longer spans of service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onsistent with </a:t>
            </a:r>
            <a:r>
              <a:rPr lang="en-US" altLang="en-US" dirty="0" err="1" smtClean="0">
                <a:solidFill>
                  <a:srgbClr val="0070C0"/>
                </a:solidFill>
              </a:rPr>
              <a:t>LANtaBus</a:t>
            </a:r>
            <a:r>
              <a:rPr lang="en-US" altLang="en-US" dirty="0" smtClean="0">
                <a:solidFill>
                  <a:srgbClr val="0070C0"/>
                </a:solidFill>
              </a:rPr>
              <a:t> Service and Performance Targets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Grows with and can respond to changes in development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Is financially feasible in current environment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Uncertainty/Inapplicability of FTA Small Starts funding program or CDP’s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Potential for funding through </a:t>
            </a:r>
            <a:r>
              <a:rPr lang="en-US" altLang="en-US" dirty="0" err="1" smtClean="0">
                <a:solidFill>
                  <a:srgbClr val="0070C0"/>
                </a:solidFill>
              </a:rPr>
              <a:t>PennDOT</a:t>
            </a:r>
            <a:r>
              <a:rPr lang="en-US" altLang="en-US" dirty="0" smtClean="0">
                <a:solidFill>
                  <a:srgbClr val="0070C0"/>
                </a:solidFill>
              </a:rPr>
              <a:t> demonstration project program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Potentially sustainable given growth in operating funding</a:t>
            </a:r>
          </a:p>
          <a:p>
            <a:pPr lvl="1" eaLnBrk="1" hangingPunct="1"/>
            <a:endParaRPr lang="en-US" alt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04" y="1331355"/>
            <a:ext cx="6222391" cy="4351338"/>
          </a:xfrm>
          <a:ln>
            <a:solidFill>
              <a:schemeClr val="accent5"/>
            </a:solidFill>
          </a:ln>
        </p:spPr>
      </p:pic>
      <p:pic>
        <p:nvPicPr>
          <p:cNvPr id="5" name="Picture 2" descr="http://2.bp.blogspot.com/-3C37kVyPiQA/TkEoM3UjjiI/AAAAAAAAAO4/mrQha3J6bkk/s1600/LANtaFlex%2B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2" y="34419"/>
            <a:ext cx="4376529" cy="12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Flex provided in Macungie/Alburtis area of Lehigh Valley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Previously served by two fixed routes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Eliminated due to poorer ridership performance in 2011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Provides service coverage to area characterized by: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Rapid Development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Numerous Employment Sites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Pockets of low-income populations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2.bp.blogspot.com/-3C37kVyPiQA/TkEoM3UjjiI/AAAAAAAAAO4/mrQha3J6bkk/s1600/LANtaFlex%2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4" y="132847"/>
            <a:ext cx="4376529" cy="14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	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Reservation based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Curb-to-curb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Shared-ride service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Open to general public – no eligibility requirements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Hours of operation: 6:00am – 6:00pm Monday through Friday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Reservations required at least one day prior to travel, and no more than 14 days in advance.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Standing appointments allowed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2" descr="http://2.bp.blogspot.com/-3C37kVyPiQA/TkEoM3UjjiI/AAAAAAAAAO4/mrQha3J6bkk/s1600/LANtaFlex%2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6" y="278197"/>
            <a:ext cx="4376529" cy="14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Allows for curb-to-curb service between any origin &amp; </a:t>
            </a:r>
            <a:r>
              <a:rPr lang="en-US" dirty="0" err="1" smtClean="0">
                <a:solidFill>
                  <a:srgbClr val="0070C0"/>
                </a:solidFill>
              </a:rPr>
              <a:t>desintation</a:t>
            </a:r>
            <a:r>
              <a:rPr lang="en-US" dirty="0" smtClean="0">
                <a:solidFill>
                  <a:srgbClr val="0070C0"/>
                </a:solidFill>
              </a:rPr>
              <a:t> point within the Flex Zone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Trips with an origin or destination outside of the Flex Zone are transferred to a </a:t>
            </a:r>
            <a:r>
              <a:rPr lang="en-US" dirty="0" err="1" smtClean="0">
                <a:solidFill>
                  <a:srgbClr val="0070C0"/>
                </a:solidFill>
              </a:rPr>
              <a:t>LANtaBus</a:t>
            </a:r>
            <a:r>
              <a:rPr lang="en-US" dirty="0" smtClean="0">
                <a:solidFill>
                  <a:srgbClr val="0070C0"/>
                </a:solidFill>
              </a:rPr>
              <a:t> fixed route to complete trip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Managed through contract with Easton Coach Company (ECC)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LANtaFlex</a:t>
            </a:r>
            <a:r>
              <a:rPr lang="en-US" dirty="0" smtClean="0">
                <a:solidFill>
                  <a:srgbClr val="0070C0"/>
                </a:solidFill>
              </a:rPr>
              <a:t> has same passenger cost as fixed route.  All </a:t>
            </a:r>
            <a:r>
              <a:rPr lang="en-US" dirty="0" err="1" smtClean="0">
                <a:solidFill>
                  <a:srgbClr val="0070C0"/>
                </a:solidFill>
              </a:rPr>
              <a:t>LANtaBus</a:t>
            </a:r>
            <a:r>
              <a:rPr lang="en-US" dirty="0" smtClean="0">
                <a:solidFill>
                  <a:srgbClr val="0070C0"/>
                </a:solidFill>
              </a:rPr>
              <a:t> fare instruments accepted on </a:t>
            </a:r>
            <a:r>
              <a:rPr lang="en-US" dirty="0" err="1" smtClean="0">
                <a:solidFill>
                  <a:srgbClr val="0070C0"/>
                </a:solidFill>
              </a:rPr>
              <a:t>LANtaFlex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Cash accepted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Day passes sold on-board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2.bp.blogspot.com/-3C37kVyPiQA/TkEoM3UjjiI/AAAAAAAAAO4/mrQha3J6bkk/s1600/LANtaFlex%2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6" y="278197"/>
            <a:ext cx="4376529" cy="14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Two Unique Projects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accent5"/>
                </a:solidFill>
              </a:rPr>
              <a:t>LANta’s</a:t>
            </a:r>
            <a:r>
              <a:rPr lang="en-US" sz="3600" dirty="0" smtClean="0">
                <a:solidFill>
                  <a:schemeClr val="accent5"/>
                </a:solidFill>
              </a:rPr>
              <a:t> Enhanced Bus Service (EBS) 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Bus Rapid Transit (BRT) achieved through Phased Implementation</a:t>
            </a:r>
          </a:p>
          <a:p>
            <a:pPr marL="457200" lvl="1" indent="0">
              <a:buNone/>
            </a:pPr>
            <a:endParaRPr lang="en-US" sz="3600" dirty="0" smtClean="0">
              <a:solidFill>
                <a:schemeClr val="accent5"/>
              </a:solidFill>
            </a:endParaRPr>
          </a:p>
          <a:p>
            <a:r>
              <a:rPr lang="en-US" sz="3600" dirty="0" err="1" smtClean="0">
                <a:solidFill>
                  <a:schemeClr val="accent5"/>
                </a:solidFill>
              </a:rPr>
              <a:t>LANtaFlex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Demand Responsive shared-ride service open to the general public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5"/>
                </a:solidFill>
              </a:rPr>
              <a:t>Nature of Service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62697" y="1421971"/>
            <a:ext cx="4413473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Small transit vehicles used – 16 passenger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No </a:t>
            </a:r>
            <a:r>
              <a:rPr lang="en-US" sz="2400" dirty="0">
                <a:solidFill>
                  <a:schemeClr val="accent5"/>
                </a:solidFill>
              </a:rPr>
              <a:t>driver assistance for passengers except wheelchair lifts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“No-show” policy similar to paratransit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Sanctions for repeat violators of the no-show </a:t>
            </a:r>
            <a:r>
              <a:rPr lang="en-US" dirty="0" smtClean="0">
                <a:solidFill>
                  <a:schemeClr val="accent5"/>
                </a:solidFill>
              </a:rPr>
              <a:t>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No bike racks</a:t>
            </a:r>
            <a:endParaRPr lang="en-US" sz="2400" dirty="0">
              <a:solidFill>
                <a:schemeClr val="accent5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lantabus.com/wp-content/uploads/2012/06/DSC_4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6" y="1359243"/>
            <a:ext cx="6657552" cy="47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34009" y="1839698"/>
            <a:ext cx="766119" cy="3954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Service Characteristics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53776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Passenger trips cost approximately the same versus former fixed route: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$13.89 cost per passenger trip on fixed route previously provided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$14.00 cost per passenger trip on </a:t>
            </a:r>
            <a:r>
              <a:rPr lang="en-US" dirty="0" err="1" smtClean="0">
                <a:solidFill>
                  <a:srgbClr val="0070C0"/>
                </a:solidFill>
              </a:rPr>
              <a:t>LANtaFlex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Expanded service coverage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Fixed route operated on a small number of main arterials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Limited pedestrian infrastructure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High vehicle speeds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Twelve (12) hour span of service on Flex compared to a small number of peak period and one midday round trip on fixed route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Contact Information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Brendan Cotter – Director of Planning and Development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610-439-1376</a:t>
            </a:r>
          </a:p>
          <a:p>
            <a:r>
              <a:rPr lang="en-US" dirty="0" smtClean="0">
                <a:hlinkClick r:id="rId2"/>
              </a:rPr>
              <a:t>bcotter@lantabus-pa.gov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http://www.lantabus.com/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EBS Project Review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Study conducted by team led by AECOM Technical Services with HDR and Taggart Associates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Study commenced in summer 2012 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Numerous Advisory Committee meetings throughout process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Two series of public meetings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Revised Draft Final Report and Executive Summary submitted 2/28/14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Summary of Recommendations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838200" y="1250950"/>
            <a:ext cx="6769100" cy="43513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Two route system</a:t>
            </a:r>
          </a:p>
        </p:txBody>
      </p:sp>
      <p:pic>
        <p:nvPicPr>
          <p:cNvPr id="6148" name="Content Placeholder 6" descr="EBS Proposal_Updated_2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116013"/>
            <a:ext cx="645636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Summary of Recommendations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838200" y="1250950"/>
            <a:ext cx="6769100" cy="43513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Two route system</a:t>
            </a:r>
          </a:p>
        </p:txBody>
      </p:sp>
      <p:pic>
        <p:nvPicPr>
          <p:cNvPr id="7172" name="Picture 4" descr="Phase 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0445" r="3999" b="4977"/>
          <a:stretch>
            <a:fillRect/>
          </a:stretch>
        </p:blipFill>
        <p:spPr bwMode="auto">
          <a:xfrm>
            <a:off x="4781550" y="1169988"/>
            <a:ext cx="66929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4448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Phased Implementation Approach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206375" y="1146175"/>
            <a:ext cx="6213475" cy="4351338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I – Implement EBS 1 as local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II – Add limited stop service to EBS 1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III – Implement EBS 2 between West Allentown and South Bethlehem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IV – Increase frequency on EBS 1 and EBS 2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V – Add limited stop in Easton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Phase VI – Add limited stop along entire EBS 2</a:t>
            </a:r>
          </a:p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</a:rPr>
              <a:t>TSM option identified</a:t>
            </a:r>
          </a:p>
        </p:txBody>
      </p:sp>
      <p:pic>
        <p:nvPicPr>
          <p:cNvPr id="8196" name="Content Placeholder 6" descr="EBS Proposal_Updated_2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327150"/>
            <a:ext cx="566896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Recommended Plan Impacts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5775" y="1520825"/>
          <a:ext cx="9186862" cy="3422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293"/>
                <a:gridCol w="1181100"/>
                <a:gridCol w="1782011"/>
                <a:gridCol w="1864894"/>
                <a:gridCol w="1725027"/>
                <a:gridCol w="1538537"/>
              </a:tblGrid>
              <a:tr h="93344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Net Rev Hours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Net Riders to Corridor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Net Operating Subsidy ($)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Net Riders per Net Rev </a:t>
                      </a:r>
                      <a:r>
                        <a:rPr lang="nl-NL" sz="1800" u="none" strike="noStrike" dirty="0" smtClean="0">
                          <a:effectLst/>
                        </a:rPr>
                        <a:t>Hr</a:t>
                      </a:r>
                    </a:p>
                    <a:p>
                      <a:pPr algn="ctr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(Productivity)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Net Op Subsidy per Net Rider ($)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9,191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504,198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241,175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II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15,176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515,792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756,123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III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29,245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594,730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1,908,276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IV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47,548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629,744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3,483,565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48,983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637,130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3,601,769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Phase VI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58,496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679,137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4,393,696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13,676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514,225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625,599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37.6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59" marR="15559" marT="15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9718675" y="3051175"/>
            <a:ext cx="671513" cy="7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16" name="TextBox 6"/>
          <p:cNvSpPr txBox="1">
            <a:spLocks noChangeArrowheads="1"/>
          </p:cNvSpPr>
          <p:nvPr/>
        </p:nvSpPr>
        <p:spPr bwMode="auto">
          <a:xfrm>
            <a:off x="10450513" y="2881313"/>
            <a:ext cx="1676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Current LANtaBus systemwide is $2.80 Op Subsidy/Rider;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Current systemwide productivity is 23.8 riders/hour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Target is 24.0 riders/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Recommended Program of Treatments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838200" y="1462088"/>
            <a:ext cx="10837863" cy="43513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Improved Stop Amenities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Bus Bulbs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Queue Jumps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Bus Lanes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TSP</a:t>
            </a:r>
          </a:p>
        </p:txBody>
      </p:sp>
      <p:pic>
        <p:nvPicPr>
          <p:cNvPr id="11268" name="Content Placeholder 4" descr="Proposed_EBS_System_Treatments_Round_3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7848" r="4584" b="4597"/>
          <a:stretch>
            <a:fillRect/>
          </a:stretch>
        </p:blipFill>
        <p:spPr bwMode="auto">
          <a:xfrm>
            <a:off x="5314950" y="1462088"/>
            <a:ext cx="657225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838200" y="1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Projected Capital Expenses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0125" y="1562100"/>
          <a:ext cx="9863137" cy="348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584"/>
                <a:gridCol w="1202546"/>
                <a:gridCol w="1060140"/>
                <a:gridCol w="1244740"/>
                <a:gridCol w="1265837"/>
                <a:gridCol w="1308032"/>
                <a:gridCol w="1308032"/>
                <a:gridCol w="1350226"/>
              </a:tblGrid>
              <a:tr h="633267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Queue Jumps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Curb Lanes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Bus Bulbs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TVM's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Shelters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Vehicles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Total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I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II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50,000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388,850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866,400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480,000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2,985,250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III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16,670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222,200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433,200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144,000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1,800,000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2,616,070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IV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6,000,000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V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222,200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48,000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1,470,200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Phase VI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108,355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216,000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1,524,355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Total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50,000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125,025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833,250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1,299,600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888,000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 smtClean="0">
                          <a:effectLst/>
                        </a:rPr>
                        <a:t>11,400,000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 smtClean="0">
                          <a:effectLst/>
                        </a:rPr>
                        <a:t>14,595,875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TSM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1,200,000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31" marR="15831" marT="158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989</Words>
  <Application>Microsoft Office PowerPoint</Application>
  <PresentationFormat>Custom</PresentationFormat>
  <Paragraphs>248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Improving the Passenger Experience Pennsylvania Public Transportation Association (PPTA) April 2015 </vt:lpstr>
      <vt:lpstr>Two Unique Projects </vt:lpstr>
      <vt:lpstr>EBS Project Review</vt:lpstr>
      <vt:lpstr>Summary of Recommendations</vt:lpstr>
      <vt:lpstr>Summary of Recommendations</vt:lpstr>
      <vt:lpstr>Phased Implementation Approach</vt:lpstr>
      <vt:lpstr>Recommended Plan Impacts</vt:lpstr>
      <vt:lpstr>Recommended Program of Treatments</vt:lpstr>
      <vt:lpstr>Projected Capital Expenses</vt:lpstr>
      <vt:lpstr>Initial Approach – Service Enhancements</vt:lpstr>
      <vt:lpstr>Timeline – EBS1 Phase I</vt:lpstr>
      <vt:lpstr>Timeline – EBS1 Phase II</vt:lpstr>
      <vt:lpstr>Initial Approach - Treatments</vt:lpstr>
      <vt:lpstr>Financing</vt:lpstr>
      <vt:lpstr>Rationale for Recommended Approach</vt:lpstr>
      <vt:lpstr>PowerPoint Presentation</vt:lpstr>
      <vt:lpstr>PowerPoint Presentation</vt:lpstr>
      <vt:lpstr> </vt:lpstr>
      <vt:lpstr>PowerPoint Presentation</vt:lpstr>
      <vt:lpstr>Nature of Service</vt:lpstr>
      <vt:lpstr>Service Characteristics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Capital Plan FFY’s 2015-2019</dc:title>
  <dc:creator>Owen O'Neil</dc:creator>
  <cp:lastModifiedBy>Leeann Macwilliams</cp:lastModifiedBy>
  <cp:revision>90</cp:revision>
  <cp:lastPrinted>2014-02-25T18:51:30Z</cp:lastPrinted>
  <dcterms:created xsi:type="dcterms:W3CDTF">2014-02-03T18:56:59Z</dcterms:created>
  <dcterms:modified xsi:type="dcterms:W3CDTF">2015-04-06T14:18:34Z</dcterms:modified>
</cp:coreProperties>
</file>