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59" r:id="rId4"/>
    <p:sldId id="263" r:id="rId5"/>
    <p:sldId id="262" r:id="rId6"/>
    <p:sldId id="273" r:id="rId7"/>
    <p:sldId id="269" r:id="rId8"/>
    <p:sldId id="271" r:id="rId9"/>
    <p:sldId id="274" r:id="rId10"/>
    <p:sldId id="270" r:id="rId11"/>
    <p:sldId id="268" r:id="rId12"/>
    <p:sldId id="275" r:id="rId13"/>
    <p:sldId id="267" r:id="rId14"/>
    <p:sldId id="266" r:id="rId15"/>
    <p:sldId id="276" r:id="rId16"/>
    <p:sldId id="287" r:id="rId17"/>
    <p:sldId id="277" r:id="rId18"/>
    <p:sldId id="278" r:id="rId19"/>
    <p:sldId id="279" r:id="rId20"/>
    <p:sldId id="280" r:id="rId21"/>
    <p:sldId id="284" r:id="rId22"/>
    <p:sldId id="282" r:id="rId23"/>
    <p:sldId id="281" r:id="rId24"/>
    <p:sldId id="285" r:id="rId25"/>
    <p:sldId id="283" r:id="rId26"/>
    <p:sldId id="286" r:id="rId27"/>
    <p:sldId id="261" r:id="rId28"/>
    <p:sldId id="26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368" y="-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C21DDC-B44C-4A0A-9D77-B3ABBBA6341D}" type="datetimeFigureOut">
              <a:rPr lang="en-US" altLang="en-US"/>
              <a:pPr>
                <a:defRPr/>
              </a:pPr>
              <a:t>4/14/15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74669F-95E5-4951-8FA6-C7AE7E0927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904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575AEA-6285-4701-BA8A-4E378208EE90}" type="datetimeFigureOut">
              <a:rPr lang="en-US" altLang="en-US"/>
              <a:pPr>
                <a:defRPr/>
              </a:pPr>
              <a:t>4/14/15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0F36FF-3F39-4EEF-AF94-557FC275B8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44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52F62B-ADCD-4F93-9154-E556C1C9F05B}" type="datetimeFigureOut">
              <a:rPr lang="en-US" altLang="en-US"/>
              <a:pPr>
                <a:defRPr/>
              </a:pPr>
              <a:t>4/14/15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CA3D9B-579C-49ED-9599-449A510C7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41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585083-80C6-4EF3-83A4-868A554B45CC}" type="datetimeFigureOut">
              <a:rPr lang="en-US" altLang="en-US"/>
              <a:pPr>
                <a:defRPr/>
              </a:pPr>
              <a:t>4/14/15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223AFE-9ABD-49B1-ACBC-DA1F0AF1E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92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C752CA-3F81-4518-BFC8-CC4367E6449E}" type="datetimeFigureOut">
              <a:rPr lang="en-US" altLang="en-US"/>
              <a:pPr>
                <a:defRPr/>
              </a:pPr>
              <a:t>4/14/15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5DF0A2-B604-4239-8026-DB81B0FE32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51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C210A8-A2E9-4958-8EB1-C66D905548FD}" type="datetimeFigureOut">
              <a:rPr lang="en-US" altLang="en-US"/>
              <a:pPr>
                <a:defRPr/>
              </a:pPr>
              <a:t>4/14/15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57BE04-01E8-441F-AFD7-54A2DA3E96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05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19CF83-02C8-474C-AC18-45D4FC849459}" type="datetimeFigureOut">
              <a:rPr lang="en-US" altLang="en-US"/>
              <a:pPr>
                <a:defRPr/>
              </a:pPr>
              <a:t>4/14/15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9B4219-F494-4D87-BA23-EF861A0551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69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892DEA-591D-4400-ADB1-E5B90B4909FA}" type="datetimeFigureOut">
              <a:rPr lang="en-US" altLang="en-US"/>
              <a:pPr>
                <a:defRPr/>
              </a:pPr>
              <a:t>4/14/15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67FF5B-1B75-4BA5-AEFD-DCDAB56280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39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5A8758-8997-42B9-95EF-41FDB2391A44}" type="datetimeFigureOut">
              <a:rPr lang="en-US" altLang="en-US"/>
              <a:pPr>
                <a:defRPr/>
              </a:pPr>
              <a:t>4/14/15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020AA4-A427-4F2C-B1D2-0401896581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912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C03E37-75ED-4FEC-A53F-4A2F3C1451B3}" type="datetimeFigureOut">
              <a:rPr lang="en-US" altLang="en-US"/>
              <a:pPr>
                <a:defRPr/>
              </a:pPr>
              <a:t>4/14/15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999DD7-4771-4720-AB2D-98B1B29C7C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35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10FF60-494C-41E1-9E9D-5EECA2AD265F}" type="datetimeFigureOut">
              <a:rPr lang="en-US" altLang="en-US"/>
              <a:pPr>
                <a:defRPr/>
              </a:pPr>
              <a:t>4/14/15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BC4FB3-4E61-4F51-82D5-C3075FFBD5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0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B7C1C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7E3836-FF09-449A-B58E-1A3FF450FB95}" type="datetimeFigureOut">
              <a:rPr lang="en-US" alt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4/14/15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THOMAS, THOMAS &amp; HAFER LLP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B7C1C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BAC729-A136-4005-BBB2-19D6AB55FF05}" type="slidenum">
              <a:rPr lang="en-US" alt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707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ource Sans Pro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ource Sans Pro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ource Sans Pro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ource Sans Pro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ource Sans Pro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ource Sans Pro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ource Sans Pro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ource Sans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&amp;esrc=s&amp;source=images&amp;cd=&amp;cad=rja&amp;uact=8&amp;docid=wGHapJ_mrmMqQM&amp;tbnid=DXpDlxzsKsF5wM:&amp;ved=0CAUQjRw&amp;url=http://allthingsd.com/20121119/u-s-trade-court-asks-some-interesting-questions-in-latest-apple-samsung-case/&amp;ei=OT52U8ezOYyfyASrq4GICQ&amp;bvm=bv.66699033,d.aWw&amp;psig=AFQjCNFY-wOXvOfNqoGfPa8ixTtqfzIquw&amp;ust=1400344503791525" TargetMode="External"/><Relationship Id="rId3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3721100" y="2057400"/>
            <a:ext cx="54229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610285"/>
            <a:ext cx="8229600" cy="646331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3600" dirty="0" smtClean="0"/>
              <a:t>PA </a:t>
            </a:r>
            <a:r>
              <a:rPr lang="en-US" altLang="en-US" sz="3600" dirty="0" smtClean="0">
                <a:solidFill>
                  <a:schemeClr val="accent4">
                    <a:lumMod val="50000"/>
                  </a:schemeClr>
                </a:solidFill>
              </a:rPr>
              <a:t>Public Transportation Association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43400" y="1371600"/>
            <a:ext cx="457200" cy="238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4038600" y="2438400"/>
            <a:ext cx="4800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dirty="0" smtClean="0">
                <a:solidFill>
                  <a:prstClr val="white"/>
                </a:solidFill>
                <a:latin typeface="Source Sans Pro" pitchFamily="34" charset="0"/>
              </a:rPr>
              <a:t>Contracts 101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dirty="0" smtClean="0">
              <a:solidFill>
                <a:prstClr val="white"/>
              </a:solidFill>
              <a:latin typeface="Source Sans Pro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 smtClean="0">
                <a:solidFill>
                  <a:prstClr val="white"/>
                </a:solidFill>
                <a:latin typeface="Source Sans Pro" pitchFamily="34" charset="0"/>
              </a:rPr>
              <a:t>Presented by: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 smtClean="0">
                <a:solidFill>
                  <a:prstClr val="white"/>
                </a:solidFill>
                <a:latin typeface="Source Sans Pro" pitchFamily="34" charset="0"/>
              </a:rPr>
              <a:t>Anthony T Bowser, Esquire</a:t>
            </a:r>
            <a:endParaRPr lang="en-US" altLang="en-US" sz="4000" dirty="0">
              <a:solidFill>
                <a:prstClr val="white"/>
              </a:solidFill>
              <a:latin typeface="Source Sans Pro" pitchFamily="34" charset="0"/>
            </a:endParaRPr>
          </a:p>
        </p:txBody>
      </p:sp>
      <p:sp>
        <p:nvSpPr>
          <p:cNvPr id="26630" name="Rectangle 2"/>
          <p:cNvSpPr>
            <a:spLocks noChangeArrowheads="1"/>
          </p:cNvSpPr>
          <p:nvPr/>
        </p:nvSpPr>
        <p:spPr bwMode="auto">
          <a:xfrm>
            <a:off x="2667000" y="5570434"/>
            <a:ext cx="4572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Aft>
                <a:spcPct val="0"/>
              </a:spcAft>
              <a:buFont typeface="Arial" charset="0"/>
              <a:buNone/>
            </a:pPr>
            <a:r>
              <a:rPr lang="en-US" altLang="en-US" sz="1400" dirty="0" smtClean="0">
                <a:solidFill>
                  <a:schemeClr val="accent4">
                    <a:lumMod val="50000"/>
                  </a:schemeClr>
                </a:solidFill>
              </a:rPr>
              <a:t>Thomas</a:t>
            </a:r>
            <a:r>
              <a:rPr lang="en-US" altLang="en-US" sz="1400" dirty="0">
                <a:solidFill>
                  <a:schemeClr val="accent4">
                    <a:lumMod val="50000"/>
                  </a:schemeClr>
                </a:solidFill>
              </a:rPr>
              <a:t>, Thomas &amp; Hafer LLP</a:t>
            </a:r>
          </a:p>
          <a:p>
            <a:pPr algn="r" eaLnBrk="1" fontAlgn="base" hangingPunct="1">
              <a:spcAft>
                <a:spcPct val="0"/>
              </a:spcAft>
              <a:buFont typeface="Arial" charset="0"/>
              <a:buNone/>
            </a:pPr>
            <a:r>
              <a:rPr lang="en-US" altLang="en-US" sz="1400" dirty="0">
                <a:solidFill>
                  <a:schemeClr val="accent4">
                    <a:lumMod val="50000"/>
                  </a:schemeClr>
                </a:solidFill>
              </a:rPr>
              <a:t>305 </a:t>
            </a:r>
            <a:r>
              <a:rPr lang="en-US" altLang="en-US" sz="1400" dirty="0" smtClean="0">
                <a:solidFill>
                  <a:schemeClr val="accent4">
                    <a:lumMod val="50000"/>
                  </a:schemeClr>
                </a:solidFill>
              </a:rPr>
              <a:t>N </a:t>
            </a:r>
            <a:r>
              <a:rPr lang="en-US" altLang="en-US" sz="1400" dirty="0">
                <a:solidFill>
                  <a:schemeClr val="accent4">
                    <a:lumMod val="50000"/>
                  </a:schemeClr>
                </a:solidFill>
              </a:rPr>
              <a:t>Front Street, 6FL</a:t>
            </a:r>
          </a:p>
          <a:p>
            <a:pPr algn="r" eaLnBrk="1" fontAlgn="base" hangingPunct="1">
              <a:spcAft>
                <a:spcPct val="0"/>
              </a:spcAft>
              <a:buFont typeface="Arial" charset="0"/>
              <a:buNone/>
            </a:pPr>
            <a:r>
              <a:rPr lang="en-US" altLang="en-US" sz="1400" dirty="0">
                <a:solidFill>
                  <a:schemeClr val="accent4">
                    <a:lumMod val="50000"/>
                  </a:schemeClr>
                </a:solidFill>
              </a:rPr>
              <a:t>Harrisburg, PA 17101</a:t>
            </a:r>
          </a:p>
          <a:p>
            <a:pPr algn="r" eaLnBrk="1" fontAlgn="base" hangingPunct="1">
              <a:spcAft>
                <a:spcPct val="0"/>
              </a:spcAft>
              <a:buFont typeface="Arial" charset="0"/>
              <a:buNone/>
            </a:pPr>
            <a:r>
              <a:rPr lang="en-US" altLang="en-US" sz="1400" dirty="0">
                <a:solidFill>
                  <a:schemeClr val="accent4">
                    <a:lumMod val="50000"/>
                  </a:schemeClr>
                </a:solidFill>
              </a:rPr>
              <a:t>www.tthlaw.com</a:t>
            </a:r>
          </a:p>
        </p:txBody>
      </p:sp>
      <p:sp>
        <p:nvSpPr>
          <p:cNvPr id="17" name="Rectangle 16"/>
          <p:cNvSpPr/>
          <p:nvPr/>
        </p:nvSpPr>
        <p:spPr>
          <a:xfrm rot="16200000" flipV="1">
            <a:off x="6897687" y="6116638"/>
            <a:ext cx="1006475" cy="19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6633" name="Picture 29" descr="TTH 2 Color Logo with Taglin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1100" y="5470525"/>
            <a:ext cx="13081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37211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66386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/>
      <p:bldP spid="22" grpId="0" animBg="1"/>
      <p:bldP spid="29" grpId="0"/>
      <p:bldP spid="26630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522288"/>
            <a:ext cx="8229600" cy="708025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bg1">
                    <a:lumMod val="65000"/>
                  </a:schemeClr>
                </a:solidFill>
              </a:rPr>
              <a:t>Offer &amp; Acceptance</a:t>
            </a:r>
            <a:endParaRPr lang="en-US" alt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3400" y="1443038"/>
            <a:ext cx="457200" cy="23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33400" y="1771650"/>
            <a:ext cx="8001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Meeting of the Minds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3000" dirty="0" smtClean="0">
                <a:solidFill>
                  <a:schemeClr val="bg1"/>
                </a:solidFill>
              </a:rPr>
              <a:t>An </a:t>
            </a:r>
            <a:r>
              <a:rPr lang="en-US" sz="3000" dirty="0">
                <a:solidFill>
                  <a:schemeClr val="bg1"/>
                </a:solidFill>
              </a:rPr>
              <a:t>offer is an indication by one person to another of their willingness to contract on certain terms without further </a:t>
            </a:r>
            <a:r>
              <a:rPr lang="en-US" sz="3000" dirty="0" smtClean="0">
                <a:solidFill>
                  <a:schemeClr val="bg1"/>
                </a:solidFill>
              </a:rPr>
              <a:t>negotiations</a:t>
            </a:r>
            <a:endParaRPr lang="en-US" sz="30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sz="32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A </a:t>
            </a:r>
            <a:r>
              <a:rPr lang="en-US" sz="3200" dirty="0">
                <a:solidFill>
                  <a:schemeClr val="bg1"/>
                </a:solidFill>
              </a:rPr>
              <a:t>contract is then formed if there is express or implied </a:t>
            </a:r>
            <a:r>
              <a:rPr lang="en-US" sz="3200" dirty="0" smtClean="0">
                <a:solidFill>
                  <a:schemeClr val="bg1"/>
                </a:solidFill>
              </a:rPr>
              <a:t>agreement</a:t>
            </a:r>
          </a:p>
          <a:p>
            <a:pPr eaLnBrk="1" hangingPunct="1">
              <a:spcBef>
                <a:spcPct val="0"/>
              </a:spcBef>
            </a:pPr>
            <a:endParaRPr lang="en-US" sz="32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3200" dirty="0" smtClean="0">
                <a:solidFill>
                  <a:schemeClr val="bg1"/>
                </a:solidFill>
              </a:rPr>
              <a:t>Critical terms</a:t>
            </a:r>
          </a:p>
        </p:txBody>
      </p:sp>
      <p:grpSp>
        <p:nvGrpSpPr>
          <p:cNvPr id="20485" name="Group 34"/>
          <p:cNvGrpSpPr>
            <a:grpSpLocks/>
          </p:cNvGrpSpPr>
          <p:nvPr/>
        </p:nvGrpSpPr>
        <p:grpSpPr bwMode="auto">
          <a:xfrm>
            <a:off x="8605838" y="-19050"/>
            <a:ext cx="242887" cy="247650"/>
            <a:chOff x="8606255" y="267642"/>
            <a:chExt cx="243200" cy="246708"/>
          </a:xfrm>
        </p:grpSpPr>
        <p:sp>
          <p:nvSpPr>
            <p:cNvPr id="9" name="Pentagon 8"/>
            <p:cNvSpPr/>
            <p:nvPr/>
          </p:nvSpPr>
          <p:spPr>
            <a:xfrm rot="5400000">
              <a:off x="8610814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90" name="TextBox 33"/>
            <p:cNvSpPr txBox="1">
              <a:spLocks noChangeArrowheads="1"/>
            </p:cNvSpPr>
            <p:nvPr/>
          </p:nvSpPr>
          <p:spPr bwMode="auto">
            <a:xfrm>
              <a:off x="8606255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CEB9634-DB23-4077-A32E-2896F92D769F}" type="slidenum">
                <a:rPr lang="en-US" altLang="en-US" sz="900" b="1">
                  <a:solidFill>
                    <a:schemeClr val="bg1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10</a:t>
              </a:fld>
              <a:endParaRPr lang="en-US" altLang="en-US" sz="9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0486" name="Group 34"/>
          <p:cNvGrpSpPr>
            <a:grpSpLocks/>
          </p:cNvGrpSpPr>
          <p:nvPr/>
        </p:nvGrpSpPr>
        <p:grpSpPr bwMode="auto">
          <a:xfrm>
            <a:off x="8602663" y="-19050"/>
            <a:ext cx="242887" cy="247650"/>
            <a:chOff x="8603870" y="267642"/>
            <a:chExt cx="243200" cy="246708"/>
          </a:xfrm>
        </p:grpSpPr>
        <p:sp>
          <p:nvSpPr>
            <p:cNvPr id="12" name="Pentagon 11"/>
            <p:cNvSpPr/>
            <p:nvPr/>
          </p:nvSpPr>
          <p:spPr>
            <a:xfrm rot="5400000">
              <a:off x="8610019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88" name="TextBox 33"/>
            <p:cNvSpPr txBox="1">
              <a:spLocks noChangeArrowheads="1"/>
            </p:cNvSpPr>
            <p:nvPr/>
          </p:nvSpPr>
          <p:spPr bwMode="auto">
            <a:xfrm>
              <a:off x="8603870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726844B-BC83-431A-B66C-AFE3DF006561}" type="slidenum">
                <a:rPr lang="en-US" altLang="en-US" sz="900" b="1">
                  <a:solidFill>
                    <a:schemeClr val="tx2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10</a:t>
              </a:fld>
              <a:endParaRPr lang="en-US" altLang="en-US" sz="900" b="1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373504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35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2" y="727214"/>
            <a:ext cx="8270079" cy="707886"/>
          </a:xfr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000" dirty="0" smtClean="0">
                <a:solidFill>
                  <a:schemeClr val="bg1">
                    <a:lumMod val="65000"/>
                  </a:schemeClr>
                </a:solidFill>
              </a:rPr>
              <a:t>Offer &amp; Acceptance</a:t>
            </a:r>
            <a:endParaRPr lang="en-US" alt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606" y="2590800"/>
            <a:ext cx="3048000" cy="15621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571500" lvl="0" indent="-57150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95A5A6"/>
              </a:solidFill>
              <a:ea typeface="+mn-ea"/>
              <a:cs typeface="+mn-cs"/>
            </a:endParaRPr>
          </a:p>
          <a:p>
            <a:pPr marL="571500" lvl="0" indent="-57150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a typeface="+mn-ea"/>
                <a:cs typeface="+mn-cs"/>
              </a:rPr>
              <a:t>Seems </a:t>
            </a:r>
            <a:r>
              <a:rPr lang="en-US" sz="3200" dirty="0">
                <a:solidFill>
                  <a:schemeClr val="bg1"/>
                </a:solidFill>
                <a:ea typeface="+mn-ea"/>
                <a:cs typeface="+mn-cs"/>
              </a:rPr>
              <a:t>pretty simple, right</a:t>
            </a:r>
            <a:r>
              <a:rPr lang="en-US" sz="3200" dirty="0" smtClean="0">
                <a:solidFill>
                  <a:schemeClr val="bg1"/>
                </a:solidFill>
                <a:ea typeface="+mn-ea"/>
                <a:cs typeface="+mn-cs"/>
              </a:rPr>
              <a:t>?</a:t>
            </a:r>
          </a:p>
          <a:p>
            <a:pPr marL="571500" lvl="0" indent="-57150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ea typeface="+mn-ea"/>
              <a:cs typeface="+mn-cs"/>
            </a:endParaRPr>
          </a:p>
          <a:p>
            <a:pPr marL="571500" lvl="0" indent="-57150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a typeface="+mn-ea"/>
                <a:cs typeface="+mn-cs"/>
              </a:rPr>
              <a:t>Bilateral </a:t>
            </a:r>
            <a:r>
              <a:rPr lang="en-US" sz="3200" i="1" dirty="0">
                <a:solidFill>
                  <a:schemeClr val="bg1"/>
                </a:solidFill>
                <a:ea typeface="+mn-ea"/>
                <a:cs typeface="+mn-cs"/>
              </a:rPr>
              <a:t>versus </a:t>
            </a:r>
            <a:r>
              <a:rPr lang="en-US" sz="3200" dirty="0">
                <a:solidFill>
                  <a:schemeClr val="bg1"/>
                </a:solidFill>
                <a:ea typeface="+mn-ea"/>
                <a:cs typeface="+mn-cs"/>
              </a:rPr>
              <a:t>Unilateral </a:t>
            </a:r>
          </a:p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343400" y="1443038"/>
            <a:ext cx="457200" cy="23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485" name="Group 34"/>
          <p:cNvGrpSpPr>
            <a:grpSpLocks/>
          </p:cNvGrpSpPr>
          <p:nvPr/>
        </p:nvGrpSpPr>
        <p:grpSpPr bwMode="auto">
          <a:xfrm>
            <a:off x="8605838" y="-19050"/>
            <a:ext cx="242887" cy="247650"/>
            <a:chOff x="8606255" y="267642"/>
            <a:chExt cx="243200" cy="246708"/>
          </a:xfrm>
        </p:grpSpPr>
        <p:sp>
          <p:nvSpPr>
            <p:cNvPr id="9" name="Pentagon 8"/>
            <p:cNvSpPr/>
            <p:nvPr/>
          </p:nvSpPr>
          <p:spPr>
            <a:xfrm rot="5400000">
              <a:off x="8610814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90" name="TextBox 33"/>
            <p:cNvSpPr txBox="1">
              <a:spLocks noChangeArrowheads="1"/>
            </p:cNvSpPr>
            <p:nvPr/>
          </p:nvSpPr>
          <p:spPr bwMode="auto">
            <a:xfrm>
              <a:off x="8606255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CEB9634-DB23-4077-A32E-2896F92D769F}" type="slidenum">
                <a:rPr lang="en-US" altLang="en-US" sz="900" b="1">
                  <a:solidFill>
                    <a:schemeClr val="bg1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11</a:t>
              </a:fld>
              <a:endParaRPr lang="en-US" altLang="en-US" sz="9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0486" name="Group 34"/>
          <p:cNvGrpSpPr>
            <a:grpSpLocks/>
          </p:cNvGrpSpPr>
          <p:nvPr/>
        </p:nvGrpSpPr>
        <p:grpSpPr bwMode="auto">
          <a:xfrm>
            <a:off x="8602663" y="-19050"/>
            <a:ext cx="242887" cy="247650"/>
            <a:chOff x="8603870" y="267642"/>
            <a:chExt cx="243200" cy="246708"/>
          </a:xfrm>
        </p:grpSpPr>
        <p:sp>
          <p:nvSpPr>
            <p:cNvPr id="12" name="Pentagon 11"/>
            <p:cNvSpPr/>
            <p:nvPr/>
          </p:nvSpPr>
          <p:spPr>
            <a:xfrm rot="5400000">
              <a:off x="8610019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88" name="TextBox 33"/>
            <p:cNvSpPr txBox="1">
              <a:spLocks noChangeArrowheads="1"/>
            </p:cNvSpPr>
            <p:nvPr/>
          </p:nvSpPr>
          <p:spPr bwMode="auto">
            <a:xfrm>
              <a:off x="8603870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726844B-BC83-431A-B66C-AFE3DF006561}" type="slidenum">
                <a:rPr lang="en-US" altLang="en-US" sz="900" b="1">
                  <a:solidFill>
                    <a:schemeClr val="tx2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11</a:t>
              </a:fld>
              <a:endParaRPr lang="en-US" altLang="en-US" sz="900" b="1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373504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eaLnBrk="1" hangingPunct="1"/>
            <a:r>
              <a:rPr lang="en-US" altLang="en-US" sz="4000" dirty="0" smtClean="0"/>
              <a:t>Offer &amp; Acceptance</a:t>
            </a:r>
            <a:endParaRPr lang="en-US" alt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057400"/>
            <a:ext cx="3618549" cy="3505200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6925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Revocation</a:t>
            </a:r>
          </a:p>
          <a:p>
            <a:pPr eaLnBrk="1" hangingPunct="1">
              <a:spcBef>
                <a:spcPct val="0"/>
              </a:spcBef>
            </a:pPr>
            <a:endParaRPr lang="en-US" sz="4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4400" dirty="0">
                <a:solidFill>
                  <a:schemeClr val="bg1"/>
                </a:solidFill>
              </a:rPr>
              <a:t>Counter-offers</a:t>
            </a:r>
          </a:p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343400" y="1443038"/>
            <a:ext cx="457200" cy="23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485" name="Group 34"/>
          <p:cNvGrpSpPr>
            <a:grpSpLocks/>
          </p:cNvGrpSpPr>
          <p:nvPr/>
        </p:nvGrpSpPr>
        <p:grpSpPr bwMode="auto">
          <a:xfrm>
            <a:off x="8605838" y="-19050"/>
            <a:ext cx="242887" cy="247650"/>
            <a:chOff x="8606255" y="267642"/>
            <a:chExt cx="243200" cy="246708"/>
          </a:xfrm>
        </p:grpSpPr>
        <p:sp>
          <p:nvSpPr>
            <p:cNvPr id="9" name="Pentagon 8"/>
            <p:cNvSpPr/>
            <p:nvPr/>
          </p:nvSpPr>
          <p:spPr>
            <a:xfrm rot="5400000">
              <a:off x="8610814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90" name="TextBox 33"/>
            <p:cNvSpPr txBox="1">
              <a:spLocks noChangeArrowheads="1"/>
            </p:cNvSpPr>
            <p:nvPr/>
          </p:nvSpPr>
          <p:spPr bwMode="auto">
            <a:xfrm>
              <a:off x="8606255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CEB9634-DB23-4077-A32E-2896F92D769F}" type="slidenum">
                <a:rPr lang="en-US" altLang="en-US" sz="900" b="1">
                  <a:solidFill>
                    <a:schemeClr val="bg1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12</a:t>
              </a:fld>
              <a:endParaRPr lang="en-US" altLang="en-US" sz="9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0486" name="Group 34"/>
          <p:cNvGrpSpPr>
            <a:grpSpLocks/>
          </p:cNvGrpSpPr>
          <p:nvPr/>
        </p:nvGrpSpPr>
        <p:grpSpPr bwMode="auto">
          <a:xfrm>
            <a:off x="8602663" y="-19050"/>
            <a:ext cx="242887" cy="247650"/>
            <a:chOff x="8603870" y="267642"/>
            <a:chExt cx="243200" cy="246708"/>
          </a:xfrm>
        </p:grpSpPr>
        <p:sp>
          <p:nvSpPr>
            <p:cNvPr id="12" name="Pentagon 11"/>
            <p:cNvSpPr/>
            <p:nvPr/>
          </p:nvSpPr>
          <p:spPr>
            <a:xfrm rot="5400000">
              <a:off x="8610019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88" name="TextBox 33"/>
            <p:cNvSpPr txBox="1">
              <a:spLocks noChangeArrowheads="1"/>
            </p:cNvSpPr>
            <p:nvPr/>
          </p:nvSpPr>
          <p:spPr bwMode="auto">
            <a:xfrm>
              <a:off x="8603870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726844B-BC83-431A-B66C-AFE3DF006561}" type="slidenum">
                <a:rPr lang="en-US" altLang="en-US" sz="900" b="1">
                  <a:solidFill>
                    <a:schemeClr val="tx2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12</a:t>
              </a:fld>
              <a:endParaRPr lang="en-US" altLang="en-US" sz="900" b="1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520071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bg1">
                    <a:lumMod val="65000"/>
                  </a:schemeClr>
                </a:solidFill>
              </a:rPr>
              <a:t>Legal Purpose</a:t>
            </a:r>
            <a:endParaRPr lang="en-US" alt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</a:pPr>
            <a:r>
              <a:rPr lang="en-US" sz="3600" dirty="0">
                <a:solidFill>
                  <a:schemeClr val="bg1"/>
                </a:solidFill>
              </a:rPr>
              <a:t>Domestic or social </a:t>
            </a:r>
            <a:r>
              <a:rPr lang="en-US" sz="3600" dirty="0" smtClean="0">
                <a:solidFill>
                  <a:schemeClr val="bg1"/>
                </a:solidFill>
              </a:rPr>
              <a:t>agreements</a:t>
            </a:r>
          </a:p>
          <a:p>
            <a:pPr lvl="0" eaLnBrk="1" hangingPunct="1">
              <a:spcBef>
                <a:spcPct val="0"/>
              </a:spcBef>
            </a:pPr>
            <a:endParaRPr lang="en-US" sz="3600" dirty="0">
              <a:solidFill>
                <a:schemeClr val="bg1"/>
              </a:solidFill>
            </a:endParaRPr>
          </a:p>
          <a:p>
            <a:pPr lvl="0" eaLnBrk="1" hangingPunct="1">
              <a:spcBef>
                <a:spcPct val="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Usury charges</a:t>
            </a:r>
          </a:p>
          <a:p>
            <a:pPr lvl="0" eaLnBrk="1" hangingPunct="1">
              <a:spcBef>
                <a:spcPct val="0"/>
              </a:spcBef>
            </a:pPr>
            <a:endParaRPr lang="en-US" sz="3600" dirty="0" smtClean="0">
              <a:solidFill>
                <a:schemeClr val="bg1"/>
              </a:solidFill>
            </a:endParaRPr>
          </a:p>
          <a:p>
            <a:pPr lvl="0" eaLnBrk="1" hangingPunct="1">
              <a:spcBef>
                <a:spcPct val="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Illegal </a:t>
            </a:r>
            <a:r>
              <a:rPr lang="en-US" sz="3600" dirty="0">
                <a:solidFill>
                  <a:schemeClr val="bg1"/>
                </a:solidFill>
              </a:rPr>
              <a:t>purpose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590800"/>
            <a:ext cx="3581400" cy="2514600"/>
          </a:xfrm>
        </p:spPr>
      </p:pic>
      <p:sp>
        <p:nvSpPr>
          <p:cNvPr id="22" name="Rectangle 21"/>
          <p:cNvSpPr/>
          <p:nvPr/>
        </p:nvSpPr>
        <p:spPr>
          <a:xfrm>
            <a:off x="4343400" y="1443038"/>
            <a:ext cx="457200" cy="23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485" name="Group 34"/>
          <p:cNvGrpSpPr>
            <a:grpSpLocks/>
          </p:cNvGrpSpPr>
          <p:nvPr/>
        </p:nvGrpSpPr>
        <p:grpSpPr bwMode="auto">
          <a:xfrm>
            <a:off x="8605838" y="-19050"/>
            <a:ext cx="242887" cy="247650"/>
            <a:chOff x="8606255" y="267642"/>
            <a:chExt cx="243200" cy="246708"/>
          </a:xfrm>
        </p:grpSpPr>
        <p:sp>
          <p:nvSpPr>
            <p:cNvPr id="9" name="Pentagon 8"/>
            <p:cNvSpPr/>
            <p:nvPr/>
          </p:nvSpPr>
          <p:spPr>
            <a:xfrm rot="5400000">
              <a:off x="8610814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90" name="TextBox 33"/>
            <p:cNvSpPr txBox="1">
              <a:spLocks noChangeArrowheads="1"/>
            </p:cNvSpPr>
            <p:nvPr/>
          </p:nvSpPr>
          <p:spPr bwMode="auto">
            <a:xfrm>
              <a:off x="8606255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CEB9634-DB23-4077-A32E-2896F92D769F}" type="slidenum">
                <a:rPr lang="en-US" altLang="en-US" sz="900" b="1">
                  <a:solidFill>
                    <a:schemeClr val="bg1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13</a:t>
              </a:fld>
              <a:endParaRPr lang="en-US" altLang="en-US" sz="9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0486" name="Group 34"/>
          <p:cNvGrpSpPr>
            <a:grpSpLocks/>
          </p:cNvGrpSpPr>
          <p:nvPr/>
        </p:nvGrpSpPr>
        <p:grpSpPr bwMode="auto">
          <a:xfrm>
            <a:off x="8602663" y="-19050"/>
            <a:ext cx="242887" cy="247650"/>
            <a:chOff x="8603870" y="267642"/>
            <a:chExt cx="243200" cy="246708"/>
          </a:xfrm>
        </p:grpSpPr>
        <p:sp>
          <p:nvSpPr>
            <p:cNvPr id="12" name="Pentagon 11"/>
            <p:cNvSpPr/>
            <p:nvPr/>
          </p:nvSpPr>
          <p:spPr>
            <a:xfrm rot="5400000">
              <a:off x="8610019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88" name="TextBox 33"/>
            <p:cNvSpPr txBox="1">
              <a:spLocks noChangeArrowheads="1"/>
            </p:cNvSpPr>
            <p:nvPr/>
          </p:nvSpPr>
          <p:spPr bwMode="auto">
            <a:xfrm>
              <a:off x="8603870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726844B-BC83-431A-B66C-AFE3DF006561}" type="slidenum">
                <a:rPr lang="en-US" altLang="en-US" sz="900" b="1">
                  <a:solidFill>
                    <a:schemeClr val="tx2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13</a:t>
              </a:fld>
              <a:endParaRPr lang="en-US" altLang="en-US" sz="900" b="1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373504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522288"/>
            <a:ext cx="8229600" cy="708025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bg1">
                    <a:lumMod val="65000"/>
                  </a:schemeClr>
                </a:solidFill>
              </a:rPr>
              <a:t>Capable Parties</a:t>
            </a:r>
            <a:endParaRPr lang="en-US" alt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3400" y="1443038"/>
            <a:ext cx="457200" cy="23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33400" y="1771650"/>
            <a:ext cx="80010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3600" dirty="0">
                <a:solidFill>
                  <a:schemeClr val="bg1"/>
                </a:solidFill>
              </a:rPr>
              <a:t>To be "capable" of making a contract, the parties must understand what they're </a:t>
            </a:r>
            <a:r>
              <a:rPr lang="en-US" sz="3600" dirty="0" smtClean="0">
                <a:solidFill>
                  <a:schemeClr val="bg1"/>
                </a:solidFill>
              </a:rPr>
              <a:t>doing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Minors, mentally infirm</a:t>
            </a:r>
          </a:p>
          <a:p>
            <a:pPr lvl="1" eaLnBrk="1" hangingPunct="1">
              <a:spcBef>
                <a:spcPct val="0"/>
              </a:spcBef>
            </a:pPr>
            <a:endParaRPr lang="en-US" sz="36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Authority to bind</a:t>
            </a:r>
          </a:p>
          <a:p>
            <a:pPr eaLnBrk="1" hangingPunct="1">
              <a:spcBef>
                <a:spcPct val="0"/>
              </a:spcBef>
            </a:pPr>
            <a:endParaRPr lang="en-US" altLang="en-US" sz="2600" dirty="0" smtClean="0">
              <a:solidFill>
                <a:schemeClr val="bg1"/>
              </a:solidFill>
            </a:endParaRPr>
          </a:p>
        </p:txBody>
      </p:sp>
      <p:grpSp>
        <p:nvGrpSpPr>
          <p:cNvPr id="20485" name="Group 34"/>
          <p:cNvGrpSpPr>
            <a:grpSpLocks/>
          </p:cNvGrpSpPr>
          <p:nvPr/>
        </p:nvGrpSpPr>
        <p:grpSpPr bwMode="auto">
          <a:xfrm>
            <a:off x="8605838" y="-19050"/>
            <a:ext cx="242887" cy="247650"/>
            <a:chOff x="8606255" y="267642"/>
            <a:chExt cx="243200" cy="246708"/>
          </a:xfrm>
        </p:grpSpPr>
        <p:sp>
          <p:nvSpPr>
            <p:cNvPr id="9" name="Pentagon 8"/>
            <p:cNvSpPr/>
            <p:nvPr/>
          </p:nvSpPr>
          <p:spPr>
            <a:xfrm rot="5400000">
              <a:off x="8610814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90" name="TextBox 33"/>
            <p:cNvSpPr txBox="1">
              <a:spLocks noChangeArrowheads="1"/>
            </p:cNvSpPr>
            <p:nvPr/>
          </p:nvSpPr>
          <p:spPr bwMode="auto">
            <a:xfrm>
              <a:off x="8606255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CEB9634-DB23-4077-A32E-2896F92D769F}" type="slidenum">
                <a:rPr lang="en-US" altLang="en-US" sz="900" b="1">
                  <a:solidFill>
                    <a:schemeClr val="bg1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14</a:t>
              </a:fld>
              <a:endParaRPr lang="en-US" altLang="en-US" sz="9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0486" name="Group 34"/>
          <p:cNvGrpSpPr>
            <a:grpSpLocks/>
          </p:cNvGrpSpPr>
          <p:nvPr/>
        </p:nvGrpSpPr>
        <p:grpSpPr bwMode="auto">
          <a:xfrm>
            <a:off x="8602663" y="-19050"/>
            <a:ext cx="242887" cy="247650"/>
            <a:chOff x="8603870" y="267642"/>
            <a:chExt cx="243200" cy="246708"/>
          </a:xfrm>
        </p:grpSpPr>
        <p:sp>
          <p:nvSpPr>
            <p:cNvPr id="12" name="Pentagon 11"/>
            <p:cNvSpPr/>
            <p:nvPr/>
          </p:nvSpPr>
          <p:spPr>
            <a:xfrm rot="5400000">
              <a:off x="8610019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88" name="TextBox 33"/>
            <p:cNvSpPr txBox="1">
              <a:spLocks noChangeArrowheads="1"/>
            </p:cNvSpPr>
            <p:nvPr/>
          </p:nvSpPr>
          <p:spPr bwMode="auto">
            <a:xfrm>
              <a:off x="8603870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726844B-BC83-431A-B66C-AFE3DF006561}" type="slidenum">
                <a:rPr lang="en-US" altLang="en-US" sz="900" b="1">
                  <a:solidFill>
                    <a:schemeClr val="tx2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14</a:t>
              </a:fld>
              <a:endParaRPr lang="en-US" altLang="en-US" sz="900" b="1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373504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35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522288"/>
            <a:ext cx="8229600" cy="708025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bg1">
                    <a:lumMod val="65000"/>
                  </a:schemeClr>
                </a:solidFill>
              </a:rPr>
              <a:t>Capable Parties</a:t>
            </a:r>
            <a:endParaRPr lang="en-US" alt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3400" y="1443038"/>
            <a:ext cx="457200" cy="23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33400" y="1771650"/>
            <a:ext cx="8001000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sz="36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Actual authority to bind government </a:t>
            </a:r>
            <a:r>
              <a:rPr lang="en-US" sz="3600" i="1" dirty="0" smtClean="0">
                <a:solidFill>
                  <a:schemeClr val="bg1"/>
                </a:solidFill>
              </a:rPr>
              <a:t>U.S</a:t>
            </a:r>
            <a:r>
              <a:rPr lang="en-US" sz="3600" i="1" dirty="0">
                <a:solidFill>
                  <a:schemeClr val="bg1"/>
                </a:solidFill>
              </a:rPr>
              <a:t>. Postal Serv. v. Sunshine Dev., Inc.</a:t>
            </a:r>
            <a:r>
              <a:rPr lang="en-US" sz="3600" dirty="0">
                <a:solidFill>
                  <a:schemeClr val="bg1"/>
                </a:solidFill>
              </a:rPr>
              <a:t>, 674 F. Supp. 2d 619, 625-26 (M.D. Pa. </a:t>
            </a:r>
            <a:r>
              <a:rPr lang="en-US" sz="3600" dirty="0" smtClean="0">
                <a:solidFill>
                  <a:schemeClr val="bg1"/>
                </a:solidFill>
              </a:rPr>
              <a:t>2009)</a:t>
            </a:r>
          </a:p>
          <a:p>
            <a:pPr eaLnBrk="1" hangingPunct="1">
              <a:spcBef>
                <a:spcPct val="0"/>
              </a:spcBef>
            </a:pPr>
            <a:endParaRPr lang="en-US" altLang="en-US" sz="2600" dirty="0" smtClean="0">
              <a:solidFill>
                <a:schemeClr val="bg1"/>
              </a:solidFill>
            </a:endParaRPr>
          </a:p>
        </p:txBody>
      </p:sp>
      <p:grpSp>
        <p:nvGrpSpPr>
          <p:cNvPr id="20485" name="Group 34"/>
          <p:cNvGrpSpPr>
            <a:grpSpLocks/>
          </p:cNvGrpSpPr>
          <p:nvPr/>
        </p:nvGrpSpPr>
        <p:grpSpPr bwMode="auto">
          <a:xfrm>
            <a:off x="8605838" y="-19050"/>
            <a:ext cx="242887" cy="247650"/>
            <a:chOff x="8606255" y="267642"/>
            <a:chExt cx="243200" cy="246708"/>
          </a:xfrm>
        </p:grpSpPr>
        <p:sp>
          <p:nvSpPr>
            <p:cNvPr id="9" name="Pentagon 8"/>
            <p:cNvSpPr/>
            <p:nvPr/>
          </p:nvSpPr>
          <p:spPr>
            <a:xfrm rot="5400000">
              <a:off x="8610814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90" name="TextBox 33"/>
            <p:cNvSpPr txBox="1">
              <a:spLocks noChangeArrowheads="1"/>
            </p:cNvSpPr>
            <p:nvPr/>
          </p:nvSpPr>
          <p:spPr bwMode="auto">
            <a:xfrm>
              <a:off x="8606255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CEB9634-DB23-4077-A32E-2896F92D769F}" type="slidenum">
                <a:rPr lang="en-US" altLang="en-US" sz="900" b="1">
                  <a:solidFill>
                    <a:schemeClr val="bg1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15</a:t>
              </a:fld>
              <a:endParaRPr lang="en-US" altLang="en-US" sz="9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0486" name="Group 34"/>
          <p:cNvGrpSpPr>
            <a:grpSpLocks/>
          </p:cNvGrpSpPr>
          <p:nvPr/>
        </p:nvGrpSpPr>
        <p:grpSpPr bwMode="auto">
          <a:xfrm>
            <a:off x="8602663" y="-19050"/>
            <a:ext cx="242887" cy="247650"/>
            <a:chOff x="8603870" y="267642"/>
            <a:chExt cx="243200" cy="246708"/>
          </a:xfrm>
        </p:grpSpPr>
        <p:sp>
          <p:nvSpPr>
            <p:cNvPr id="12" name="Pentagon 11"/>
            <p:cNvSpPr/>
            <p:nvPr/>
          </p:nvSpPr>
          <p:spPr>
            <a:xfrm rot="5400000">
              <a:off x="8610019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88" name="TextBox 33"/>
            <p:cNvSpPr txBox="1">
              <a:spLocks noChangeArrowheads="1"/>
            </p:cNvSpPr>
            <p:nvPr/>
          </p:nvSpPr>
          <p:spPr bwMode="auto">
            <a:xfrm>
              <a:off x="8603870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726844B-BC83-431A-B66C-AFE3DF006561}" type="slidenum">
                <a:rPr lang="en-US" altLang="en-US" sz="900" b="1">
                  <a:solidFill>
                    <a:schemeClr val="tx2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15</a:t>
              </a:fld>
              <a:endParaRPr lang="en-US" altLang="en-US" sz="900" b="1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902701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35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522288"/>
            <a:ext cx="8229600" cy="708025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bg1">
                    <a:lumMod val="65000"/>
                  </a:schemeClr>
                </a:solidFill>
              </a:rPr>
              <a:t>Capable Parties</a:t>
            </a:r>
            <a:endParaRPr lang="en-US" alt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3400" y="1443038"/>
            <a:ext cx="457200" cy="23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33400" y="1771650"/>
            <a:ext cx="8001000" cy="413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The </a:t>
            </a:r>
            <a:r>
              <a:rPr lang="en-US" sz="3200" dirty="0">
                <a:solidFill>
                  <a:schemeClr val="bg1"/>
                </a:solidFill>
              </a:rPr>
              <a:t>actual authority requirement is an additional prerequisite for effective formation of government contracts. 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T</a:t>
            </a:r>
            <a:r>
              <a:rPr lang="en-US" sz="3200" dirty="0" smtClean="0">
                <a:solidFill>
                  <a:schemeClr val="bg1"/>
                </a:solidFill>
              </a:rPr>
              <a:t>he </a:t>
            </a:r>
            <a:r>
              <a:rPr lang="en-US" sz="3200" dirty="0">
                <a:solidFill>
                  <a:schemeClr val="bg1"/>
                </a:solidFill>
              </a:rPr>
              <a:t>scope of </a:t>
            </a:r>
            <a:r>
              <a:rPr lang="en-US" sz="3200" dirty="0" smtClean="0">
                <a:solidFill>
                  <a:schemeClr val="bg1"/>
                </a:solidFill>
              </a:rPr>
              <a:t>an agent's </a:t>
            </a:r>
            <a:r>
              <a:rPr lang="en-US" sz="3200" dirty="0">
                <a:solidFill>
                  <a:schemeClr val="bg1"/>
                </a:solidFill>
              </a:rPr>
              <a:t>authority may be explicitly defined by </a:t>
            </a:r>
            <a:r>
              <a:rPr lang="en-US" sz="3200" dirty="0" smtClean="0">
                <a:solidFill>
                  <a:schemeClr val="bg1"/>
                </a:solidFill>
              </a:rPr>
              <a:t>legislation</a:t>
            </a:r>
            <a:r>
              <a:rPr lang="en-US" sz="3200" dirty="0">
                <a:solidFill>
                  <a:schemeClr val="bg1"/>
                </a:solidFill>
              </a:rPr>
              <a:t>, properly exercised through the rule-making </a:t>
            </a:r>
            <a:r>
              <a:rPr lang="en-US" sz="3200" dirty="0" smtClean="0">
                <a:solidFill>
                  <a:schemeClr val="bg1"/>
                </a:solidFill>
              </a:rPr>
              <a:t>power</a:t>
            </a:r>
          </a:p>
          <a:p>
            <a:pPr eaLnBrk="1" hangingPunct="1">
              <a:spcBef>
                <a:spcPct val="0"/>
              </a:spcBef>
            </a:pPr>
            <a:endParaRPr lang="en-US" altLang="en-US" sz="2600" dirty="0" smtClean="0">
              <a:solidFill>
                <a:schemeClr val="bg1"/>
              </a:solidFill>
            </a:endParaRPr>
          </a:p>
        </p:txBody>
      </p:sp>
      <p:grpSp>
        <p:nvGrpSpPr>
          <p:cNvPr id="20485" name="Group 34"/>
          <p:cNvGrpSpPr>
            <a:grpSpLocks/>
          </p:cNvGrpSpPr>
          <p:nvPr/>
        </p:nvGrpSpPr>
        <p:grpSpPr bwMode="auto">
          <a:xfrm>
            <a:off x="8605838" y="-19050"/>
            <a:ext cx="242887" cy="247650"/>
            <a:chOff x="8606255" y="267642"/>
            <a:chExt cx="243200" cy="246708"/>
          </a:xfrm>
        </p:grpSpPr>
        <p:sp>
          <p:nvSpPr>
            <p:cNvPr id="9" name="Pentagon 8"/>
            <p:cNvSpPr/>
            <p:nvPr/>
          </p:nvSpPr>
          <p:spPr>
            <a:xfrm rot="5400000">
              <a:off x="8610814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90" name="TextBox 33"/>
            <p:cNvSpPr txBox="1">
              <a:spLocks noChangeArrowheads="1"/>
            </p:cNvSpPr>
            <p:nvPr/>
          </p:nvSpPr>
          <p:spPr bwMode="auto">
            <a:xfrm>
              <a:off x="8606255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CEB9634-DB23-4077-A32E-2896F92D769F}" type="slidenum">
                <a:rPr lang="en-US" altLang="en-US" sz="900" b="1">
                  <a:solidFill>
                    <a:schemeClr val="bg1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16</a:t>
              </a:fld>
              <a:endParaRPr lang="en-US" altLang="en-US" sz="9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0486" name="Group 34"/>
          <p:cNvGrpSpPr>
            <a:grpSpLocks/>
          </p:cNvGrpSpPr>
          <p:nvPr/>
        </p:nvGrpSpPr>
        <p:grpSpPr bwMode="auto">
          <a:xfrm>
            <a:off x="8602663" y="-19050"/>
            <a:ext cx="242887" cy="247650"/>
            <a:chOff x="8603870" y="267642"/>
            <a:chExt cx="243200" cy="246708"/>
          </a:xfrm>
        </p:grpSpPr>
        <p:sp>
          <p:nvSpPr>
            <p:cNvPr id="12" name="Pentagon 11"/>
            <p:cNvSpPr/>
            <p:nvPr/>
          </p:nvSpPr>
          <p:spPr>
            <a:xfrm rot="5400000">
              <a:off x="8610019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88" name="TextBox 33"/>
            <p:cNvSpPr txBox="1">
              <a:spLocks noChangeArrowheads="1"/>
            </p:cNvSpPr>
            <p:nvPr/>
          </p:nvSpPr>
          <p:spPr bwMode="auto">
            <a:xfrm>
              <a:off x="8603870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726844B-BC83-431A-B66C-AFE3DF006561}" type="slidenum">
                <a:rPr lang="en-US" altLang="en-US" sz="900" b="1">
                  <a:solidFill>
                    <a:schemeClr val="tx2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16</a:t>
              </a:fld>
              <a:endParaRPr lang="en-US" altLang="en-US" sz="900" b="1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643915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35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522288"/>
            <a:ext cx="8229600" cy="708025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bg1">
                    <a:lumMod val="65000"/>
                  </a:schemeClr>
                </a:solidFill>
              </a:rPr>
              <a:t>Capable Parties</a:t>
            </a:r>
            <a:endParaRPr lang="en-US" alt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3400" y="1443038"/>
            <a:ext cx="457200" cy="23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33400" y="1771650"/>
            <a:ext cx="8001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Apparent authority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</a:rPr>
              <a:t>To establish apparent authority, </a:t>
            </a:r>
            <a:r>
              <a:rPr lang="en-US" sz="2800" dirty="0" smtClean="0">
                <a:solidFill>
                  <a:schemeClr val="bg1"/>
                </a:solidFill>
              </a:rPr>
              <a:t>3</a:t>
            </a:r>
            <a:r>
              <a:rPr lang="en-US" sz="2800" baseline="30000" dirty="0" smtClean="0">
                <a:solidFill>
                  <a:schemeClr val="bg1"/>
                </a:solidFill>
              </a:rPr>
              <a:t>rd</a:t>
            </a:r>
            <a:r>
              <a:rPr lang="en-US" sz="2800" dirty="0" smtClean="0">
                <a:solidFill>
                  <a:schemeClr val="bg1"/>
                </a:solidFill>
              </a:rPr>
              <a:t> party must </a:t>
            </a:r>
            <a:r>
              <a:rPr lang="en-US" sz="2800" dirty="0">
                <a:solidFill>
                  <a:schemeClr val="bg1"/>
                </a:solidFill>
              </a:rPr>
              <a:t>demonstrate that he reasonably relied on </a:t>
            </a: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agent's alleged appearance of </a:t>
            </a:r>
            <a:r>
              <a:rPr lang="en-US" sz="2800" dirty="0" smtClean="0">
                <a:solidFill>
                  <a:schemeClr val="bg1"/>
                </a:solidFill>
              </a:rPr>
              <a:t>authority</a:t>
            </a:r>
          </a:p>
          <a:p>
            <a:pPr lvl="1" eaLnBrk="1" hangingPunct="1">
              <a:spcBef>
                <a:spcPct val="0"/>
              </a:spcBef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Apparent authority inapplicable in government contracting </a:t>
            </a:r>
            <a:r>
              <a:rPr lang="en-US" sz="3200" dirty="0">
                <a:solidFill>
                  <a:schemeClr val="bg1"/>
                </a:solidFill>
              </a:rPr>
              <a:t>absent </a:t>
            </a:r>
            <a:r>
              <a:rPr lang="en-US" sz="3200" dirty="0" smtClean="0">
                <a:solidFill>
                  <a:schemeClr val="bg1"/>
                </a:solidFill>
              </a:rPr>
              <a:t>ratification (</a:t>
            </a:r>
            <a:r>
              <a:rPr lang="en-US" sz="3200" i="1" dirty="0" err="1" smtClean="0">
                <a:solidFill>
                  <a:schemeClr val="bg1"/>
                </a:solidFill>
              </a:rPr>
              <a:t>Chainey</a:t>
            </a:r>
            <a:r>
              <a:rPr lang="en-US" sz="3200" i="1" dirty="0" smtClean="0">
                <a:solidFill>
                  <a:schemeClr val="bg1"/>
                </a:solidFill>
              </a:rPr>
              <a:t> </a:t>
            </a:r>
            <a:r>
              <a:rPr lang="en-US" sz="3200" i="1" dirty="0">
                <a:solidFill>
                  <a:schemeClr val="bg1"/>
                </a:solidFill>
              </a:rPr>
              <a:t>v. St.</a:t>
            </a:r>
            <a:r>
              <a:rPr lang="en-US" sz="3200" dirty="0">
                <a:solidFill>
                  <a:schemeClr val="bg1"/>
                </a:solidFill>
              </a:rPr>
              <a:t>, 523 F.3d 200, 213 (3d Cir. 2008</a:t>
            </a:r>
            <a:r>
              <a:rPr lang="en-US" sz="3200" dirty="0" smtClean="0">
                <a:solidFill>
                  <a:schemeClr val="bg1"/>
                </a:solidFill>
              </a:rPr>
              <a:t>))</a:t>
            </a:r>
            <a:endParaRPr lang="en-US" sz="32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sz="3600" dirty="0" smtClean="0"/>
          </a:p>
          <a:p>
            <a:pPr lvl="1" eaLnBrk="1" hangingPunct="1">
              <a:spcBef>
                <a:spcPct val="0"/>
              </a:spcBef>
            </a:pPr>
            <a:r>
              <a:rPr lang="en-US" sz="2600" dirty="0"/>
              <a:t/>
            </a:r>
            <a:br>
              <a:rPr lang="en-US" sz="2600" dirty="0"/>
            </a:br>
            <a:endParaRPr lang="en-US" altLang="en-US" sz="2600" dirty="0" smtClean="0">
              <a:solidFill>
                <a:schemeClr val="bg1"/>
              </a:solidFill>
            </a:endParaRPr>
          </a:p>
        </p:txBody>
      </p:sp>
      <p:grpSp>
        <p:nvGrpSpPr>
          <p:cNvPr id="20485" name="Group 34"/>
          <p:cNvGrpSpPr>
            <a:grpSpLocks/>
          </p:cNvGrpSpPr>
          <p:nvPr/>
        </p:nvGrpSpPr>
        <p:grpSpPr bwMode="auto">
          <a:xfrm>
            <a:off x="8605838" y="-19050"/>
            <a:ext cx="242887" cy="247650"/>
            <a:chOff x="8606255" y="267642"/>
            <a:chExt cx="243200" cy="246708"/>
          </a:xfrm>
        </p:grpSpPr>
        <p:sp>
          <p:nvSpPr>
            <p:cNvPr id="9" name="Pentagon 8"/>
            <p:cNvSpPr/>
            <p:nvPr/>
          </p:nvSpPr>
          <p:spPr>
            <a:xfrm rot="5400000">
              <a:off x="8610814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90" name="TextBox 33"/>
            <p:cNvSpPr txBox="1">
              <a:spLocks noChangeArrowheads="1"/>
            </p:cNvSpPr>
            <p:nvPr/>
          </p:nvSpPr>
          <p:spPr bwMode="auto">
            <a:xfrm>
              <a:off x="8606255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CEB9634-DB23-4077-A32E-2896F92D769F}" type="slidenum">
                <a:rPr lang="en-US" altLang="en-US" sz="900" b="1">
                  <a:solidFill>
                    <a:schemeClr val="bg1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17</a:t>
              </a:fld>
              <a:endParaRPr lang="en-US" altLang="en-US" sz="9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0486" name="Group 34"/>
          <p:cNvGrpSpPr>
            <a:grpSpLocks/>
          </p:cNvGrpSpPr>
          <p:nvPr/>
        </p:nvGrpSpPr>
        <p:grpSpPr bwMode="auto">
          <a:xfrm>
            <a:off x="8602663" y="-19050"/>
            <a:ext cx="242887" cy="247650"/>
            <a:chOff x="8603870" y="267642"/>
            <a:chExt cx="243200" cy="246708"/>
          </a:xfrm>
        </p:grpSpPr>
        <p:sp>
          <p:nvSpPr>
            <p:cNvPr id="12" name="Pentagon 11"/>
            <p:cNvSpPr/>
            <p:nvPr/>
          </p:nvSpPr>
          <p:spPr>
            <a:xfrm rot="5400000">
              <a:off x="8610019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88" name="TextBox 33"/>
            <p:cNvSpPr txBox="1">
              <a:spLocks noChangeArrowheads="1"/>
            </p:cNvSpPr>
            <p:nvPr/>
          </p:nvSpPr>
          <p:spPr bwMode="auto">
            <a:xfrm>
              <a:off x="8603870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726844B-BC83-431A-B66C-AFE3DF006561}" type="slidenum">
                <a:rPr lang="en-US" altLang="en-US" sz="900" b="1">
                  <a:solidFill>
                    <a:schemeClr val="tx2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17</a:t>
              </a:fld>
              <a:endParaRPr lang="en-US" altLang="en-US" sz="900" b="1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05150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35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2" y="727214"/>
            <a:ext cx="8266111" cy="707886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000" dirty="0" smtClean="0"/>
              <a:t>Absence of Vitiating Factors</a:t>
            </a:r>
            <a:endParaRPr lang="en-US" altLang="en-US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1828800"/>
            <a:ext cx="1828800" cy="3657600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4114798" cy="46910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Duress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Undue Influence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Mistake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Misrepresentation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3400" y="1443038"/>
            <a:ext cx="457200" cy="23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485" name="Group 34"/>
          <p:cNvGrpSpPr>
            <a:grpSpLocks/>
          </p:cNvGrpSpPr>
          <p:nvPr/>
        </p:nvGrpSpPr>
        <p:grpSpPr bwMode="auto">
          <a:xfrm>
            <a:off x="8605838" y="-19050"/>
            <a:ext cx="242887" cy="247650"/>
            <a:chOff x="8606255" y="267642"/>
            <a:chExt cx="243200" cy="246708"/>
          </a:xfrm>
        </p:grpSpPr>
        <p:sp>
          <p:nvSpPr>
            <p:cNvPr id="9" name="Pentagon 8"/>
            <p:cNvSpPr/>
            <p:nvPr/>
          </p:nvSpPr>
          <p:spPr>
            <a:xfrm rot="5400000">
              <a:off x="8610814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90" name="TextBox 33"/>
            <p:cNvSpPr txBox="1">
              <a:spLocks noChangeArrowheads="1"/>
            </p:cNvSpPr>
            <p:nvPr/>
          </p:nvSpPr>
          <p:spPr bwMode="auto">
            <a:xfrm>
              <a:off x="8606255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CEB9634-DB23-4077-A32E-2896F92D769F}" type="slidenum">
                <a:rPr lang="en-US" altLang="en-US" sz="900" b="1">
                  <a:solidFill>
                    <a:schemeClr val="bg1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18</a:t>
              </a:fld>
              <a:endParaRPr lang="en-US" altLang="en-US" sz="9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0486" name="Group 34"/>
          <p:cNvGrpSpPr>
            <a:grpSpLocks/>
          </p:cNvGrpSpPr>
          <p:nvPr/>
        </p:nvGrpSpPr>
        <p:grpSpPr bwMode="auto">
          <a:xfrm>
            <a:off x="8602663" y="-19050"/>
            <a:ext cx="242887" cy="247650"/>
            <a:chOff x="8603870" y="267642"/>
            <a:chExt cx="243200" cy="246708"/>
          </a:xfrm>
        </p:grpSpPr>
        <p:sp>
          <p:nvSpPr>
            <p:cNvPr id="12" name="Pentagon 11"/>
            <p:cNvSpPr/>
            <p:nvPr/>
          </p:nvSpPr>
          <p:spPr>
            <a:xfrm rot="5400000">
              <a:off x="8610019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88" name="TextBox 33"/>
            <p:cNvSpPr txBox="1">
              <a:spLocks noChangeArrowheads="1"/>
            </p:cNvSpPr>
            <p:nvPr/>
          </p:nvSpPr>
          <p:spPr bwMode="auto">
            <a:xfrm>
              <a:off x="8603870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726844B-BC83-431A-B66C-AFE3DF006561}" type="slidenum">
                <a:rPr lang="en-US" altLang="en-US" sz="900" b="1">
                  <a:solidFill>
                    <a:schemeClr val="tx2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18</a:t>
              </a:fld>
              <a:endParaRPr lang="en-US" altLang="en-US" sz="900" b="1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05150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522288"/>
            <a:ext cx="8229600" cy="708025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bg1">
                    <a:lumMod val="65000"/>
                  </a:schemeClr>
                </a:solidFill>
              </a:rPr>
              <a:t>Performance / Breach</a:t>
            </a:r>
            <a:endParaRPr lang="en-US" alt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3400" y="1443038"/>
            <a:ext cx="457200" cy="23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33400" y="1771650"/>
            <a:ext cx="8001000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Material versus Immaterial</a:t>
            </a:r>
          </a:p>
          <a:p>
            <a:pPr eaLnBrk="1" hangingPunct="1">
              <a:spcBef>
                <a:spcPct val="0"/>
              </a:spcBef>
            </a:pPr>
            <a:endParaRPr lang="en-US" sz="36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Notice and Opportunity to Cure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When breach goes “directly </a:t>
            </a:r>
            <a:r>
              <a:rPr lang="en-US" sz="2800" dirty="0">
                <a:solidFill>
                  <a:schemeClr val="bg1"/>
                </a:solidFill>
              </a:rPr>
              <a:t>to the essence of the </a:t>
            </a:r>
            <a:r>
              <a:rPr lang="en-US" sz="2800" dirty="0" smtClean="0">
                <a:solidFill>
                  <a:schemeClr val="bg1"/>
                </a:solidFill>
              </a:rPr>
              <a:t>contract” and is “exceedingly grave” the </a:t>
            </a:r>
            <a:r>
              <a:rPr lang="en-US" sz="2800" dirty="0">
                <a:solidFill>
                  <a:schemeClr val="bg1"/>
                </a:solidFill>
              </a:rPr>
              <a:t>non-breaching party may terminate the contract without </a:t>
            </a:r>
            <a:r>
              <a:rPr lang="en-US" sz="2800" dirty="0" smtClean="0">
                <a:solidFill>
                  <a:schemeClr val="bg1"/>
                </a:solidFill>
              </a:rPr>
              <a:t>notice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i="1" dirty="0">
                <a:solidFill>
                  <a:schemeClr val="bg1"/>
                </a:solidFill>
              </a:rPr>
              <a:t>LJL Transp., Inc. v. Pilot Air Freight Corp.</a:t>
            </a:r>
            <a:r>
              <a:rPr lang="en-US" sz="2800" dirty="0">
                <a:solidFill>
                  <a:schemeClr val="bg1"/>
                </a:solidFill>
              </a:rPr>
              <a:t>, 599 Pa. 546, 567, 962 A.2d 639, 652 (2009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r>
              <a:rPr lang="en-US" sz="2600" dirty="0"/>
              <a:t/>
            </a:r>
            <a:br>
              <a:rPr lang="en-US" sz="2600" dirty="0"/>
            </a:br>
            <a:endParaRPr lang="en-US" altLang="en-US" sz="2600" dirty="0" smtClean="0">
              <a:solidFill>
                <a:schemeClr val="bg1"/>
              </a:solidFill>
            </a:endParaRPr>
          </a:p>
        </p:txBody>
      </p:sp>
      <p:grpSp>
        <p:nvGrpSpPr>
          <p:cNvPr id="20485" name="Group 34"/>
          <p:cNvGrpSpPr>
            <a:grpSpLocks/>
          </p:cNvGrpSpPr>
          <p:nvPr/>
        </p:nvGrpSpPr>
        <p:grpSpPr bwMode="auto">
          <a:xfrm>
            <a:off x="8605838" y="-19050"/>
            <a:ext cx="242887" cy="247650"/>
            <a:chOff x="8606255" y="267642"/>
            <a:chExt cx="243200" cy="246708"/>
          </a:xfrm>
        </p:grpSpPr>
        <p:sp>
          <p:nvSpPr>
            <p:cNvPr id="9" name="Pentagon 8"/>
            <p:cNvSpPr/>
            <p:nvPr/>
          </p:nvSpPr>
          <p:spPr>
            <a:xfrm rot="5400000">
              <a:off x="8610814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90" name="TextBox 33"/>
            <p:cNvSpPr txBox="1">
              <a:spLocks noChangeArrowheads="1"/>
            </p:cNvSpPr>
            <p:nvPr/>
          </p:nvSpPr>
          <p:spPr bwMode="auto">
            <a:xfrm>
              <a:off x="8606255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CEB9634-DB23-4077-A32E-2896F92D769F}" type="slidenum">
                <a:rPr lang="en-US" altLang="en-US" sz="900" b="1">
                  <a:solidFill>
                    <a:schemeClr val="bg1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19</a:t>
              </a:fld>
              <a:endParaRPr lang="en-US" altLang="en-US" sz="9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0486" name="Group 34"/>
          <p:cNvGrpSpPr>
            <a:grpSpLocks/>
          </p:cNvGrpSpPr>
          <p:nvPr/>
        </p:nvGrpSpPr>
        <p:grpSpPr bwMode="auto">
          <a:xfrm>
            <a:off x="8602663" y="-19050"/>
            <a:ext cx="242887" cy="247650"/>
            <a:chOff x="8603870" y="267642"/>
            <a:chExt cx="243200" cy="246708"/>
          </a:xfrm>
        </p:grpSpPr>
        <p:sp>
          <p:nvSpPr>
            <p:cNvPr id="12" name="Pentagon 11"/>
            <p:cNvSpPr/>
            <p:nvPr/>
          </p:nvSpPr>
          <p:spPr>
            <a:xfrm rot="5400000">
              <a:off x="8610019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88" name="TextBox 33"/>
            <p:cNvSpPr txBox="1">
              <a:spLocks noChangeArrowheads="1"/>
            </p:cNvSpPr>
            <p:nvPr/>
          </p:nvSpPr>
          <p:spPr bwMode="auto">
            <a:xfrm>
              <a:off x="8603870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726844B-BC83-431A-B66C-AFE3DF006561}" type="slidenum">
                <a:rPr lang="en-US" altLang="en-US" sz="900" b="1">
                  <a:solidFill>
                    <a:schemeClr val="tx2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19</a:t>
              </a:fld>
              <a:endParaRPr lang="en-US" altLang="en-US" sz="900" b="1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000610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35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</a:rPr>
              <a:t>Great Contracts in History</a:t>
            </a:r>
            <a:endParaRPr 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Hulk Hogan &amp; Andre The Giant Contract Signing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1938" y="1600200"/>
            <a:ext cx="6080125" cy="4525963"/>
          </a:xfrm>
        </p:spPr>
      </p:pic>
    </p:spTree>
    <p:extLst>
      <p:ext uri="{BB962C8B-B14F-4D97-AF65-F5344CB8AC3E}">
        <p14:creationId xmlns:p14="http://schemas.microsoft.com/office/powerpoint/2010/main" val="112065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522288"/>
            <a:ext cx="8229600" cy="708025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bg1">
                    <a:lumMod val="65000"/>
                  </a:schemeClr>
                </a:solidFill>
              </a:rPr>
              <a:t>Remedies for Breach</a:t>
            </a:r>
            <a:endParaRPr lang="en-US" alt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3400" y="1443038"/>
            <a:ext cx="457200" cy="23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33400" y="1771650"/>
            <a:ext cx="800100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n-US" sz="4000" b="1" dirty="0" smtClean="0">
              <a:solidFill>
                <a:schemeClr val="bg1"/>
              </a:solidFill>
            </a:endParaRPr>
          </a:p>
          <a:p>
            <a:r>
              <a:rPr lang="en-US" sz="4000" b="1" dirty="0" smtClean="0">
                <a:solidFill>
                  <a:schemeClr val="bg1"/>
                </a:solidFill>
              </a:rPr>
              <a:t>Compensatory Damages</a:t>
            </a:r>
            <a:endParaRPr lang="en-US" sz="4000" dirty="0">
              <a:solidFill>
                <a:schemeClr val="bg1"/>
              </a:solidFill>
            </a:endParaRPr>
          </a:p>
          <a:p>
            <a:pPr lvl="1"/>
            <a:r>
              <a:rPr lang="en-US" sz="4000" b="1" dirty="0">
                <a:solidFill>
                  <a:schemeClr val="bg1"/>
                </a:solidFill>
              </a:rPr>
              <a:t>Expectation </a:t>
            </a:r>
            <a:r>
              <a:rPr lang="en-US" sz="4000" b="1" dirty="0" smtClean="0">
                <a:solidFill>
                  <a:schemeClr val="bg1"/>
                </a:solidFill>
              </a:rPr>
              <a:t>Damages</a:t>
            </a:r>
          </a:p>
          <a:p>
            <a:pPr lvl="1"/>
            <a:r>
              <a:rPr lang="en-US" sz="4000" b="1" dirty="0" smtClean="0">
                <a:solidFill>
                  <a:schemeClr val="bg1"/>
                </a:solidFill>
              </a:rPr>
              <a:t>Consequential Damages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sz="2600" dirty="0"/>
              <a:t/>
            </a:r>
            <a:br>
              <a:rPr lang="en-US" sz="2600" dirty="0"/>
            </a:br>
            <a:endParaRPr lang="en-US" altLang="en-US" sz="2600" dirty="0" smtClean="0">
              <a:solidFill>
                <a:schemeClr val="bg1"/>
              </a:solidFill>
            </a:endParaRPr>
          </a:p>
        </p:txBody>
      </p:sp>
      <p:grpSp>
        <p:nvGrpSpPr>
          <p:cNvPr id="20485" name="Group 34"/>
          <p:cNvGrpSpPr>
            <a:grpSpLocks/>
          </p:cNvGrpSpPr>
          <p:nvPr/>
        </p:nvGrpSpPr>
        <p:grpSpPr bwMode="auto">
          <a:xfrm>
            <a:off x="8605838" y="-19050"/>
            <a:ext cx="242887" cy="247650"/>
            <a:chOff x="8606255" y="267642"/>
            <a:chExt cx="243200" cy="246708"/>
          </a:xfrm>
        </p:grpSpPr>
        <p:sp>
          <p:nvSpPr>
            <p:cNvPr id="9" name="Pentagon 8"/>
            <p:cNvSpPr/>
            <p:nvPr/>
          </p:nvSpPr>
          <p:spPr>
            <a:xfrm rot="5400000">
              <a:off x="8610814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90" name="TextBox 33"/>
            <p:cNvSpPr txBox="1">
              <a:spLocks noChangeArrowheads="1"/>
            </p:cNvSpPr>
            <p:nvPr/>
          </p:nvSpPr>
          <p:spPr bwMode="auto">
            <a:xfrm>
              <a:off x="8606255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CEB9634-DB23-4077-A32E-2896F92D769F}" type="slidenum">
                <a:rPr lang="en-US" altLang="en-US" sz="900" b="1">
                  <a:solidFill>
                    <a:schemeClr val="bg1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20</a:t>
              </a:fld>
              <a:endParaRPr lang="en-US" altLang="en-US" sz="9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0486" name="Group 34"/>
          <p:cNvGrpSpPr>
            <a:grpSpLocks/>
          </p:cNvGrpSpPr>
          <p:nvPr/>
        </p:nvGrpSpPr>
        <p:grpSpPr bwMode="auto">
          <a:xfrm>
            <a:off x="8602663" y="-19050"/>
            <a:ext cx="242887" cy="247650"/>
            <a:chOff x="8603870" y="267642"/>
            <a:chExt cx="243200" cy="246708"/>
          </a:xfrm>
        </p:grpSpPr>
        <p:sp>
          <p:nvSpPr>
            <p:cNvPr id="12" name="Pentagon 11"/>
            <p:cNvSpPr/>
            <p:nvPr/>
          </p:nvSpPr>
          <p:spPr>
            <a:xfrm rot="5400000">
              <a:off x="8610019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88" name="TextBox 33"/>
            <p:cNvSpPr txBox="1">
              <a:spLocks noChangeArrowheads="1"/>
            </p:cNvSpPr>
            <p:nvPr/>
          </p:nvSpPr>
          <p:spPr bwMode="auto">
            <a:xfrm>
              <a:off x="8603870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726844B-BC83-431A-B66C-AFE3DF006561}" type="slidenum">
                <a:rPr lang="en-US" altLang="en-US" sz="900" b="1">
                  <a:solidFill>
                    <a:schemeClr val="tx2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20</a:t>
              </a:fld>
              <a:endParaRPr lang="en-US" altLang="en-US" sz="900" b="1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000610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35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522288"/>
            <a:ext cx="8229600" cy="708025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bg1">
                    <a:lumMod val="65000"/>
                  </a:schemeClr>
                </a:solidFill>
              </a:rPr>
              <a:t>Remedies for Breach, cont.</a:t>
            </a:r>
            <a:endParaRPr lang="en-US" alt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3400" y="1443038"/>
            <a:ext cx="457200" cy="23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33400" y="1771650"/>
            <a:ext cx="80010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3600" b="1" dirty="0" smtClean="0">
                <a:solidFill>
                  <a:schemeClr val="bg1"/>
                </a:solidFill>
              </a:rPr>
              <a:t>Liquidated </a:t>
            </a:r>
            <a:r>
              <a:rPr lang="en-US" sz="3600" b="1" dirty="0">
                <a:solidFill>
                  <a:schemeClr val="bg1"/>
                </a:solidFill>
              </a:rPr>
              <a:t>Damages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Punitive Damages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Nominal Damages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Specific Performance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Rescission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Reformation</a:t>
            </a:r>
            <a:endParaRPr lang="en-US" sz="3600" dirty="0">
              <a:solidFill>
                <a:schemeClr val="bg1"/>
              </a:solidFill>
            </a:endParaRP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sz="2600" dirty="0"/>
              <a:t/>
            </a:r>
            <a:br>
              <a:rPr lang="en-US" sz="2600" dirty="0"/>
            </a:br>
            <a:endParaRPr lang="en-US" altLang="en-US" sz="2600" dirty="0" smtClean="0">
              <a:solidFill>
                <a:schemeClr val="bg1"/>
              </a:solidFill>
            </a:endParaRPr>
          </a:p>
        </p:txBody>
      </p:sp>
      <p:grpSp>
        <p:nvGrpSpPr>
          <p:cNvPr id="20485" name="Group 34"/>
          <p:cNvGrpSpPr>
            <a:grpSpLocks/>
          </p:cNvGrpSpPr>
          <p:nvPr/>
        </p:nvGrpSpPr>
        <p:grpSpPr bwMode="auto">
          <a:xfrm>
            <a:off x="8605838" y="-19050"/>
            <a:ext cx="242887" cy="247650"/>
            <a:chOff x="8606255" y="267642"/>
            <a:chExt cx="243200" cy="246708"/>
          </a:xfrm>
        </p:grpSpPr>
        <p:sp>
          <p:nvSpPr>
            <p:cNvPr id="9" name="Pentagon 8"/>
            <p:cNvSpPr/>
            <p:nvPr/>
          </p:nvSpPr>
          <p:spPr>
            <a:xfrm rot="5400000">
              <a:off x="8610814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90" name="TextBox 33"/>
            <p:cNvSpPr txBox="1">
              <a:spLocks noChangeArrowheads="1"/>
            </p:cNvSpPr>
            <p:nvPr/>
          </p:nvSpPr>
          <p:spPr bwMode="auto">
            <a:xfrm>
              <a:off x="8606255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CEB9634-DB23-4077-A32E-2896F92D769F}" type="slidenum">
                <a:rPr lang="en-US" altLang="en-US" sz="900" b="1">
                  <a:solidFill>
                    <a:schemeClr val="bg1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21</a:t>
              </a:fld>
              <a:endParaRPr lang="en-US" altLang="en-US" sz="9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0486" name="Group 34"/>
          <p:cNvGrpSpPr>
            <a:grpSpLocks/>
          </p:cNvGrpSpPr>
          <p:nvPr/>
        </p:nvGrpSpPr>
        <p:grpSpPr bwMode="auto">
          <a:xfrm>
            <a:off x="8602663" y="-19050"/>
            <a:ext cx="242887" cy="247650"/>
            <a:chOff x="8603870" y="267642"/>
            <a:chExt cx="243200" cy="246708"/>
          </a:xfrm>
        </p:grpSpPr>
        <p:sp>
          <p:nvSpPr>
            <p:cNvPr id="12" name="Pentagon 11"/>
            <p:cNvSpPr/>
            <p:nvPr/>
          </p:nvSpPr>
          <p:spPr>
            <a:xfrm rot="5400000">
              <a:off x="8610019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88" name="TextBox 33"/>
            <p:cNvSpPr txBox="1">
              <a:spLocks noChangeArrowheads="1"/>
            </p:cNvSpPr>
            <p:nvPr/>
          </p:nvSpPr>
          <p:spPr bwMode="auto">
            <a:xfrm>
              <a:off x="8603870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726844B-BC83-431A-B66C-AFE3DF006561}" type="slidenum">
                <a:rPr lang="en-US" altLang="en-US" sz="900" b="1">
                  <a:solidFill>
                    <a:schemeClr val="tx2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21</a:t>
              </a:fld>
              <a:endParaRPr lang="en-US" altLang="en-US" sz="900" b="1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21785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35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bg1">
                    <a:lumMod val="65000"/>
                  </a:schemeClr>
                </a:solidFill>
              </a:rPr>
              <a:t>Boilerplate Provisions</a:t>
            </a:r>
            <a:br>
              <a:rPr lang="en-US" altLang="en-US" sz="4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en-US" sz="2000" dirty="0" smtClean="0">
                <a:solidFill>
                  <a:schemeClr val="bg1">
                    <a:lumMod val="65000"/>
                  </a:schemeClr>
                </a:solidFill>
              </a:rPr>
              <a:t>aka “The Fine Print”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767955"/>
            <a:ext cx="6477000" cy="4240338"/>
          </a:xfrm>
        </p:spPr>
      </p:pic>
      <p:sp>
        <p:nvSpPr>
          <p:cNvPr id="22" name="Rectangle 21"/>
          <p:cNvSpPr/>
          <p:nvPr/>
        </p:nvSpPr>
        <p:spPr>
          <a:xfrm>
            <a:off x="4343400" y="1443038"/>
            <a:ext cx="457200" cy="23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33400" y="1771650"/>
            <a:ext cx="8001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sz="2600" dirty="0"/>
              <a:t/>
            </a:r>
            <a:br>
              <a:rPr lang="en-US" sz="2600" dirty="0"/>
            </a:br>
            <a:endParaRPr lang="en-US" altLang="en-US" sz="2600" dirty="0" smtClean="0">
              <a:solidFill>
                <a:schemeClr val="bg1"/>
              </a:solidFill>
            </a:endParaRPr>
          </a:p>
        </p:txBody>
      </p:sp>
      <p:grpSp>
        <p:nvGrpSpPr>
          <p:cNvPr id="20485" name="Group 34"/>
          <p:cNvGrpSpPr>
            <a:grpSpLocks/>
          </p:cNvGrpSpPr>
          <p:nvPr/>
        </p:nvGrpSpPr>
        <p:grpSpPr bwMode="auto">
          <a:xfrm>
            <a:off x="8605838" y="-19050"/>
            <a:ext cx="242887" cy="247650"/>
            <a:chOff x="8606255" y="267642"/>
            <a:chExt cx="243200" cy="246708"/>
          </a:xfrm>
        </p:grpSpPr>
        <p:sp>
          <p:nvSpPr>
            <p:cNvPr id="9" name="Pentagon 8"/>
            <p:cNvSpPr/>
            <p:nvPr/>
          </p:nvSpPr>
          <p:spPr>
            <a:xfrm rot="5400000">
              <a:off x="8610814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90" name="TextBox 33"/>
            <p:cNvSpPr txBox="1">
              <a:spLocks noChangeArrowheads="1"/>
            </p:cNvSpPr>
            <p:nvPr/>
          </p:nvSpPr>
          <p:spPr bwMode="auto">
            <a:xfrm>
              <a:off x="8606255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CEB9634-DB23-4077-A32E-2896F92D769F}" type="slidenum">
                <a:rPr lang="en-US" altLang="en-US" sz="900" b="1">
                  <a:solidFill>
                    <a:schemeClr val="bg1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22</a:t>
              </a:fld>
              <a:endParaRPr lang="en-US" altLang="en-US" sz="9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0486" name="Group 34"/>
          <p:cNvGrpSpPr>
            <a:grpSpLocks/>
          </p:cNvGrpSpPr>
          <p:nvPr/>
        </p:nvGrpSpPr>
        <p:grpSpPr bwMode="auto">
          <a:xfrm>
            <a:off x="8602663" y="-19050"/>
            <a:ext cx="242887" cy="247650"/>
            <a:chOff x="8603870" y="267642"/>
            <a:chExt cx="243200" cy="246708"/>
          </a:xfrm>
        </p:grpSpPr>
        <p:sp>
          <p:nvSpPr>
            <p:cNvPr id="12" name="Pentagon 11"/>
            <p:cNvSpPr/>
            <p:nvPr/>
          </p:nvSpPr>
          <p:spPr>
            <a:xfrm rot="5400000">
              <a:off x="8610019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88" name="TextBox 33"/>
            <p:cNvSpPr txBox="1">
              <a:spLocks noChangeArrowheads="1"/>
            </p:cNvSpPr>
            <p:nvPr/>
          </p:nvSpPr>
          <p:spPr bwMode="auto">
            <a:xfrm>
              <a:off x="8603870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726844B-BC83-431A-B66C-AFE3DF006561}" type="slidenum">
                <a:rPr lang="en-US" altLang="en-US" sz="900" b="1">
                  <a:solidFill>
                    <a:schemeClr val="tx2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22</a:t>
              </a:fld>
              <a:endParaRPr lang="en-US" altLang="en-US" sz="900" b="1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88523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35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522288"/>
            <a:ext cx="8229600" cy="708025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bg1">
                    <a:lumMod val="65000"/>
                  </a:schemeClr>
                </a:solidFill>
              </a:rPr>
              <a:t>Common Boilerplate Clauses</a:t>
            </a:r>
            <a:endParaRPr lang="en-US" alt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3400" y="1443038"/>
            <a:ext cx="457200" cy="23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33400" y="1771650"/>
            <a:ext cx="80010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3600" b="1" dirty="0" smtClean="0">
                <a:solidFill>
                  <a:schemeClr val="bg1"/>
                </a:solidFill>
              </a:rPr>
              <a:t>Jurisdiction and Venue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Arbitration / ADR</a:t>
            </a:r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Choice of Laws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Severability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Waiver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sz="2600" dirty="0"/>
              <a:t/>
            </a:r>
            <a:br>
              <a:rPr lang="en-US" sz="2600" dirty="0"/>
            </a:br>
            <a:endParaRPr lang="en-US" altLang="en-US" sz="2600" dirty="0" smtClean="0">
              <a:solidFill>
                <a:schemeClr val="bg1"/>
              </a:solidFill>
            </a:endParaRPr>
          </a:p>
        </p:txBody>
      </p:sp>
      <p:grpSp>
        <p:nvGrpSpPr>
          <p:cNvPr id="20485" name="Group 34"/>
          <p:cNvGrpSpPr>
            <a:grpSpLocks/>
          </p:cNvGrpSpPr>
          <p:nvPr/>
        </p:nvGrpSpPr>
        <p:grpSpPr bwMode="auto">
          <a:xfrm>
            <a:off x="8605838" y="-19050"/>
            <a:ext cx="242887" cy="247650"/>
            <a:chOff x="8606255" y="267642"/>
            <a:chExt cx="243200" cy="246708"/>
          </a:xfrm>
        </p:grpSpPr>
        <p:sp>
          <p:nvSpPr>
            <p:cNvPr id="9" name="Pentagon 8"/>
            <p:cNvSpPr/>
            <p:nvPr/>
          </p:nvSpPr>
          <p:spPr>
            <a:xfrm rot="5400000">
              <a:off x="8610814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90" name="TextBox 33"/>
            <p:cNvSpPr txBox="1">
              <a:spLocks noChangeArrowheads="1"/>
            </p:cNvSpPr>
            <p:nvPr/>
          </p:nvSpPr>
          <p:spPr bwMode="auto">
            <a:xfrm>
              <a:off x="8606255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CEB9634-DB23-4077-A32E-2896F92D769F}" type="slidenum">
                <a:rPr lang="en-US" altLang="en-US" sz="900" b="1">
                  <a:solidFill>
                    <a:schemeClr val="bg1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23</a:t>
              </a:fld>
              <a:endParaRPr lang="en-US" altLang="en-US" sz="9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0486" name="Group 34"/>
          <p:cNvGrpSpPr>
            <a:grpSpLocks/>
          </p:cNvGrpSpPr>
          <p:nvPr/>
        </p:nvGrpSpPr>
        <p:grpSpPr bwMode="auto">
          <a:xfrm>
            <a:off x="8602663" y="-19050"/>
            <a:ext cx="242887" cy="247650"/>
            <a:chOff x="8603870" y="267642"/>
            <a:chExt cx="243200" cy="246708"/>
          </a:xfrm>
        </p:grpSpPr>
        <p:sp>
          <p:nvSpPr>
            <p:cNvPr id="12" name="Pentagon 11"/>
            <p:cNvSpPr/>
            <p:nvPr/>
          </p:nvSpPr>
          <p:spPr>
            <a:xfrm rot="5400000">
              <a:off x="8610019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88" name="TextBox 33"/>
            <p:cNvSpPr txBox="1">
              <a:spLocks noChangeArrowheads="1"/>
            </p:cNvSpPr>
            <p:nvPr/>
          </p:nvSpPr>
          <p:spPr bwMode="auto">
            <a:xfrm>
              <a:off x="8603870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726844B-BC83-431A-B66C-AFE3DF006561}" type="slidenum">
                <a:rPr lang="en-US" altLang="en-US" sz="900" b="1">
                  <a:solidFill>
                    <a:schemeClr val="tx2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23</a:t>
              </a:fld>
              <a:endParaRPr lang="en-US" altLang="en-US" sz="900" b="1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88523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35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522288"/>
            <a:ext cx="8229600" cy="708025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bg1">
                    <a:lumMod val="65000"/>
                  </a:schemeClr>
                </a:solidFill>
              </a:rPr>
              <a:t>Common Boilerplate Clauses</a:t>
            </a:r>
            <a:endParaRPr lang="en-US" alt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3400" y="1443038"/>
            <a:ext cx="457200" cy="23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33400" y="1771650"/>
            <a:ext cx="8001000" cy="410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3600" b="1" dirty="0" smtClean="0">
                <a:solidFill>
                  <a:schemeClr val="bg1"/>
                </a:solidFill>
              </a:rPr>
              <a:t>Integration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Assignment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Amendment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Recovery of Attorneys’ Fees &amp; Costs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sz="2600" dirty="0"/>
              <a:t/>
            </a:r>
            <a:br>
              <a:rPr lang="en-US" sz="2600" dirty="0"/>
            </a:br>
            <a:endParaRPr lang="en-US" altLang="en-US" sz="2600" dirty="0" smtClean="0">
              <a:solidFill>
                <a:schemeClr val="bg1"/>
              </a:solidFill>
            </a:endParaRPr>
          </a:p>
        </p:txBody>
      </p:sp>
      <p:grpSp>
        <p:nvGrpSpPr>
          <p:cNvPr id="20485" name="Group 34"/>
          <p:cNvGrpSpPr>
            <a:grpSpLocks/>
          </p:cNvGrpSpPr>
          <p:nvPr/>
        </p:nvGrpSpPr>
        <p:grpSpPr bwMode="auto">
          <a:xfrm>
            <a:off x="8605838" y="-19050"/>
            <a:ext cx="242887" cy="247650"/>
            <a:chOff x="8606255" y="267642"/>
            <a:chExt cx="243200" cy="246708"/>
          </a:xfrm>
        </p:grpSpPr>
        <p:sp>
          <p:nvSpPr>
            <p:cNvPr id="9" name="Pentagon 8"/>
            <p:cNvSpPr/>
            <p:nvPr/>
          </p:nvSpPr>
          <p:spPr>
            <a:xfrm rot="5400000">
              <a:off x="8610814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90" name="TextBox 33"/>
            <p:cNvSpPr txBox="1">
              <a:spLocks noChangeArrowheads="1"/>
            </p:cNvSpPr>
            <p:nvPr/>
          </p:nvSpPr>
          <p:spPr bwMode="auto">
            <a:xfrm>
              <a:off x="8606255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CEB9634-DB23-4077-A32E-2896F92D769F}" type="slidenum">
                <a:rPr lang="en-US" altLang="en-US" sz="900" b="1">
                  <a:solidFill>
                    <a:schemeClr val="bg1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24</a:t>
              </a:fld>
              <a:endParaRPr lang="en-US" altLang="en-US" sz="9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0486" name="Group 34"/>
          <p:cNvGrpSpPr>
            <a:grpSpLocks/>
          </p:cNvGrpSpPr>
          <p:nvPr/>
        </p:nvGrpSpPr>
        <p:grpSpPr bwMode="auto">
          <a:xfrm>
            <a:off x="8602663" y="-19050"/>
            <a:ext cx="242887" cy="247650"/>
            <a:chOff x="8603870" y="267642"/>
            <a:chExt cx="243200" cy="246708"/>
          </a:xfrm>
        </p:grpSpPr>
        <p:sp>
          <p:nvSpPr>
            <p:cNvPr id="12" name="Pentagon 11"/>
            <p:cNvSpPr/>
            <p:nvPr/>
          </p:nvSpPr>
          <p:spPr>
            <a:xfrm rot="5400000">
              <a:off x="8610019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88" name="TextBox 33"/>
            <p:cNvSpPr txBox="1">
              <a:spLocks noChangeArrowheads="1"/>
            </p:cNvSpPr>
            <p:nvPr/>
          </p:nvSpPr>
          <p:spPr bwMode="auto">
            <a:xfrm>
              <a:off x="8603870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726844B-BC83-431A-B66C-AFE3DF006561}" type="slidenum">
                <a:rPr lang="en-US" altLang="en-US" sz="900" b="1">
                  <a:solidFill>
                    <a:schemeClr val="tx2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24</a:t>
              </a:fld>
              <a:endParaRPr lang="en-US" altLang="en-US" sz="900" b="1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809790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35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bg1">
                    <a:lumMod val="65000"/>
                  </a:schemeClr>
                </a:solidFill>
              </a:rPr>
              <a:t>Common Pitfalls</a:t>
            </a:r>
            <a:endParaRPr lang="en-US" alt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Proper Parties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Price Terms and Modification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Timing of Performance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Accepting Inapplicable </a:t>
            </a:r>
            <a:r>
              <a:rPr lang="en-US" sz="3200" b="1" dirty="0">
                <a:solidFill>
                  <a:schemeClr val="bg1"/>
                </a:solidFill>
              </a:rPr>
              <a:t>Boilerplate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Automatic Renewal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2133600"/>
            <a:ext cx="3276600" cy="3409950"/>
          </a:xfrm>
        </p:spPr>
      </p:pic>
      <p:sp>
        <p:nvSpPr>
          <p:cNvPr id="22" name="Rectangle 21"/>
          <p:cNvSpPr/>
          <p:nvPr/>
        </p:nvSpPr>
        <p:spPr>
          <a:xfrm>
            <a:off x="4343400" y="1443038"/>
            <a:ext cx="457200" cy="23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33400" y="1771650"/>
            <a:ext cx="8001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sz="2600" dirty="0"/>
              <a:t/>
            </a:r>
            <a:br>
              <a:rPr lang="en-US" sz="2600" dirty="0"/>
            </a:br>
            <a:endParaRPr lang="en-US" altLang="en-US" sz="2600" dirty="0" smtClean="0">
              <a:solidFill>
                <a:schemeClr val="bg1"/>
              </a:solidFill>
            </a:endParaRPr>
          </a:p>
        </p:txBody>
      </p:sp>
      <p:grpSp>
        <p:nvGrpSpPr>
          <p:cNvPr id="20485" name="Group 34"/>
          <p:cNvGrpSpPr>
            <a:grpSpLocks/>
          </p:cNvGrpSpPr>
          <p:nvPr/>
        </p:nvGrpSpPr>
        <p:grpSpPr bwMode="auto">
          <a:xfrm>
            <a:off x="8605838" y="-19050"/>
            <a:ext cx="242887" cy="247650"/>
            <a:chOff x="8606255" y="267642"/>
            <a:chExt cx="243200" cy="246708"/>
          </a:xfrm>
        </p:grpSpPr>
        <p:sp>
          <p:nvSpPr>
            <p:cNvPr id="9" name="Pentagon 8"/>
            <p:cNvSpPr/>
            <p:nvPr/>
          </p:nvSpPr>
          <p:spPr>
            <a:xfrm rot="5400000">
              <a:off x="8610814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90" name="TextBox 33"/>
            <p:cNvSpPr txBox="1">
              <a:spLocks noChangeArrowheads="1"/>
            </p:cNvSpPr>
            <p:nvPr/>
          </p:nvSpPr>
          <p:spPr bwMode="auto">
            <a:xfrm>
              <a:off x="8606255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CEB9634-DB23-4077-A32E-2896F92D769F}" type="slidenum">
                <a:rPr lang="en-US" altLang="en-US" sz="900" b="1">
                  <a:solidFill>
                    <a:schemeClr val="bg1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25</a:t>
              </a:fld>
              <a:endParaRPr lang="en-US" altLang="en-US" sz="9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0486" name="Group 34"/>
          <p:cNvGrpSpPr>
            <a:grpSpLocks/>
          </p:cNvGrpSpPr>
          <p:nvPr/>
        </p:nvGrpSpPr>
        <p:grpSpPr bwMode="auto">
          <a:xfrm>
            <a:off x="8602663" y="-19050"/>
            <a:ext cx="242887" cy="247650"/>
            <a:chOff x="8603870" y="267642"/>
            <a:chExt cx="243200" cy="246708"/>
          </a:xfrm>
        </p:grpSpPr>
        <p:sp>
          <p:nvSpPr>
            <p:cNvPr id="12" name="Pentagon 11"/>
            <p:cNvSpPr/>
            <p:nvPr/>
          </p:nvSpPr>
          <p:spPr>
            <a:xfrm rot="5400000">
              <a:off x="8610019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88" name="TextBox 33"/>
            <p:cNvSpPr txBox="1">
              <a:spLocks noChangeArrowheads="1"/>
            </p:cNvSpPr>
            <p:nvPr/>
          </p:nvSpPr>
          <p:spPr bwMode="auto">
            <a:xfrm>
              <a:off x="8603870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726844B-BC83-431A-B66C-AFE3DF006561}" type="slidenum">
                <a:rPr lang="en-US" altLang="en-US" sz="900" b="1">
                  <a:solidFill>
                    <a:schemeClr val="tx2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25</a:t>
              </a:fld>
              <a:endParaRPr lang="en-US" altLang="en-US" sz="900" b="1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815066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35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bg1">
                    <a:lumMod val="65000"/>
                  </a:schemeClr>
                </a:solidFill>
              </a:rPr>
              <a:t>SUCCESS!!!</a:t>
            </a:r>
            <a:endParaRPr lang="en-US" alt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tfall Win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9838" y="1600200"/>
            <a:ext cx="6664325" cy="4525963"/>
          </a:xfrm>
        </p:spPr>
      </p:pic>
      <p:sp>
        <p:nvSpPr>
          <p:cNvPr id="22" name="Rectangle 21"/>
          <p:cNvSpPr/>
          <p:nvPr/>
        </p:nvSpPr>
        <p:spPr>
          <a:xfrm>
            <a:off x="4343400" y="1443038"/>
            <a:ext cx="457200" cy="23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33400" y="1771650"/>
            <a:ext cx="8001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n-US" sz="3600" dirty="0">
              <a:solidFill>
                <a:schemeClr val="bg1"/>
              </a:solidFill>
            </a:endParaRP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sz="2600" dirty="0"/>
              <a:t/>
            </a:r>
            <a:br>
              <a:rPr lang="en-US" sz="2600" dirty="0"/>
            </a:br>
            <a:endParaRPr lang="en-US" altLang="en-US" sz="2600" dirty="0" smtClean="0">
              <a:solidFill>
                <a:schemeClr val="bg1"/>
              </a:solidFill>
            </a:endParaRPr>
          </a:p>
        </p:txBody>
      </p:sp>
      <p:grpSp>
        <p:nvGrpSpPr>
          <p:cNvPr id="20485" name="Group 34"/>
          <p:cNvGrpSpPr>
            <a:grpSpLocks/>
          </p:cNvGrpSpPr>
          <p:nvPr/>
        </p:nvGrpSpPr>
        <p:grpSpPr bwMode="auto">
          <a:xfrm>
            <a:off x="8605838" y="-19050"/>
            <a:ext cx="242887" cy="247650"/>
            <a:chOff x="8606255" y="267642"/>
            <a:chExt cx="243200" cy="246708"/>
          </a:xfrm>
        </p:grpSpPr>
        <p:sp>
          <p:nvSpPr>
            <p:cNvPr id="9" name="Pentagon 8"/>
            <p:cNvSpPr/>
            <p:nvPr/>
          </p:nvSpPr>
          <p:spPr>
            <a:xfrm rot="5400000">
              <a:off x="8610814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90" name="TextBox 33"/>
            <p:cNvSpPr txBox="1">
              <a:spLocks noChangeArrowheads="1"/>
            </p:cNvSpPr>
            <p:nvPr/>
          </p:nvSpPr>
          <p:spPr bwMode="auto">
            <a:xfrm>
              <a:off x="8606255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CEB9634-DB23-4077-A32E-2896F92D769F}" type="slidenum">
                <a:rPr lang="en-US" altLang="en-US" sz="900" b="1">
                  <a:solidFill>
                    <a:schemeClr val="bg1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26</a:t>
              </a:fld>
              <a:endParaRPr lang="en-US" altLang="en-US" sz="9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0486" name="Group 34"/>
          <p:cNvGrpSpPr>
            <a:grpSpLocks/>
          </p:cNvGrpSpPr>
          <p:nvPr/>
        </p:nvGrpSpPr>
        <p:grpSpPr bwMode="auto">
          <a:xfrm>
            <a:off x="8602663" y="-19050"/>
            <a:ext cx="242887" cy="247650"/>
            <a:chOff x="8603870" y="267642"/>
            <a:chExt cx="243200" cy="246708"/>
          </a:xfrm>
        </p:grpSpPr>
        <p:sp>
          <p:nvSpPr>
            <p:cNvPr id="12" name="Pentagon 11"/>
            <p:cNvSpPr/>
            <p:nvPr/>
          </p:nvSpPr>
          <p:spPr>
            <a:xfrm rot="5400000">
              <a:off x="8610019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88" name="TextBox 33"/>
            <p:cNvSpPr txBox="1">
              <a:spLocks noChangeArrowheads="1"/>
            </p:cNvSpPr>
            <p:nvPr/>
          </p:nvSpPr>
          <p:spPr bwMode="auto">
            <a:xfrm>
              <a:off x="8603870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726844B-BC83-431A-B66C-AFE3DF006561}" type="slidenum">
                <a:rPr lang="en-US" altLang="en-US" sz="900" b="1">
                  <a:solidFill>
                    <a:schemeClr val="tx2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26</a:t>
              </a:fld>
              <a:endParaRPr lang="en-US" altLang="en-US" sz="900" b="1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124079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0" grpId="0"/>
      <p:bldP spid="22" grpId="0" animBg="1"/>
      <p:bldP spid="235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allthingsd.com/files/2012/07/10Questions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418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63538" y="4960938"/>
            <a:ext cx="8229600" cy="830262"/>
          </a:xfrm>
        </p:spPr>
        <p:txBody>
          <a:bodyPr>
            <a:spAutoFit/>
          </a:bodyPr>
          <a:lstStyle/>
          <a:p>
            <a:r>
              <a:rPr lang="en-US" altLang="en-US" sz="4800" smtClean="0"/>
              <a:t>Questions/Comments?</a:t>
            </a:r>
          </a:p>
        </p:txBody>
      </p:sp>
      <p:grpSp>
        <p:nvGrpSpPr>
          <p:cNvPr id="113668" name="Group 34"/>
          <p:cNvGrpSpPr>
            <a:grpSpLocks/>
          </p:cNvGrpSpPr>
          <p:nvPr/>
        </p:nvGrpSpPr>
        <p:grpSpPr bwMode="auto">
          <a:xfrm>
            <a:off x="8605838" y="-19050"/>
            <a:ext cx="242887" cy="247650"/>
            <a:chOff x="8606255" y="267642"/>
            <a:chExt cx="243200" cy="246708"/>
          </a:xfrm>
        </p:grpSpPr>
        <p:sp>
          <p:nvSpPr>
            <p:cNvPr id="9" name="Pentagon 8"/>
            <p:cNvSpPr/>
            <p:nvPr/>
          </p:nvSpPr>
          <p:spPr>
            <a:xfrm rot="5400000">
              <a:off x="8610814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3673" name="TextBox 33"/>
            <p:cNvSpPr txBox="1">
              <a:spLocks noChangeArrowheads="1"/>
            </p:cNvSpPr>
            <p:nvPr/>
          </p:nvSpPr>
          <p:spPr bwMode="auto">
            <a:xfrm>
              <a:off x="8606255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fld id="{47F73C4F-D34D-4FBE-8637-D25B1C1515E7}" type="slidenum">
                <a:rPr lang="en-US" altLang="en-US" sz="900" b="1">
                  <a:solidFill>
                    <a:prstClr val="white"/>
                  </a:solidFill>
                </a:rPr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t>27</a:t>
              </a:fld>
              <a:endParaRPr lang="en-US" altLang="en-US" sz="900" b="1">
                <a:solidFill>
                  <a:prstClr val="white"/>
                </a:solidFill>
              </a:endParaRPr>
            </a:p>
          </p:txBody>
        </p:sp>
      </p:grpSp>
      <p:grpSp>
        <p:nvGrpSpPr>
          <p:cNvPr id="113669" name="Group 34"/>
          <p:cNvGrpSpPr>
            <a:grpSpLocks/>
          </p:cNvGrpSpPr>
          <p:nvPr/>
        </p:nvGrpSpPr>
        <p:grpSpPr bwMode="auto">
          <a:xfrm>
            <a:off x="8602663" y="-19050"/>
            <a:ext cx="242887" cy="247650"/>
            <a:chOff x="8603870" y="267642"/>
            <a:chExt cx="243200" cy="246708"/>
          </a:xfrm>
        </p:grpSpPr>
        <p:sp>
          <p:nvSpPr>
            <p:cNvPr id="12" name="Pentagon 11"/>
            <p:cNvSpPr/>
            <p:nvPr/>
          </p:nvSpPr>
          <p:spPr>
            <a:xfrm rot="5400000">
              <a:off x="8610019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3671" name="TextBox 33"/>
            <p:cNvSpPr txBox="1">
              <a:spLocks noChangeArrowheads="1"/>
            </p:cNvSpPr>
            <p:nvPr/>
          </p:nvSpPr>
          <p:spPr bwMode="auto">
            <a:xfrm>
              <a:off x="8603870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fld id="{A00EC104-D722-4962-8F7B-11022108CDE5}" type="slidenum">
                <a:rPr lang="en-US" altLang="en-US" sz="900" b="1">
                  <a:solidFill>
                    <a:srgbClr val="14405C"/>
                  </a:solidFill>
                </a:rPr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t>27</a:t>
              </a:fld>
              <a:endParaRPr lang="en-US" altLang="en-US" sz="900" b="1">
                <a:solidFill>
                  <a:srgbClr val="14405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27051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US" altLang="en-US" dirty="0" smtClean="0"/>
          </a:p>
          <a:p>
            <a:pPr marL="0" indent="0" algn="ctr">
              <a:buFont typeface="Arial" charset="0"/>
              <a:buNone/>
            </a:pPr>
            <a:endParaRPr lang="en-US" altLang="en-US" dirty="0" smtClean="0"/>
          </a:p>
          <a:p>
            <a:pPr marL="0" indent="0" algn="ctr">
              <a:buFont typeface="Arial" charset="0"/>
              <a:buNone/>
            </a:pPr>
            <a:r>
              <a:rPr lang="en-US" altLang="en-US" sz="2400" dirty="0" smtClean="0"/>
              <a:t>Anthony T Bowser, Esquire</a:t>
            </a:r>
            <a:br>
              <a:rPr lang="en-US" altLang="en-US" sz="2400" dirty="0" smtClean="0"/>
            </a:br>
            <a:endParaRPr lang="en-US" altLang="en-US" sz="2400" dirty="0" smtClean="0"/>
          </a:p>
          <a:p>
            <a:pPr marL="0" indent="0" algn="ctr">
              <a:buFont typeface="Arial" charset="0"/>
              <a:buNone/>
            </a:pPr>
            <a:r>
              <a:rPr lang="fr-FR" altLang="en-US" sz="1800" dirty="0" smtClean="0"/>
              <a:t>Thomas, Thomas &amp; Hafer LLP</a:t>
            </a:r>
          </a:p>
          <a:p>
            <a:pPr marL="0" indent="0" algn="ctr">
              <a:buFont typeface="Arial" charset="0"/>
              <a:buNone/>
            </a:pPr>
            <a:r>
              <a:rPr lang="en-US" altLang="en-US" sz="1800" dirty="0" smtClean="0"/>
              <a:t>305 N Front St</a:t>
            </a:r>
          </a:p>
          <a:p>
            <a:pPr marL="0" indent="0" algn="ctr">
              <a:buFont typeface="Arial" charset="0"/>
              <a:buNone/>
            </a:pPr>
            <a:r>
              <a:rPr lang="en-US" altLang="en-US" sz="1800" dirty="0" smtClean="0"/>
              <a:t>Harrisburg, PA 17101</a:t>
            </a:r>
          </a:p>
          <a:p>
            <a:pPr marL="0" indent="0" algn="ctr">
              <a:buFont typeface="Arial" charset="0"/>
              <a:buNone/>
            </a:pPr>
            <a:endParaRPr lang="en-US" altLang="en-US" sz="1800" dirty="0" smtClean="0"/>
          </a:p>
          <a:p>
            <a:pPr marL="0" indent="0" algn="ctr">
              <a:buFont typeface="Arial" charset="0"/>
              <a:buNone/>
            </a:pPr>
            <a:r>
              <a:rPr lang="en-US" altLang="en-US" sz="1800" dirty="0" smtClean="0"/>
              <a:t>717-441-3959 </a:t>
            </a:r>
          </a:p>
          <a:p>
            <a:pPr marL="0" indent="0" algn="ctr">
              <a:buFont typeface="Arial" charset="0"/>
              <a:buNone/>
            </a:pPr>
            <a:r>
              <a:rPr lang="en-US" altLang="en-US" sz="1800" dirty="0" smtClean="0"/>
              <a:t>Twitter: @</a:t>
            </a:r>
            <a:r>
              <a:rPr lang="en-US" altLang="en-US" sz="1800" dirty="0" err="1" smtClean="0"/>
              <a:t>AnthonyBowser</a:t>
            </a:r>
            <a:endParaRPr lang="en-US" altLang="en-US" sz="1800" dirty="0" smtClean="0"/>
          </a:p>
          <a:p>
            <a:pPr marL="0" indent="0" algn="ctr">
              <a:buFont typeface="Arial" charset="0"/>
              <a:buNone/>
            </a:pPr>
            <a:r>
              <a:rPr lang="en-US" altLang="en-US" sz="1800" dirty="0" smtClean="0"/>
              <a:t>abowser@tthlaw.com</a:t>
            </a:r>
          </a:p>
          <a:p>
            <a:pPr marL="0" indent="0" algn="ctr">
              <a:buFont typeface="Arial" charset="0"/>
              <a:buNone/>
            </a:pPr>
            <a:endParaRPr lang="en-US" altLang="en-US" sz="1800" dirty="0" smtClean="0"/>
          </a:p>
        </p:txBody>
      </p:sp>
      <p:grpSp>
        <p:nvGrpSpPr>
          <p:cNvPr id="60419" name="Group 34"/>
          <p:cNvGrpSpPr>
            <a:grpSpLocks/>
          </p:cNvGrpSpPr>
          <p:nvPr/>
        </p:nvGrpSpPr>
        <p:grpSpPr bwMode="auto">
          <a:xfrm>
            <a:off x="8605838" y="-19050"/>
            <a:ext cx="242887" cy="247650"/>
            <a:chOff x="8606255" y="267642"/>
            <a:chExt cx="243200" cy="246708"/>
          </a:xfrm>
        </p:grpSpPr>
        <p:sp>
          <p:nvSpPr>
            <p:cNvPr id="5" name="Pentagon 4"/>
            <p:cNvSpPr/>
            <p:nvPr/>
          </p:nvSpPr>
          <p:spPr>
            <a:xfrm rot="5400000">
              <a:off x="8610814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425" name="TextBox 33"/>
            <p:cNvSpPr txBox="1">
              <a:spLocks noChangeArrowheads="1"/>
            </p:cNvSpPr>
            <p:nvPr/>
          </p:nvSpPr>
          <p:spPr bwMode="auto">
            <a:xfrm>
              <a:off x="8606255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fld id="{AD9D9656-DC81-4EA1-9F27-267420896C58}" type="slidenum">
                <a:rPr lang="en-US" altLang="en-US" sz="900" b="1">
                  <a:solidFill>
                    <a:prstClr val="white"/>
                  </a:solidFill>
                </a:rPr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t>28</a:t>
              </a:fld>
              <a:endParaRPr lang="en-US" altLang="en-US" sz="900" b="1">
                <a:solidFill>
                  <a:prstClr val="white"/>
                </a:solidFill>
              </a:endParaRPr>
            </a:p>
          </p:txBody>
        </p:sp>
      </p:grpSp>
      <p:grpSp>
        <p:nvGrpSpPr>
          <p:cNvPr id="60420" name="Group 34"/>
          <p:cNvGrpSpPr>
            <a:grpSpLocks/>
          </p:cNvGrpSpPr>
          <p:nvPr/>
        </p:nvGrpSpPr>
        <p:grpSpPr bwMode="auto">
          <a:xfrm>
            <a:off x="8602663" y="-19050"/>
            <a:ext cx="242887" cy="247650"/>
            <a:chOff x="8603870" y="267642"/>
            <a:chExt cx="243200" cy="246708"/>
          </a:xfrm>
        </p:grpSpPr>
        <p:sp>
          <p:nvSpPr>
            <p:cNvPr id="8" name="Pentagon 7"/>
            <p:cNvSpPr/>
            <p:nvPr/>
          </p:nvSpPr>
          <p:spPr>
            <a:xfrm rot="5400000">
              <a:off x="8610019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423" name="TextBox 33"/>
            <p:cNvSpPr txBox="1">
              <a:spLocks noChangeArrowheads="1"/>
            </p:cNvSpPr>
            <p:nvPr/>
          </p:nvSpPr>
          <p:spPr bwMode="auto">
            <a:xfrm>
              <a:off x="8603870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fld id="{2ED53891-36C4-4994-A8D7-809CA4BB7A3B}" type="slidenum">
                <a:rPr lang="en-US" altLang="en-US" sz="900" b="1">
                  <a:solidFill>
                    <a:srgbClr val="14405C"/>
                  </a:solidFill>
                </a:rPr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t>28</a:t>
              </a:fld>
              <a:endParaRPr lang="en-US" altLang="en-US" sz="900" b="1" dirty="0">
                <a:solidFill>
                  <a:srgbClr val="14405C"/>
                </a:solidFill>
              </a:endParaRPr>
            </a:p>
          </p:txBody>
        </p:sp>
      </p:grpSp>
      <p:pic>
        <p:nvPicPr>
          <p:cNvPr id="60421" name="Picture 9" descr="contactic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219200"/>
            <a:ext cx="71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28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522288"/>
            <a:ext cx="8229600" cy="708025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bg1">
                    <a:lumMod val="65000"/>
                  </a:schemeClr>
                </a:solidFill>
              </a:rPr>
              <a:t>Contracts: </a:t>
            </a:r>
            <a:r>
              <a:rPr lang="en-US" altLang="en-US" sz="4000" i="1" dirty="0" smtClean="0">
                <a:solidFill>
                  <a:schemeClr val="bg1">
                    <a:lumMod val="65000"/>
                  </a:schemeClr>
                </a:solidFill>
              </a:rPr>
              <a:t>The Basics</a:t>
            </a:r>
            <a:endParaRPr lang="en-US" altLang="en-US" i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3400" y="1443038"/>
            <a:ext cx="457200" cy="23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33400" y="1771650"/>
            <a:ext cx="8001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/>
            <a:r>
              <a:rPr lang="en-US" sz="3600" b="1" dirty="0" smtClean="0">
                <a:solidFill>
                  <a:schemeClr val="bg1"/>
                </a:solidFill>
              </a:rPr>
              <a:t>Consideration</a:t>
            </a:r>
            <a:endParaRPr lang="en-US" sz="3600" dirty="0">
              <a:solidFill>
                <a:schemeClr val="bg1"/>
              </a:solidFill>
            </a:endParaRPr>
          </a:p>
          <a:p>
            <a:pPr fontAlgn="base"/>
            <a:r>
              <a:rPr lang="en-US" sz="3600" b="1" dirty="0">
                <a:solidFill>
                  <a:schemeClr val="bg1"/>
                </a:solidFill>
              </a:rPr>
              <a:t>Offer and </a:t>
            </a:r>
            <a:r>
              <a:rPr lang="en-US" sz="3600" b="1" dirty="0" smtClean="0">
                <a:solidFill>
                  <a:schemeClr val="bg1"/>
                </a:solidFill>
              </a:rPr>
              <a:t>acceptance</a:t>
            </a:r>
          </a:p>
          <a:p>
            <a:pPr fontAlgn="base"/>
            <a:r>
              <a:rPr lang="en-US" sz="3600" b="1" dirty="0" smtClean="0">
                <a:solidFill>
                  <a:schemeClr val="bg1"/>
                </a:solidFill>
              </a:rPr>
              <a:t>Legal purpose</a:t>
            </a:r>
          </a:p>
          <a:p>
            <a:pPr fontAlgn="base"/>
            <a:r>
              <a:rPr lang="en-US" sz="3600" b="1" dirty="0" smtClean="0">
                <a:solidFill>
                  <a:schemeClr val="bg1"/>
                </a:solidFill>
              </a:rPr>
              <a:t>Capable parties</a:t>
            </a:r>
          </a:p>
          <a:p>
            <a:pPr fontAlgn="base"/>
            <a:r>
              <a:rPr lang="en-US" sz="3600" b="1" dirty="0" smtClean="0">
                <a:solidFill>
                  <a:schemeClr val="bg1"/>
                </a:solidFill>
              </a:rPr>
              <a:t>Absence of vitiating </a:t>
            </a:r>
            <a:r>
              <a:rPr lang="en-US" sz="3600" b="1" dirty="0">
                <a:solidFill>
                  <a:schemeClr val="bg1"/>
                </a:solidFill>
              </a:rPr>
              <a:t>f</a:t>
            </a:r>
            <a:r>
              <a:rPr lang="en-US" sz="3600" b="1" dirty="0" smtClean="0">
                <a:solidFill>
                  <a:schemeClr val="bg1"/>
                </a:solidFill>
              </a:rPr>
              <a:t>actors</a:t>
            </a:r>
          </a:p>
          <a:p>
            <a:pPr fontAlgn="base"/>
            <a:r>
              <a:rPr lang="en-US" sz="3600" b="1" dirty="0" smtClean="0">
                <a:solidFill>
                  <a:schemeClr val="bg1"/>
                </a:solidFill>
              </a:rPr>
              <a:t>Performance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pSp>
        <p:nvGrpSpPr>
          <p:cNvPr id="20485" name="Group 34"/>
          <p:cNvGrpSpPr>
            <a:grpSpLocks/>
          </p:cNvGrpSpPr>
          <p:nvPr/>
        </p:nvGrpSpPr>
        <p:grpSpPr bwMode="auto">
          <a:xfrm>
            <a:off x="8605838" y="-19050"/>
            <a:ext cx="242887" cy="247650"/>
            <a:chOff x="8606255" y="267642"/>
            <a:chExt cx="243200" cy="246708"/>
          </a:xfrm>
        </p:grpSpPr>
        <p:sp>
          <p:nvSpPr>
            <p:cNvPr id="9" name="Pentagon 8"/>
            <p:cNvSpPr/>
            <p:nvPr/>
          </p:nvSpPr>
          <p:spPr>
            <a:xfrm rot="5400000">
              <a:off x="8610814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490" name="TextBox 33"/>
            <p:cNvSpPr txBox="1">
              <a:spLocks noChangeArrowheads="1"/>
            </p:cNvSpPr>
            <p:nvPr/>
          </p:nvSpPr>
          <p:spPr bwMode="auto">
            <a:xfrm>
              <a:off x="8606255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fld id="{0CEB9634-DB23-4077-A32E-2896F92D769F}" type="slidenum">
                <a:rPr lang="en-US" altLang="en-US" sz="900" b="1">
                  <a:solidFill>
                    <a:prstClr val="white"/>
                  </a:solidFill>
                </a:rPr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t>3</a:t>
              </a:fld>
              <a:endParaRPr lang="en-US" altLang="en-US" sz="900" b="1">
                <a:solidFill>
                  <a:prstClr val="white"/>
                </a:solidFill>
              </a:endParaRPr>
            </a:p>
          </p:txBody>
        </p:sp>
      </p:grpSp>
      <p:grpSp>
        <p:nvGrpSpPr>
          <p:cNvPr id="20486" name="Group 34"/>
          <p:cNvGrpSpPr>
            <a:grpSpLocks/>
          </p:cNvGrpSpPr>
          <p:nvPr/>
        </p:nvGrpSpPr>
        <p:grpSpPr bwMode="auto">
          <a:xfrm>
            <a:off x="8602663" y="-19050"/>
            <a:ext cx="242887" cy="247650"/>
            <a:chOff x="8603870" y="267642"/>
            <a:chExt cx="243200" cy="246708"/>
          </a:xfrm>
        </p:grpSpPr>
        <p:sp>
          <p:nvSpPr>
            <p:cNvPr id="12" name="Pentagon 11"/>
            <p:cNvSpPr/>
            <p:nvPr/>
          </p:nvSpPr>
          <p:spPr>
            <a:xfrm rot="5400000">
              <a:off x="8610019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488" name="TextBox 33"/>
            <p:cNvSpPr txBox="1">
              <a:spLocks noChangeArrowheads="1"/>
            </p:cNvSpPr>
            <p:nvPr/>
          </p:nvSpPr>
          <p:spPr bwMode="auto">
            <a:xfrm>
              <a:off x="8603870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fld id="{0726844B-BC83-431A-B66C-AFE3DF006561}" type="slidenum">
                <a:rPr lang="en-US" altLang="en-US" sz="900" b="1">
                  <a:solidFill>
                    <a:srgbClr val="14405C"/>
                  </a:solidFill>
                </a:rPr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t>3</a:t>
              </a:fld>
              <a:endParaRPr lang="en-US" altLang="en-US" sz="900" b="1">
                <a:solidFill>
                  <a:srgbClr val="14405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680517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35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522288"/>
            <a:ext cx="8229600" cy="708025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bg1">
                    <a:lumMod val="65000"/>
                  </a:schemeClr>
                </a:solidFill>
              </a:rPr>
              <a:t>Consideration</a:t>
            </a:r>
            <a:endParaRPr lang="en-US" alt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3400" y="1443038"/>
            <a:ext cx="457200" cy="23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33400" y="1771650"/>
            <a:ext cx="80010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</a:rPr>
              <a:t>Consideration is the benefit that each party gets or expects to get from the contractual deal </a:t>
            </a:r>
            <a:endParaRPr lang="en-US" sz="2800" dirty="0" smtClean="0">
              <a:solidFill>
                <a:schemeClr val="bg1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Must represent a change in position</a:t>
            </a:r>
          </a:p>
          <a:p>
            <a:pPr marL="857250" lvl="2" indent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sz="2400" i="1" dirty="0" smtClean="0"/>
          </a:p>
          <a:p>
            <a:pPr marL="857250" lvl="2" indent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i="1" dirty="0" smtClean="0">
                <a:solidFill>
                  <a:schemeClr val="bg1"/>
                </a:solidFill>
              </a:rPr>
              <a:t>e.g.</a:t>
            </a:r>
            <a:r>
              <a:rPr lang="en-US" sz="2400" dirty="0" smtClean="0">
                <a:solidFill>
                  <a:schemeClr val="bg1"/>
                </a:solidFill>
              </a:rPr>
              <a:t> - Comcast gets my money and I get endless </a:t>
            </a:r>
            <a:r>
              <a:rPr lang="en-US" sz="2400" i="1" dirty="0" smtClean="0">
                <a:solidFill>
                  <a:schemeClr val="bg1"/>
                </a:solidFill>
              </a:rPr>
              <a:t>Dukes of Hazzard reruns</a:t>
            </a:r>
          </a:p>
          <a:p>
            <a:pPr marL="857250" lvl="2" indent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sz="2400" i="1" dirty="0"/>
          </a:p>
          <a:p>
            <a:pPr marL="857250" lvl="2" indent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sz="2400" i="1" dirty="0" smtClean="0"/>
          </a:p>
          <a:p>
            <a:pPr marL="857250" lvl="2" indent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sz="2400" i="1" dirty="0"/>
          </a:p>
          <a:p>
            <a:pPr marL="857250" lvl="2" indent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sz="2400" i="1" dirty="0" smtClean="0"/>
          </a:p>
          <a:p>
            <a:pPr marL="857250" lvl="2" indent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sz="2400" i="1" dirty="0"/>
          </a:p>
        </p:txBody>
      </p:sp>
      <p:grpSp>
        <p:nvGrpSpPr>
          <p:cNvPr id="20485" name="Group 34"/>
          <p:cNvGrpSpPr>
            <a:grpSpLocks/>
          </p:cNvGrpSpPr>
          <p:nvPr/>
        </p:nvGrpSpPr>
        <p:grpSpPr bwMode="auto">
          <a:xfrm>
            <a:off x="8605838" y="-19050"/>
            <a:ext cx="242887" cy="247650"/>
            <a:chOff x="8606255" y="267642"/>
            <a:chExt cx="243200" cy="246708"/>
          </a:xfrm>
        </p:grpSpPr>
        <p:sp>
          <p:nvSpPr>
            <p:cNvPr id="9" name="Pentagon 8"/>
            <p:cNvSpPr/>
            <p:nvPr/>
          </p:nvSpPr>
          <p:spPr>
            <a:xfrm rot="5400000">
              <a:off x="8610814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490" name="TextBox 33"/>
            <p:cNvSpPr txBox="1">
              <a:spLocks noChangeArrowheads="1"/>
            </p:cNvSpPr>
            <p:nvPr/>
          </p:nvSpPr>
          <p:spPr bwMode="auto">
            <a:xfrm>
              <a:off x="8606255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fld id="{0CEB9634-DB23-4077-A32E-2896F92D769F}" type="slidenum">
                <a:rPr lang="en-US" altLang="en-US" sz="900" b="1">
                  <a:solidFill>
                    <a:prstClr val="white"/>
                  </a:solidFill>
                </a:rPr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t>4</a:t>
              </a:fld>
              <a:endParaRPr lang="en-US" altLang="en-US" sz="900" b="1">
                <a:solidFill>
                  <a:prstClr val="white"/>
                </a:solidFill>
              </a:endParaRPr>
            </a:p>
          </p:txBody>
        </p:sp>
      </p:grpSp>
      <p:grpSp>
        <p:nvGrpSpPr>
          <p:cNvPr id="20486" name="Group 34"/>
          <p:cNvGrpSpPr>
            <a:grpSpLocks/>
          </p:cNvGrpSpPr>
          <p:nvPr/>
        </p:nvGrpSpPr>
        <p:grpSpPr bwMode="auto">
          <a:xfrm>
            <a:off x="8602663" y="-19050"/>
            <a:ext cx="242887" cy="247650"/>
            <a:chOff x="8603870" y="267642"/>
            <a:chExt cx="243200" cy="246708"/>
          </a:xfrm>
        </p:grpSpPr>
        <p:sp>
          <p:nvSpPr>
            <p:cNvPr id="12" name="Pentagon 11"/>
            <p:cNvSpPr/>
            <p:nvPr/>
          </p:nvSpPr>
          <p:spPr>
            <a:xfrm rot="5400000">
              <a:off x="8610019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488" name="TextBox 33"/>
            <p:cNvSpPr txBox="1">
              <a:spLocks noChangeArrowheads="1"/>
            </p:cNvSpPr>
            <p:nvPr/>
          </p:nvSpPr>
          <p:spPr bwMode="auto">
            <a:xfrm>
              <a:off x="8603870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fld id="{0726844B-BC83-431A-B66C-AFE3DF006561}" type="slidenum">
                <a:rPr lang="en-US" altLang="en-US" sz="900" b="1">
                  <a:solidFill>
                    <a:srgbClr val="14405C"/>
                  </a:solidFill>
                </a:rPr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t>4</a:t>
              </a:fld>
              <a:endParaRPr lang="en-US" altLang="en-US" sz="900" b="1">
                <a:solidFill>
                  <a:srgbClr val="14405C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4267200"/>
            <a:ext cx="35814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2654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35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522288"/>
            <a:ext cx="8229600" cy="708025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bg1">
                    <a:lumMod val="65000"/>
                  </a:schemeClr>
                </a:solidFill>
              </a:rPr>
              <a:t>Lack of Consideration</a:t>
            </a:r>
            <a:endParaRPr lang="en-US" alt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3400" y="1443038"/>
            <a:ext cx="457200" cy="23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33400" y="1771650"/>
            <a:ext cx="8001000" cy="374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/>
            <a:r>
              <a:rPr lang="en-US" sz="3200" b="1" dirty="0">
                <a:solidFill>
                  <a:schemeClr val="bg1"/>
                </a:solidFill>
              </a:rPr>
              <a:t>One of the parties was already legally obligated to </a:t>
            </a:r>
            <a:r>
              <a:rPr lang="en-US" sz="3200" b="1" dirty="0" smtClean="0">
                <a:solidFill>
                  <a:schemeClr val="bg1"/>
                </a:solidFill>
              </a:rPr>
              <a:t>perform</a:t>
            </a:r>
          </a:p>
          <a:p>
            <a:pPr fontAlgn="base"/>
            <a:r>
              <a:rPr lang="en-US" sz="3200" b="1" dirty="0" smtClean="0">
                <a:solidFill>
                  <a:schemeClr val="bg1"/>
                </a:solidFill>
              </a:rPr>
              <a:t>The </a:t>
            </a:r>
            <a:r>
              <a:rPr lang="en-US" sz="3200" b="1" dirty="0">
                <a:solidFill>
                  <a:schemeClr val="bg1"/>
                </a:solidFill>
              </a:rPr>
              <a:t>promise amounts to a gift, not a </a:t>
            </a:r>
            <a:r>
              <a:rPr lang="en-US" sz="3200" b="1" dirty="0" smtClean="0">
                <a:solidFill>
                  <a:schemeClr val="bg1"/>
                </a:solidFill>
              </a:rPr>
              <a:t>contract</a:t>
            </a:r>
          </a:p>
          <a:p>
            <a:pPr fontAlgn="base"/>
            <a:r>
              <a:rPr lang="en-US" sz="3200" b="1" dirty="0" smtClean="0">
                <a:solidFill>
                  <a:schemeClr val="bg1"/>
                </a:solidFill>
              </a:rPr>
              <a:t>The </a:t>
            </a:r>
            <a:r>
              <a:rPr lang="en-US" sz="3200" b="1" dirty="0">
                <a:solidFill>
                  <a:schemeClr val="bg1"/>
                </a:solidFill>
              </a:rPr>
              <a:t>exchange is for "past </a:t>
            </a:r>
            <a:r>
              <a:rPr lang="en-US" sz="3200" b="1" dirty="0" smtClean="0">
                <a:solidFill>
                  <a:schemeClr val="bg1"/>
                </a:solidFill>
              </a:rPr>
              <a:t>consideration"</a:t>
            </a:r>
            <a:r>
              <a:rPr lang="en-US" sz="3200" dirty="0">
                <a:solidFill>
                  <a:schemeClr val="bg1"/>
                </a:solidFill>
              </a:rPr>
              <a:t> </a:t>
            </a:r>
            <a:endParaRPr lang="en-US" sz="3200" dirty="0" smtClean="0">
              <a:solidFill>
                <a:schemeClr val="bg1"/>
              </a:solidFill>
            </a:endParaRPr>
          </a:p>
          <a:p>
            <a:pPr fontAlgn="base"/>
            <a:r>
              <a:rPr lang="en-US" sz="3200" b="1" dirty="0" smtClean="0">
                <a:solidFill>
                  <a:schemeClr val="bg1"/>
                </a:solidFill>
              </a:rPr>
              <a:t>The bargained-for </a:t>
            </a:r>
            <a:r>
              <a:rPr lang="en-US" sz="3200" b="1" dirty="0">
                <a:solidFill>
                  <a:schemeClr val="bg1"/>
                </a:solidFill>
              </a:rPr>
              <a:t>promise is </a:t>
            </a:r>
            <a:r>
              <a:rPr lang="en-US" sz="3200" b="1" dirty="0" smtClean="0">
                <a:solidFill>
                  <a:schemeClr val="bg1"/>
                </a:solidFill>
              </a:rPr>
              <a:t>illusory</a:t>
            </a:r>
            <a:endParaRPr lang="en-US" sz="3200" dirty="0">
              <a:solidFill>
                <a:schemeClr val="bg1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600" dirty="0" smtClean="0">
              <a:solidFill>
                <a:prstClr val="white"/>
              </a:solidFill>
            </a:endParaRPr>
          </a:p>
        </p:txBody>
      </p:sp>
      <p:grpSp>
        <p:nvGrpSpPr>
          <p:cNvPr id="20485" name="Group 34"/>
          <p:cNvGrpSpPr>
            <a:grpSpLocks/>
          </p:cNvGrpSpPr>
          <p:nvPr/>
        </p:nvGrpSpPr>
        <p:grpSpPr bwMode="auto">
          <a:xfrm>
            <a:off x="8605838" y="-19050"/>
            <a:ext cx="242887" cy="247650"/>
            <a:chOff x="8606255" y="267642"/>
            <a:chExt cx="243200" cy="246708"/>
          </a:xfrm>
        </p:grpSpPr>
        <p:sp>
          <p:nvSpPr>
            <p:cNvPr id="9" name="Pentagon 8"/>
            <p:cNvSpPr/>
            <p:nvPr/>
          </p:nvSpPr>
          <p:spPr>
            <a:xfrm rot="5400000">
              <a:off x="8610814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490" name="TextBox 33"/>
            <p:cNvSpPr txBox="1">
              <a:spLocks noChangeArrowheads="1"/>
            </p:cNvSpPr>
            <p:nvPr/>
          </p:nvSpPr>
          <p:spPr bwMode="auto">
            <a:xfrm>
              <a:off x="8606255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fld id="{0CEB9634-DB23-4077-A32E-2896F92D769F}" type="slidenum">
                <a:rPr lang="en-US" altLang="en-US" sz="900" b="1">
                  <a:solidFill>
                    <a:prstClr val="white"/>
                  </a:solidFill>
                </a:rPr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t>5</a:t>
              </a:fld>
              <a:endParaRPr lang="en-US" altLang="en-US" sz="900" b="1">
                <a:solidFill>
                  <a:prstClr val="white"/>
                </a:solidFill>
              </a:endParaRPr>
            </a:p>
          </p:txBody>
        </p:sp>
      </p:grpSp>
      <p:grpSp>
        <p:nvGrpSpPr>
          <p:cNvPr id="20486" name="Group 34"/>
          <p:cNvGrpSpPr>
            <a:grpSpLocks/>
          </p:cNvGrpSpPr>
          <p:nvPr/>
        </p:nvGrpSpPr>
        <p:grpSpPr bwMode="auto">
          <a:xfrm>
            <a:off x="8602663" y="-19050"/>
            <a:ext cx="242887" cy="247650"/>
            <a:chOff x="8603870" y="267642"/>
            <a:chExt cx="243200" cy="246708"/>
          </a:xfrm>
        </p:grpSpPr>
        <p:sp>
          <p:nvSpPr>
            <p:cNvPr id="12" name="Pentagon 11"/>
            <p:cNvSpPr/>
            <p:nvPr/>
          </p:nvSpPr>
          <p:spPr>
            <a:xfrm rot="5400000">
              <a:off x="8610019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488" name="TextBox 33"/>
            <p:cNvSpPr txBox="1">
              <a:spLocks noChangeArrowheads="1"/>
            </p:cNvSpPr>
            <p:nvPr/>
          </p:nvSpPr>
          <p:spPr bwMode="auto">
            <a:xfrm>
              <a:off x="8603870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fld id="{0726844B-BC83-431A-B66C-AFE3DF006561}" type="slidenum">
                <a:rPr lang="en-US" altLang="en-US" sz="900" b="1">
                  <a:solidFill>
                    <a:srgbClr val="14405C"/>
                  </a:solidFill>
                </a:rPr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t>5</a:t>
              </a:fld>
              <a:endParaRPr lang="en-US" altLang="en-US" sz="900" b="1">
                <a:solidFill>
                  <a:srgbClr val="14405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52654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35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2" y="727214"/>
            <a:ext cx="8266111" cy="707886"/>
          </a:xfr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000" dirty="0" smtClean="0">
                <a:solidFill>
                  <a:schemeClr val="bg1">
                    <a:lumMod val="65000"/>
                  </a:schemeClr>
                </a:solidFill>
              </a:rPr>
              <a:t>Consideration</a:t>
            </a:r>
            <a:endParaRPr lang="en-US" altLang="en-US" i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2133600"/>
            <a:ext cx="3771900" cy="2905125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Unequal </a:t>
            </a:r>
            <a:r>
              <a:rPr lang="en-US" sz="2800" dirty="0" smtClean="0">
                <a:solidFill>
                  <a:schemeClr val="bg1"/>
                </a:solidFill>
              </a:rPr>
              <a:t>consideration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Generally</a:t>
            </a:r>
            <a:r>
              <a:rPr lang="en-US" sz="2800" dirty="0">
                <a:solidFill>
                  <a:schemeClr val="bg1"/>
                </a:solidFill>
              </a:rPr>
              <a:t>, courts will not consider </a:t>
            </a:r>
            <a:r>
              <a:rPr lang="en-US" sz="2800" dirty="0" smtClean="0">
                <a:solidFill>
                  <a:schemeClr val="bg1"/>
                </a:solidFill>
              </a:rPr>
              <a:t>sufficiency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Exception – Restrictive Covenants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343400" y="1443038"/>
            <a:ext cx="457200" cy="23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485" name="Group 34"/>
          <p:cNvGrpSpPr>
            <a:grpSpLocks/>
          </p:cNvGrpSpPr>
          <p:nvPr/>
        </p:nvGrpSpPr>
        <p:grpSpPr bwMode="auto">
          <a:xfrm>
            <a:off x="8605838" y="-19050"/>
            <a:ext cx="242887" cy="247650"/>
            <a:chOff x="8606255" y="267642"/>
            <a:chExt cx="243200" cy="246708"/>
          </a:xfrm>
        </p:grpSpPr>
        <p:sp>
          <p:nvSpPr>
            <p:cNvPr id="9" name="Pentagon 8"/>
            <p:cNvSpPr/>
            <p:nvPr/>
          </p:nvSpPr>
          <p:spPr>
            <a:xfrm rot="5400000">
              <a:off x="8610814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90" name="TextBox 33"/>
            <p:cNvSpPr txBox="1">
              <a:spLocks noChangeArrowheads="1"/>
            </p:cNvSpPr>
            <p:nvPr/>
          </p:nvSpPr>
          <p:spPr bwMode="auto">
            <a:xfrm>
              <a:off x="8606255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CEB9634-DB23-4077-A32E-2896F92D769F}" type="slidenum">
                <a:rPr lang="en-US" altLang="en-US" sz="900" b="1">
                  <a:solidFill>
                    <a:schemeClr val="bg1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6</a:t>
              </a:fld>
              <a:endParaRPr lang="en-US" altLang="en-US" sz="9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0486" name="Group 34"/>
          <p:cNvGrpSpPr>
            <a:grpSpLocks/>
          </p:cNvGrpSpPr>
          <p:nvPr/>
        </p:nvGrpSpPr>
        <p:grpSpPr bwMode="auto">
          <a:xfrm>
            <a:off x="8602663" y="-19050"/>
            <a:ext cx="242887" cy="247650"/>
            <a:chOff x="8603870" y="267642"/>
            <a:chExt cx="243200" cy="246708"/>
          </a:xfrm>
        </p:grpSpPr>
        <p:sp>
          <p:nvSpPr>
            <p:cNvPr id="12" name="Pentagon 11"/>
            <p:cNvSpPr/>
            <p:nvPr/>
          </p:nvSpPr>
          <p:spPr>
            <a:xfrm rot="5400000">
              <a:off x="8610019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88" name="TextBox 33"/>
            <p:cNvSpPr txBox="1">
              <a:spLocks noChangeArrowheads="1"/>
            </p:cNvSpPr>
            <p:nvPr/>
          </p:nvSpPr>
          <p:spPr bwMode="auto">
            <a:xfrm>
              <a:off x="8603870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726844B-BC83-431A-B66C-AFE3DF006561}" type="slidenum">
                <a:rPr lang="en-US" altLang="en-US" sz="900" b="1">
                  <a:solidFill>
                    <a:schemeClr val="tx2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6</a:t>
              </a:fld>
              <a:endParaRPr lang="en-US" altLang="en-US" sz="900" b="1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415733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522288"/>
            <a:ext cx="8229600" cy="708025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bg1">
                    <a:lumMod val="65000"/>
                  </a:schemeClr>
                </a:solidFill>
              </a:rPr>
              <a:t>Consideration: </a:t>
            </a:r>
            <a:r>
              <a:rPr lang="en-US" altLang="en-US" sz="4000" i="1" dirty="0" smtClean="0">
                <a:solidFill>
                  <a:schemeClr val="bg1">
                    <a:lumMod val="65000"/>
                  </a:schemeClr>
                </a:solidFill>
              </a:rPr>
              <a:t>PA UWOA</a:t>
            </a:r>
            <a:endParaRPr lang="en-US" altLang="en-US" i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3400" y="1443038"/>
            <a:ext cx="457200" cy="23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33400" y="1771650"/>
            <a:ext cx="80010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Pennsylvania’s </a:t>
            </a:r>
            <a:r>
              <a:rPr lang="en-US" sz="2800" dirty="0">
                <a:solidFill>
                  <a:schemeClr val="bg1"/>
                </a:solidFill>
              </a:rPr>
              <a:t>Uniform Written Obligations Act (“UWOA</a:t>
            </a:r>
            <a:r>
              <a:rPr lang="en-US" sz="2800" dirty="0" smtClean="0">
                <a:solidFill>
                  <a:schemeClr val="bg1"/>
                </a:solidFill>
              </a:rPr>
              <a:t>”), 33 </a:t>
            </a:r>
            <a:r>
              <a:rPr lang="en-US" sz="2800" dirty="0">
                <a:solidFill>
                  <a:schemeClr val="bg1"/>
                </a:solidFill>
              </a:rPr>
              <a:t>Pa. Stat. § </a:t>
            </a:r>
            <a:r>
              <a:rPr lang="en-US" sz="2800" dirty="0" smtClean="0">
                <a:solidFill>
                  <a:schemeClr val="bg1"/>
                </a:solidFill>
              </a:rPr>
              <a:t>6</a:t>
            </a:r>
          </a:p>
          <a:p>
            <a:pPr eaLnBrk="1" hangingPunct="1">
              <a:spcBef>
                <a:spcPct val="0"/>
              </a:spcBef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Inclusion of “the signer intends to be legally bound” language in signed, written agreement </a:t>
            </a:r>
            <a:r>
              <a:rPr lang="en-US" sz="2800" dirty="0">
                <a:solidFill>
                  <a:schemeClr val="bg1"/>
                </a:solidFill>
              </a:rPr>
              <a:t> </a:t>
            </a:r>
            <a:r>
              <a:rPr lang="en-US" sz="2800" dirty="0" smtClean="0">
                <a:solidFill>
                  <a:schemeClr val="bg1"/>
                </a:solidFill>
              </a:rPr>
              <a:t>is sufficient to bind parties even lacking in consideration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sz="2800" dirty="0" smtClean="0"/>
          </a:p>
        </p:txBody>
      </p:sp>
      <p:grpSp>
        <p:nvGrpSpPr>
          <p:cNvPr id="20485" name="Group 34"/>
          <p:cNvGrpSpPr>
            <a:grpSpLocks/>
          </p:cNvGrpSpPr>
          <p:nvPr/>
        </p:nvGrpSpPr>
        <p:grpSpPr bwMode="auto">
          <a:xfrm>
            <a:off x="8605838" y="-19050"/>
            <a:ext cx="242887" cy="247650"/>
            <a:chOff x="8606255" y="267642"/>
            <a:chExt cx="243200" cy="246708"/>
          </a:xfrm>
        </p:grpSpPr>
        <p:sp>
          <p:nvSpPr>
            <p:cNvPr id="9" name="Pentagon 8"/>
            <p:cNvSpPr/>
            <p:nvPr/>
          </p:nvSpPr>
          <p:spPr>
            <a:xfrm rot="5400000">
              <a:off x="8610814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90" name="TextBox 33"/>
            <p:cNvSpPr txBox="1">
              <a:spLocks noChangeArrowheads="1"/>
            </p:cNvSpPr>
            <p:nvPr/>
          </p:nvSpPr>
          <p:spPr bwMode="auto">
            <a:xfrm>
              <a:off x="8606255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CEB9634-DB23-4077-A32E-2896F92D769F}" type="slidenum">
                <a:rPr lang="en-US" altLang="en-US" sz="900" b="1">
                  <a:solidFill>
                    <a:schemeClr val="bg1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7</a:t>
              </a:fld>
              <a:endParaRPr lang="en-US" altLang="en-US" sz="9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0486" name="Group 34"/>
          <p:cNvGrpSpPr>
            <a:grpSpLocks/>
          </p:cNvGrpSpPr>
          <p:nvPr/>
        </p:nvGrpSpPr>
        <p:grpSpPr bwMode="auto">
          <a:xfrm>
            <a:off x="8602663" y="-19050"/>
            <a:ext cx="242887" cy="247650"/>
            <a:chOff x="8603870" y="267642"/>
            <a:chExt cx="243200" cy="246708"/>
          </a:xfrm>
        </p:grpSpPr>
        <p:sp>
          <p:nvSpPr>
            <p:cNvPr id="12" name="Pentagon 11"/>
            <p:cNvSpPr/>
            <p:nvPr/>
          </p:nvSpPr>
          <p:spPr>
            <a:xfrm rot="5400000">
              <a:off x="8610019" y="285246"/>
              <a:ext cx="229312" cy="228895"/>
            </a:xfrm>
            <a:prstGeom prst="homePlate">
              <a:avLst>
                <a:gd name="adj" fmla="val 261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88" name="TextBox 33"/>
            <p:cNvSpPr txBox="1">
              <a:spLocks noChangeArrowheads="1"/>
            </p:cNvSpPr>
            <p:nvPr/>
          </p:nvSpPr>
          <p:spPr bwMode="auto">
            <a:xfrm>
              <a:off x="8603870" y="267642"/>
              <a:ext cx="243200" cy="22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0726844B-BC83-431A-B66C-AFE3DF006561}" type="slidenum">
                <a:rPr lang="en-US" altLang="en-US" sz="900" b="1">
                  <a:solidFill>
                    <a:schemeClr val="tx2"/>
                  </a:solidFill>
                </a:rPr>
                <a:pPr algn="ctr" eaLnBrk="1" hangingPunct="1">
                  <a:spcBef>
                    <a:spcPct val="0"/>
                  </a:spcBef>
                  <a:buFontTx/>
                  <a:buNone/>
                </a:pPr>
                <a:t>7</a:t>
              </a:fld>
              <a:endParaRPr lang="en-US" altLang="en-US" sz="900" b="1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373504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35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2" y="273049"/>
            <a:ext cx="8153398" cy="1162051"/>
          </a:xfrm>
        </p:spPr>
        <p:txBody>
          <a:bodyPr/>
          <a:lstStyle/>
          <a:p>
            <a:pPr algn="ctr"/>
            <a:r>
              <a:rPr lang="en-US" sz="4400" dirty="0" err="1" smtClean="0">
                <a:solidFill>
                  <a:schemeClr val="bg1">
                    <a:lumMod val="65000"/>
                  </a:schemeClr>
                </a:solidFill>
              </a:rPr>
              <a:t>Soooo</a:t>
            </a:r>
            <a:r>
              <a:rPr lang="en-US" sz="4400" dirty="0" smtClean="0">
                <a:solidFill>
                  <a:schemeClr val="bg1">
                    <a:lumMod val="65000"/>
                  </a:schemeClr>
                </a:solidFill>
              </a:rPr>
              <a:t>…we’re good, right?</a:t>
            </a:r>
            <a:endParaRPr 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905000"/>
            <a:ext cx="4267200" cy="35052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3200" dirty="0" smtClean="0"/>
          </a:p>
          <a:p>
            <a:r>
              <a:rPr lang="en-US" sz="3600" i="1" dirty="0" err="1" smtClean="0">
                <a:solidFill>
                  <a:schemeClr val="bg1"/>
                </a:solidFill>
              </a:rPr>
              <a:t>Socko</a:t>
            </a:r>
            <a:r>
              <a:rPr lang="en-US" sz="3600" i="1" dirty="0" smtClean="0">
                <a:solidFill>
                  <a:schemeClr val="bg1"/>
                </a:solidFill>
              </a:rPr>
              <a:t> v</a:t>
            </a:r>
            <a:r>
              <a:rPr lang="en-US" sz="3600" i="1" dirty="0">
                <a:solidFill>
                  <a:schemeClr val="bg1"/>
                </a:solidFill>
              </a:rPr>
              <a:t>. </a:t>
            </a:r>
            <a:endParaRPr lang="en-US" sz="3600" i="1" dirty="0" smtClean="0">
              <a:solidFill>
                <a:schemeClr val="bg1"/>
              </a:solidFill>
            </a:endParaRPr>
          </a:p>
          <a:p>
            <a:r>
              <a:rPr lang="en-US" sz="3600" i="1" dirty="0" smtClean="0">
                <a:solidFill>
                  <a:schemeClr val="bg1"/>
                </a:solidFill>
              </a:rPr>
              <a:t>Mid-Atlantic </a:t>
            </a:r>
            <a:r>
              <a:rPr lang="en-US" sz="3600" i="1" dirty="0">
                <a:solidFill>
                  <a:schemeClr val="bg1"/>
                </a:solidFill>
              </a:rPr>
              <a:t>Systems of CPA</a:t>
            </a:r>
            <a:r>
              <a:rPr lang="en-US" sz="3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83052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bg1">
                    <a:lumMod val="65000"/>
                  </a:schemeClr>
                </a:solidFill>
              </a:rPr>
              <a:t>Offer &amp; Acceptance</a:t>
            </a:r>
            <a:endParaRPr 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057400"/>
            <a:ext cx="6144768" cy="3131737"/>
          </a:xfrm>
        </p:spPr>
      </p:pic>
    </p:spTree>
    <p:extLst>
      <p:ext uri="{BB962C8B-B14F-4D97-AF65-F5344CB8AC3E}">
        <p14:creationId xmlns:p14="http://schemas.microsoft.com/office/powerpoint/2010/main" val="21793086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lue">
      <a:dk1>
        <a:srgbClr val="95A5A6"/>
      </a:dk1>
      <a:lt1>
        <a:sysClr val="window" lastClr="FFFFFF"/>
      </a:lt1>
      <a:dk2>
        <a:srgbClr val="14405C"/>
      </a:dk2>
      <a:lt2>
        <a:srgbClr val="F2F2F2"/>
      </a:lt2>
      <a:accent1>
        <a:srgbClr val="2980B9"/>
      </a:accent1>
      <a:accent2>
        <a:srgbClr val="15405B"/>
      </a:accent2>
      <a:accent3>
        <a:srgbClr val="2A80B7"/>
      </a:accent3>
      <a:accent4>
        <a:srgbClr val="74B5DE"/>
      </a:accent4>
      <a:accent5>
        <a:srgbClr val="ABD2EB"/>
      </a:accent5>
      <a:accent6>
        <a:srgbClr val="0070C0"/>
      </a:accent6>
      <a:hlink>
        <a:srgbClr val="0000FF"/>
      </a:hlink>
      <a:folHlink>
        <a:srgbClr val="800080"/>
      </a:folHlink>
    </a:clrScheme>
    <a:fontScheme name="Mercurio">
      <a:majorFont>
        <a:latin typeface="Source Sans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600</Words>
  <Application>Microsoft Macintosh PowerPoint</Application>
  <PresentationFormat>On-screen Show (4:3)</PresentationFormat>
  <Paragraphs>197</Paragraphs>
  <Slides>28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1_Office Theme</vt:lpstr>
      <vt:lpstr>PA Public Transportation Association</vt:lpstr>
      <vt:lpstr>Great Contracts in History</vt:lpstr>
      <vt:lpstr>Contracts: The Basics</vt:lpstr>
      <vt:lpstr>Consideration</vt:lpstr>
      <vt:lpstr>Lack of Consideration</vt:lpstr>
      <vt:lpstr>Consideration</vt:lpstr>
      <vt:lpstr>Consideration: PA UWOA</vt:lpstr>
      <vt:lpstr>Soooo…we’re good, right?</vt:lpstr>
      <vt:lpstr>Offer &amp; Acceptance</vt:lpstr>
      <vt:lpstr>Offer &amp; Acceptance</vt:lpstr>
      <vt:lpstr>Offer &amp; Acceptance</vt:lpstr>
      <vt:lpstr>Offer &amp; Acceptance</vt:lpstr>
      <vt:lpstr>Legal Purpose</vt:lpstr>
      <vt:lpstr>Capable Parties</vt:lpstr>
      <vt:lpstr>Capable Parties</vt:lpstr>
      <vt:lpstr>Capable Parties</vt:lpstr>
      <vt:lpstr>Capable Parties</vt:lpstr>
      <vt:lpstr>Absence of Vitiating Factors</vt:lpstr>
      <vt:lpstr>Performance / Breach</vt:lpstr>
      <vt:lpstr>Remedies for Breach</vt:lpstr>
      <vt:lpstr>Remedies for Breach, cont.</vt:lpstr>
      <vt:lpstr>Boilerplate Provisions aka “The Fine Print”</vt:lpstr>
      <vt:lpstr>Common Boilerplate Clauses</vt:lpstr>
      <vt:lpstr>Common Boilerplate Clauses</vt:lpstr>
      <vt:lpstr>Common Pitfalls</vt:lpstr>
      <vt:lpstr>SUCCESS!!!</vt:lpstr>
      <vt:lpstr>Questions/Comments?</vt:lpstr>
      <vt:lpstr>PowerPoint Presentation</vt:lpstr>
    </vt:vector>
  </TitlesOfParts>
  <Company>TTH Law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Bowser, Anthony T.</dc:creator>
  <cp:lastModifiedBy>Eric Adams</cp:lastModifiedBy>
  <cp:revision>23</cp:revision>
  <dcterms:created xsi:type="dcterms:W3CDTF">2015-04-03T12:31:48Z</dcterms:created>
  <dcterms:modified xsi:type="dcterms:W3CDTF">2015-04-15T00:26:46Z</dcterms:modified>
</cp:coreProperties>
</file>