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57" r:id="rId3"/>
    <p:sldId id="260" r:id="rId4"/>
    <p:sldId id="258" r:id="rId5"/>
    <p:sldId id="262" r:id="rId6"/>
    <p:sldId id="266" r:id="rId7"/>
    <p:sldId id="276" r:id="rId8"/>
    <p:sldId id="277" r:id="rId9"/>
    <p:sldId id="278" r:id="rId10"/>
    <p:sldId id="279" r:id="rId11"/>
    <p:sldId id="280" r:id="rId12"/>
    <p:sldId id="259" r:id="rId13"/>
    <p:sldId id="267" r:id="rId14"/>
    <p:sldId id="268" r:id="rId15"/>
    <p:sldId id="269" r:id="rId16"/>
    <p:sldId id="263" r:id="rId17"/>
    <p:sldId id="271" r:id="rId18"/>
    <p:sldId id="272" r:id="rId19"/>
    <p:sldId id="281" r:id="rId20"/>
    <p:sldId id="282" r:id="rId21"/>
    <p:sldId id="283" r:id="rId22"/>
    <p:sldId id="284" r:id="rId23"/>
    <p:sldId id="286" r:id="rId24"/>
    <p:sldId id="288" r:id="rId25"/>
    <p:sldId id="287" r:id="rId26"/>
    <p:sldId id="289" r:id="rId27"/>
    <p:sldId id="274" r:id="rId28"/>
    <p:sldId id="291" r:id="rId29"/>
    <p:sldId id="290" r:id="rId30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>
        <p:scale>
          <a:sx n="100" d="100"/>
          <a:sy n="100" d="100"/>
        </p:scale>
        <p:origin x="-3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0F5A2666-75CC-432C-A8C2-DA43F84C4988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ED1FC26F-44E4-4F1E-B4D4-33BD896D8E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6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11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15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17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17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26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962484" y="8815197"/>
            <a:ext cx="3027279" cy="4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9" tIns="48194" rIns="96379" bIns="48194" anchor="b"/>
          <a:lstStyle/>
          <a:p>
            <a:pPr algn="r" defTabSz="963281"/>
            <a:fld id="{0C7B8A1B-A169-42ED-96E3-CF5B68CF2C7A}" type="slidenum">
              <a:rPr lang="en-GB" sz="1300"/>
              <a:pPr algn="r" defTabSz="963281"/>
              <a:t>28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8675" cy="34798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70" y="4405988"/>
            <a:ext cx="5125826" cy="4174093"/>
          </a:xfrm>
          <a:noFill/>
          <a:ln/>
        </p:spPr>
        <p:txBody>
          <a:bodyPr lIns="96379" tIns="48194" rIns="96379" bIns="48194"/>
          <a:lstStyle/>
          <a:p>
            <a:pPr eaLnBrk="1" hangingPunct="1"/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1719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/>
              <a:pPr/>
              <a:t>07.04.2015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7" descr="LOGOSTACKED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1670" y="5410200"/>
            <a:ext cx="1582330" cy="1447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1719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/>
              <a:pPr/>
              <a:t>07.04.2015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7" descr="LOGOSTACKED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1670" y="5410200"/>
            <a:ext cx="1582330" cy="1447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4800" y="228600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Getting Your Board on Board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/>
              <a:pPr/>
              <a:t>07.04.2015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01FD521-C4E9-4989-8E8A-AE05B10572C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6F00-A54C-4909-934B-D91D58D60E6A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3610-5AB6-46D4-864E-ACD26F12FE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STACKED_RGB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1670" y="5410200"/>
            <a:ext cx="1582330" cy="1447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>
            <a:lumMod val="8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7" descr="LOGOSTACKED_RGB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1670" y="5410200"/>
            <a:ext cx="1582330" cy="1447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589240" cy="141605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Your Board on Board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171" y="4037202"/>
            <a:ext cx="6607029" cy="1830198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Critical Elements to Board Reporting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Reinsel Kuntz Lesher LLP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 S. Zettlemoyer, CPA, CFE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Gretchen G. Naso, MBA, CVA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Start at the End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800" b="1" dirty="0" smtClean="0"/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Start by thinking what you would like out of the meeting, what are your goals and what do you want and need from the Board</a:t>
            </a:r>
          </a:p>
          <a:p>
            <a:pPr marL="461963" lvl="2" indent="-231775">
              <a:buFont typeface="Arial" pitchFamily="34" charset="0"/>
              <a:buChar char="•"/>
            </a:pPr>
            <a:endParaRPr lang="en-US" sz="800" dirty="0" smtClean="0"/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Start the meeting by highlighting these topics and what you expect to get out of the discussion</a:t>
            </a:r>
          </a:p>
          <a:p>
            <a:pPr marL="461963" lvl="2" indent="-231775">
              <a:buFont typeface="Arial" pitchFamily="34" charset="0"/>
              <a:buChar char="•"/>
            </a:pPr>
            <a:endParaRPr lang="en-US" sz="800" dirty="0" smtClean="0"/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Stick with the agenda!!!!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72581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A Good Ending Starts with a Good Beginning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Analysis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What are the key performance metrics that indicates whether the organization is financially healthy</a:t>
            </a:r>
            <a:r>
              <a:rPr lang="en-US" sz="2400" dirty="0" smtClean="0"/>
              <a:t>?</a:t>
            </a:r>
            <a:endParaRPr lang="en-US" sz="2400" b="1" dirty="0" smtClean="0"/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Go beyond the numbers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Provide context that is lacking in financial statements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Use graphs, charts, and tables to tee up issues for discussion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Use variance analyses to identify key trends and/or performance relative to the budget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Strike a balance with volume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Consider use of dashboard reports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The analysis that works right now, may not work next year 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400" b="1" dirty="0" smtClean="0"/>
          </a:p>
          <a:p>
            <a:pPr marL="230188" indent="-230188"/>
            <a:endParaRPr lang="en-US" sz="24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 animBg="1"/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xecutive-kpi-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1"/>
            <a:ext cx="9144000" cy="637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Example Dashboard Report</a:t>
            </a:r>
            <a:endParaRPr lang="en-US" sz="3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762001"/>
          <a:ext cx="7542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Acrobat Document" r:id="rId3" imgW="7542857" imgH="5830114" progId="AcroExch.Document.11">
                  <p:embed/>
                </p:oleObj>
              </mc:Choice>
              <mc:Fallback>
                <p:oleObj name="Acrobat Document" r:id="rId3" imgW="7542857" imgH="5830114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1"/>
                        <a:ext cx="7542213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Example Dashboard Report</a:t>
            </a:r>
            <a:endParaRPr lang="en-US" sz="3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609601"/>
          <a:ext cx="7924800" cy="563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Acrobat Document" r:id="rId3" imgW="7542857" imgH="5830114" progId="AcroExch.Document.11">
                  <p:embed/>
                </p:oleObj>
              </mc:Choice>
              <mc:Fallback>
                <p:oleObj name="Acrobat Document" r:id="rId3" imgW="7542857" imgH="5830114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1"/>
                        <a:ext cx="7924800" cy="5638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Example Dashboard Report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“Softer” Numbers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67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ACT 44 statistics (benchmarking)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Service statistics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Call center data (productivity)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Hiring rates, turnover </a:t>
            </a:r>
          </a:p>
          <a:p>
            <a:pPr marL="230188" indent="-230188"/>
            <a:endParaRPr lang="en-US" sz="24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u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29" r="5479"/>
          <a:stretch>
            <a:fillRect/>
          </a:stretch>
        </p:blipFill>
        <p:spPr>
          <a:xfrm flipH="1">
            <a:off x="4267200" y="875271"/>
            <a:ext cx="5943601" cy="5982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304800"/>
            <a:ext cx="5053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Getting Your Board on Board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4865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System Performance Criteria-ACT 44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4384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Passengers per revenue </a:t>
            </a:r>
            <a:br>
              <a:rPr lang="en-US" sz="2400" b="1" dirty="0" smtClean="0"/>
            </a:br>
            <a:r>
              <a:rPr lang="en-US" sz="2400" b="1" dirty="0" smtClean="0"/>
              <a:t> vehicle hour 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Operating cost per </a:t>
            </a:r>
            <a:br>
              <a:rPr lang="en-US" sz="2400" b="1" dirty="0" smtClean="0"/>
            </a:br>
            <a:r>
              <a:rPr lang="en-US" sz="2400" b="1" dirty="0" smtClean="0"/>
              <a:t> revenue vehicle hour 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Operating Revenue per </a:t>
            </a:r>
            <a:br>
              <a:rPr lang="en-US" sz="2400" b="1" dirty="0" smtClean="0"/>
            </a:br>
            <a:r>
              <a:rPr lang="en-US" sz="2400" b="1" dirty="0" smtClean="0"/>
              <a:t> revenue vehicle hour 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Cost per passenger trip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67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/>
              <a:t>Is the Board aware of the critical risks facing the organization?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/>
              <a:t>What is the priority of these risks?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/>
              <a:t>Does the board agree on why these risks are significant? Are the organization’s responses to these risks understood?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/>
              <a:t>Is there a formal risk assessment that allows management to continuously identify, source and measure the key business risks impacting the organization’s performance?</a:t>
            </a:r>
          </a:p>
          <a:p>
            <a:pPr marL="230188" indent="-230188"/>
            <a:endParaRPr lang="en-US" sz="24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ck-photo-16809464-risks-ahead-warning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8077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/>
            <a:r>
              <a:rPr lang="en-US" sz="3000" b="1" dirty="0" smtClean="0">
                <a:solidFill>
                  <a:schemeClr val="bg1"/>
                </a:solidFill>
              </a:rPr>
              <a:t>Enterprise Risk 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Management 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Generally done on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a very limited basis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well understood 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Not easy to implement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Risk profiles continually change</a:t>
            </a:r>
          </a:p>
          <a:p>
            <a:pPr marL="687388" lvl="2" indent="-230188"/>
            <a:endParaRPr lang="en-US" sz="2400" b="1" dirty="0" smtClean="0">
              <a:solidFill>
                <a:schemeClr val="bg1"/>
              </a:solidFill>
            </a:endParaRPr>
          </a:p>
          <a:p>
            <a:pPr marL="230188" indent="-230188"/>
            <a:r>
              <a:rPr lang="en-US" sz="3200" b="1" dirty="0" smtClean="0">
                <a:solidFill>
                  <a:schemeClr val="bg1"/>
                </a:solidFill>
              </a:rPr>
              <a:t>Risk Oversight 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Understand risks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Understand critical assumptions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 aware of organization behaviors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Getting Your Board on Board</a:t>
            </a:r>
            <a:endParaRPr lang="en-US" sz="3200" b="1" noProof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2602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Risk Oversight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  <a:r>
              <a:rPr lang="en-US" sz="2800" b="1" dirty="0" smtClean="0"/>
              <a:t>Risk Profiles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Developed, reflective, reported on?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Increases/decreases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New or excluded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Impact/probability</a:t>
            </a:r>
          </a:p>
          <a:p>
            <a:pPr marL="230188" lvl="2" indent="-230188"/>
            <a:endParaRPr lang="en-US" sz="800" b="1" dirty="0" smtClean="0"/>
          </a:p>
          <a:p>
            <a:pPr marL="230188" lvl="2" indent="-230188"/>
            <a:r>
              <a:rPr lang="en-US" sz="2800" b="1" dirty="0" smtClean="0"/>
              <a:t>Emerging Risks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Pay attention to critical assumptions for changes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Apply scenarios to business plan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Game changing risks</a:t>
            </a:r>
          </a:p>
          <a:p>
            <a:pPr marL="1144588" lvl="3" indent="-230188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5227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Risk Oversight Considerations</a:t>
            </a:r>
            <a:endParaRPr lang="en-US" sz="32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Getting Your Board on Board</a:t>
            </a:r>
          </a:p>
          <a:p>
            <a:r>
              <a:rPr lang="en-US" sz="3200" b="1" dirty="0" smtClean="0"/>
              <a:t>Why is it Important?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Research indicates that most boards aren’t delivering on their core mission: providing strong oversight and strategic support for management.</a:t>
            </a:r>
          </a:p>
          <a:p>
            <a:endParaRPr lang="en-US" sz="800" dirty="0" smtClean="0"/>
          </a:p>
          <a:p>
            <a:r>
              <a:rPr lang="en-US" sz="2400" dirty="0" smtClean="0"/>
              <a:t>McKinsey Survey results:</a:t>
            </a:r>
          </a:p>
          <a:p>
            <a:endParaRPr lang="en-US" sz="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34% </a:t>
            </a:r>
            <a:r>
              <a:rPr lang="en-US" b="1" dirty="0" smtClean="0"/>
              <a:t>of Directors surveyed agreed that boards they served on fully comprehended their organization’s strategies…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22% </a:t>
            </a:r>
            <a:r>
              <a:rPr lang="en-US" b="1" dirty="0" smtClean="0"/>
              <a:t>of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/>
              <a:t>Directors said that their boards were aware of how the organization functioned…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16%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/>
              <a:t>of Directors said that their boards had a strong understanding of the dynamics of the organization’s industry…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ock-illustration-32501440-check-li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4439" y="0"/>
            <a:ext cx="916843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600201"/>
            <a:ext cx="8077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Board Considerations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Emphasize 5 to 10 and focus on likelihood of occurrence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Refresh as business/social environment change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Assign ownership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Look out for blind spots!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What are the key assumptions used?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Is there reporting on the top risks?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Extreme events considered?</a:t>
            </a:r>
          </a:p>
          <a:p>
            <a:pPr marL="461963" lvl="2" indent="-231775">
              <a:buFont typeface="Arial" pitchFamily="34" charset="0"/>
              <a:buChar char="•"/>
            </a:pPr>
            <a:r>
              <a:rPr lang="en-US" sz="2400" dirty="0" smtClean="0"/>
              <a:t>Skills to manage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5160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Identifying Risks and Managing</a:t>
            </a:r>
            <a:endParaRPr lang="en-US" sz="30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077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  <a:r>
              <a:rPr lang="en-US" sz="3200" b="1" dirty="0" smtClean="0"/>
              <a:t>What Does Risk Ownership Mean?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Someone must own each identified risk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Ensure that a process is in place to manage and monitor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Ensure that reporting is timely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Discuss what risks to take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Open communication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Sharing of knowledge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Best practices</a:t>
            </a:r>
          </a:p>
          <a:p>
            <a:pPr marL="461963" indent="-230188">
              <a:buFont typeface="Arial" pitchFamily="34" charset="0"/>
              <a:buChar char="•"/>
            </a:pPr>
            <a:r>
              <a:rPr lang="en-US" sz="2400" dirty="0" smtClean="0"/>
              <a:t>Integrate risk management into what matters </a:t>
            </a:r>
          </a:p>
          <a:p>
            <a:pPr marL="461963" lvl="3" indent="-230188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259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Own the Risks</a:t>
            </a:r>
            <a:endParaRPr lang="en-US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14478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  <a:r>
              <a:rPr lang="en-US" sz="2800" b="1" dirty="0" smtClean="0"/>
              <a:t>Key  Considerations</a:t>
            </a:r>
          </a:p>
          <a:p>
            <a:pPr marL="341313" lvl="2" indent="-230188">
              <a:buFont typeface="Arial" pitchFamily="34" charset="0"/>
              <a:buChar char="•"/>
            </a:pPr>
            <a:r>
              <a:rPr lang="en-US" sz="2000" dirty="0" smtClean="0"/>
              <a:t>Big picture – game changer</a:t>
            </a:r>
          </a:p>
          <a:p>
            <a:pPr marL="461963" lvl="3"/>
            <a:r>
              <a:rPr lang="en-US" sz="2000" dirty="0" smtClean="0"/>
              <a:t>What are the risks?</a:t>
            </a:r>
          </a:p>
          <a:p>
            <a:pPr marL="461963" lvl="3"/>
            <a:r>
              <a:rPr lang="en-US" sz="2000" dirty="0" smtClean="0"/>
              <a:t>How are they managed?</a:t>
            </a:r>
          </a:p>
          <a:p>
            <a:pPr marL="461963" lvl="3"/>
            <a:r>
              <a:rPr lang="en-US" sz="2000" dirty="0" smtClean="0"/>
              <a:t>How do we know?</a:t>
            </a:r>
          </a:p>
          <a:p>
            <a:pPr marL="341313" lvl="2" indent="-230188">
              <a:buFont typeface="Arial" pitchFamily="34" charset="0"/>
              <a:buChar char="•"/>
            </a:pPr>
            <a:r>
              <a:rPr lang="en-US" sz="2000" dirty="0" smtClean="0"/>
              <a:t>IT is a busy unit</a:t>
            </a:r>
          </a:p>
          <a:p>
            <a:pPr marL="461963" lvl="3"/>
            <a:r>
              <a:rPr lang="en-US" sz="2000" dirty="0" smtClean="0"/>
              <a:t>Integrated with operational, financial &amp; compliance processes</a:t>
            </a:r>
          </a:p>
          <a:p>
            <a:pPr marL="341313" lvl="2" indent="-230188">
              <a:buFont typeface="Arial" pitchFamily="34" charset="0"/>
              <a:buChar char="•"/>
            </a:pPr>
            <a:r>
              <a:rPr lang="en-US" sz="2000" dirty="0" smtClean="0"/>
              <a:t>Continuity planning </a:t>
            </a:r>
          </a:p>
          <a:p>
            <a:pPr marL="341313" lvl="2" indent="-230188">
              <a:buFont typeface="Arial" pitchFamily="34" charset="0"/>
              <a:buChar char="•"/>
            </a:pPr>
            <a:r>
              <a:rPr lang="en-US" sz="2000" dirty="0" smtClean="0"/>
              <a:t>Security &amp; privacy considerations are business issues</a:t>
            </a:r>
          </a:p>
          <a:p>
            <a:pPr marL="341313" lvl="2" indent="-230188">
              <a:buFont typeface="Arial" pitchFamily="34" charset="0"/>
              <a:buChar char="•"/>
            </a:pPr>
            <a:r>
              <a:rPr lang="en-US" sz="2000" dirty="0" smtClean="0"/>
              <a:t>Consider compliance aspects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5754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IT Management Risk Assessment</a:t>
            </a:r>
            <a:endParaRPr lang="en-US" sz="3200" dirty="0"/>
          </a:p>
        </p:txBody>
      </p:sp>
      <p:pic>
        <p:nvPicPr>
          <p:cNvPr id="7" name="Picture 6" descr="stock-photo-38176862-discussion-at-a-table-with-graphic-overhead.jpg"/>
          <p:cNvPicPr>
            <a:picLocks noChangeAspect="1"/>
          </p:cNvPicPr>
          <p:nvPr/>
        </p:nvPicPr>
        <p:blipFill>
          <a:blip r:embed="rId2" cstate="print"/>
          <a:srcRect l="3129" r="2994"/>
          <a:stretch>
            <a:fillRect/>
          </a:stretch>
        </p:blipFill>
        <p:spPr>
          <a:xfrm>
            <a:off x="533400" y="1524000"/>
            <a:ext cx="45720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077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 indent="-230188"/>
            <a:r>
              <a:rPr lang="en-US" sz="2800" b="1" dirty="0" smtClean="0"/>
              <a:t>Customers and employees need access 24/7</a:t>
            </a:r>
          </a:p>
          <a:p>
            <a:pPr marL="230188" indent="-230188"/>
            <a:endParaRPr lang="en-US" sz="800" b="1" dirty="0" smtClean="0"/>
          </a:p>
          <a:p>
            <a:pPr marL="230188" indent="-230188"/>
            <a:r>
              <a:rPr lang="en-US" sz="2800" b="1" dirty="0" smtClean="0"/>
              <a:t>Cyber threat responses</a:t>
            </a:r>
          </a:p>
          <a:p>
            <a:pPr marL="461963" lvl="2" indent="-4763">
              <a:buFont typeface="Arial" pitchFamily="34" charset="0"/>
              <a:buChar char="•"/>
            </a:pPr>
            <a:r>
              <a:rPr lang="en-US" sz="2800" dirty="0" smtClean="0"/>
              <a:t>Develop a plan </a:t>
            </a:r>
          </a:p>
          <a:p>
            <a:pPr marL="461963" lvl="2" indent="-4763">
              <a:buFont typeface="Arial" pitchFamily="34" charset="0"/>
              <a:buChar char="•"/>
            </a:pPr>
            <a:r>
              <a:rPr lang="en-US" sz="2800" dirty="0" smtClean="0"/>
              <a:t>Educate employees </a:t>
            </a:r>
          </a:p>
          <a:p>
            <a:pPr marL="461963" lvl="2" indent="-4763">
              <a:buFont typeface="Arial" pitchFamily="34" charset="0"/>
              <a:buChar char="•"/>
            </a:pPr>
            <a:r>
              <a:rPr lang="en-US" sz="2800" dirty="0" smtClean="0"/>
              <a:t>Prepare an incident response plan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5483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Cyberspace – Risk Considerations</a:t>
            </a:r>
            <a:endParaRPr lang="en-US" sz="3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ple_red_checkmark_clip_art_1323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381654"/>
            <a:ext cx="7848600" cy="5476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600200"/>
            <a:ext cx="8001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 indent="-230188"/>
            <a:r>
              <a:rPr lang="en-US" sz="2800" b="1" dirty="0" smtClean="0"/>
              <a:t>Key Elements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Board oversight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Management supervision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Documented policies, procedures and reporting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Continual risk assessment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Internals controls and monitoring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Employee education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482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Managing Risk and Compliance</a:t>
            </a:r>
            <a:endParaRPr lang="en-U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8288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SzPct val="110000"/>
              <a:buFont typeface="Arial" pitchFamily="34" charset="0"/>
              <a:buChar char="•"/>
            </a:pPr>
            <a:r>
              <a:rPr lang="en-US" sz="2800" b="1" dirty="0" smtClean="0"/>
              <a:t>Define objectives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Integrate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Address cultural issues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Identify needs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Identify the owners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Support from the top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+mn-lt"/>
                <a:ea typeface="+mn-ea"/>
                <a:cs typeface="+mn-cs"/>
              </a:rPr>
              <a:t>Getting Your Board on Board</a:t>
            </a:r>
            <a:endParaRPr lang="en-US" sz="3200" b="1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8509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Risk Assessment -Getting Started &amp; Moving Forward</a:t>
            </a:r>
            <a:endParaRPr lang="en-US" sz="3000" dirty="0"/>
          </a:p>
        </p:txBody>
      </p:sp>
      <p:pic>
        <p:nvPicPr>
          <p:cNvPr id="7" name="Picture 6" descr="Risk-Assessment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572000" cy="38861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Planning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5</a:t>
            </a:r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4384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Governance suffers the most when boards spend too much time looking in the rear view mirror and not enough time scanning the road ahead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Build an agenda that includes forward-looking issues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Board should look further out than anyone else in the company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Conversation should include technological, economic and demographic trends</a:t>
            </a:r>
          </a:p>
          <a:p>
            <a:pPr marL="230188" indent="-230188"/>
            <a:endParaRPr lang="en-US" sz="24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teg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50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endParaRPr lang="en-US" sz="3200" b="1" dirty="0" smtClean="0"/>
          </a:p>
          <a:p>
            <a:pPr marL="230188" indent="-230188">
              <a:buSzPct val="110000"/>
              <a:buFont typeface="Arial" pitchFamily="34" charset="0"/>
              <a:buChar char="•"/>
            </a:pPr>
            <a:r>
              <a:rPr lang="en-US" sz="2800" b="1" dirty="0" smtClean="0"/>
              <a:t>Discuss strategic plan at each meeting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Increase board input into plan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Present strategic context for significant decisions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Tie into risk assessment process 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sz="2800" b="1" dirty="0" smtClean="0"/>
              <a:t>Tie into Act 44 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+mn-lt"/>
                <a:ea typeface="+mn-ea"/>
                <a:cs typeface="+mn-cs"/>
              </a:rPr>
              <a:t>Getting Your Board on Board</a:t>
            </a:r>
            <a:endParaRPr lang="en-US" sz="3200" b="1" noProof="1" smtClean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796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How to Build Strategic Thinking into Board Meetings</a:t>
            </a:r>
            <a:endParaRPr lang="en-US" sz="2800" dirty="0"/>
          </a:p>
        </p:txBody>
      </p:sp>
      <p:sp>
        <p:nvSpPr>
          <p:cNvPr id="75778" name="AutoShape 2" descr="Image result for strate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Last Thing…Consider Technology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667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Use technology to distribute high quality information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Consider use of technology to push information to board members (i.e., board portal)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New “best practice” in board reporting</a:t>
            </a:r>
            <a:endParaRPr lang="en-US" sz="2400" b="1" dirty="0"/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Going paperless increases collaboration between board and management 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Technology can increase board engagement</a:t>
            </a:r>
          </a:p>
          <a:p>
            <a:pPr marL="230188" lvl="0" indent="-230188">
              <a:buFont typeface="Arial" pitchFamily="34" charset="0"/>
              <a:buChar char="•"/>
            </a:pPr>
            <a:r>
              <a:rPr lang="en-US" sz="2400" b="1" dirty="0" smtClean="0"/>
              <a:t>Costs are offset in long run by savings </a:t>
            </a:r>
            <a:endParaRPr lang="en-US" sz="2400" b="1" dirty="0"/>
          </a:p>
          <a:p>
            <a:pPr marL="230188" indent="-230188"/>
            <a:endParaRPr lang="en-US" sz="24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r>
              <a:rPr lang="en-US" sz="4000" noProof="1" smtClean="0"/>
              <a:t>Board Reporting – 5 Critical Elements</a:t>
            </a:r>
            <a:endParaRPr lang="en-US" sz="4000" b="0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371600" y="1143000"/>
            <a:ext cx="7620000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Agenda 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609600" y="1066800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40" name="Rechteck 39"/>
          <p:cNvSpPr/>
          <p:nvPr/>
        </p:nvSpPr>
        <p:spPr bwMode="gray">
          <a:xfrm>
            <a:off x="1371600" y="2362200"/>
            <a:ext cx="7620000" cy="762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</a:t>
            </a: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bgerundetes Rechteck 40"/>
          <p:cNvSpPr/>
          <p:nvPr/>
        </p:nvSpPr>
        <p:spPr bwMode="gray">
          <a:xfrm>
            <a:off x="152400" y="2209800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Rechteck 51"/>
          <p:cNvSpPr/>
          <p:nvPr/>
        </p:nvSpPr>
        <p:spPr bwMode="gray">
          <a:xfrm>
            <a:off x="1371600" y="3429000"/>
            <a:ext cx="7620000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“Softer” Numbers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Abgerundetes Rechteck 57"/>
          <p:cNvSpPr/>
          <p:nvPr/>
        </p:nvSpPr>
        <p:spPr bwMode="gray">
          <a:xfrm>
            <a:off x="609600" y="3352800"/>
            <a:ext cx="926630" cy="926628"/>
          </a:xfrm>
          <a:prstGeom prst="roundRect">
            <a:avLst>
              <a:gd name="adj" fmla="val 173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62" name="Rechteck 61"/>
          <p:cNvSpPr/>
          <p:nvPr/>
        </p:nvSpPr>
        <p:spPr bwMode="gray">
          <a:xfrm>
            <a:off x="1447800" y="4572000"/>
            <a:ext cx="7543800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Abgerundetes Rechteck 62"/>
          <p:cNvSpPr/>
          <p:nvPr/>
        </p:nvSpPr>
        <p:spPr bwMode="gray">
          <a:xfrm>
            <a:off x="152400" y="4495800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600000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40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hteck 61"/>
          <p:cNvSpPr/>
          <p:nvPr/>
        </p:nvSpPr>
        <p:spPr bwMode="gray">
          <a:xfrm>
            <a:off x="1371600" y="5638800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Planning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bgerundetes Rechteck 57"/>
          <p:cNvSpPr/>
          <p:nvPr/>
        </p:nvSpPr>
        <p:spPr bwMode="gray">
          <a:xfrm>
            <a:off x="609600" y="5562600"/>
            <a:ext cx="926630" cy="926628"/>
          </a:xfrm>
          <a:prstGeom prst="roundRect">
            <a:avLst>
              <a:gd name="adj" fmla="val 173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5</a:t>
            </a:r>
            <a:endParaRPr lang="en-US" sz="4000" b="1" dirty="0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dirty="0" smtClean="0"/>
              <a:t>Getting Your Board on Board</a:t>
            </a:r>
            <a:endParaRPr lang="en-US" sz="3200" b="0" noProof="1" smtClean="0"/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381876" cy="7086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en-US" sz="3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3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Abgerundetes Rechteck 37"/>
          <p:cNvSpPr/>
          <p:nvPr/>
        </p:nvSpPr>
        <p:spPr bwMode="gray">
          <a:xfrm>
            <a:off x="704146" y="1323975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sz="4000" b="1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Understand why the board exists 		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Main problem of boards can be a lack of focus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800" b="1" dirty="0" smtClean="0"/>
          </a:p>
          <a:p>
            <a:pPr marL="230188" lvl="1" indent="-230188">
              <a:buFont typeface="Arial" pitchFamily="34" charset="0"/>
              <a:buChar char="•"/>
            </a:pPr>
            <a:r>
              <a:rPr lang="en-US" sz="2400" b="1" dirty="0" smtClean="0"/>
              <a:t>An effective board should set policy, make decisions &amp; direct management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Exclude administrative items</a:t>
            </a:r>
          </a:p>
          <a:p>
            <a:pPr marL="687388" lvl="2" indent="-230188">
              <a:buFont typeface="Arial" pitchFamily="34" charset="0"/>
              <a:buChar char="•"/>
            </a:pPr>
            <a:endParaRPr lang="en-US" sz="800" b="1" dirty="0" smtClean="0"/>
          </a:p>
          <a:p>
            <a:pPr marL="230188" indent="-230188">
              <a:buFont typeface="Arial" pitchFamily="34" charset="0"/>
              <a:buChar char="•"/>
            </a:pPr>
            <a:r>
              <a:rPr lang="en-US" sz="2400" b="1" dirty="0" smtClean="0"/>
              <a:t>The Chairperson should be in control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Set the agenda and work from it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Keep focused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Keep moving forward</a:t>
            </a:r>
          </a:p>
          <a:p>
            <a:pPr marL="230188" indent="-230188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allAtOnce" animBg="1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ock-photo-10992584-a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972"/>
            <a:ext cx="9144000" cy="6233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Getting Your Board on Board</a:t>
            </a:r>
          </a:p>
          <a:p>
            <a:r>
              <a:rPr lang="en-US" sz="3200" b="1" dirty="0" smtClean="0"/>
              <a:t>What’s on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581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ahoma" pitchFamily="34" charset="0"/>
              </a:rPr>
              <a:t>Important developments and key issues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30188" lvl="0" indent="-2301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ahoma" pitchFamily="34" charset="0"/>
              </a:rPr>
              <a:t>Strategic issues (discussed early and often)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230188" lvl="0" indent="-2301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ahoma" pitchFamily="34" charset="0"/>
              </a:rPr>
              <a:t>Current &amp; future challenges/opportunities</a:t>
            </a:r>
          </a:p>
          <a:p>
            <a:pPr marL="230188" lvl="0" indent="-2301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Limit the number of agenda items-1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ahoma" pitchFamily="34" charset="0"/>
              </a:rPr>
              <a:t> deep topic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077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 indent="-230188"/>
            <a:r>
              <a:rPr lang="en-US" sz="3200" b="1" dirty="0" smtClean="0"/>
              <a:t>Come Prepared</a:t>
            </a:r>
            <a:r>
              <a:rPr lang="en-US" sz="2800" b="1" dirty="0" smtClean="0"/>
              <a:t> </a:t>
            </a:r>
            <a:r>
              <a:rPr lang="en-US" sz="2400" b="1" dirty="0" smtClean="0"/>
              <a:t>		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Board meetings are not the time to get up to speed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Put away unnecessary electronic devices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2400" b="1" dirty="0" smtClean="0"/>
          </a:p>
          <a:p>
            <a:pPr marL="230188" lvl="1" indent="-230188"/>
            <a:r>
              <a:rPr lang="en-US" sz="3200" b="1" dirty="0" smtClean="0"/>
              <a:t>Show up on Time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Exclude administrative items</a:t>
            </a:r>
          </a:p>
          <a:p>
            <a:pPr marL="687388" lvl="2" indent="-230188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51821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Board Member Responsibilities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ck-photo-57231208-notepads-on-conference-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71792"/>
            <a:ext cx="7010400" cy="467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600200"/>
            <a:ext cx="8077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 indent="-230188"/>
            <a:r>
              <a:rPr lang="en-US" sz="2800" b="1" dirty="0" smtClean="0"/>
              <a:t>Send Out Materials in Advance</a:t>
            </a:r>
            <a:r>
              <a:rPr lang="en-US" sz="2400" b="1" dirty="0" smtClean="0"/>
              <a:t>		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Allows board members to come prepared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2000" b="1" dirty="0" smtClean="0"/>
          </a:p>
          <a:p>
            <a:pPr marL="230188" lvl="1" indent="-230188"/>
            <a:r>
              <a:rPr lang="en-US" sz="2800" b="1" dirty="0" smtClean="0"/>
              <a:t>Management reports should be in writing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Allows for specific questions in advance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Enables research, if necessary</a:t>
            </a:r>
          </a:p>
          <a:p>
            <a:pPr marL="687388" lvl="2" indent="-230188">
              <a:buFont typeface="Arial" pitchFamily="34" charset="0"/>
              <a:buChar char="•"/>
            </a:pPr>
            <a:endParaRPr lang="en-US" sz="2000" b="1" dirty="0" smtClean="0"/>
          </a:p>
          <a:p>
            <a:pPr marL="230188" indent="-230188"/>
            <a:r>
              <a:rPr lang="en-US" sz="2800" b="1" dirty="0" smtClean="0"/>
              <a:t>Initiate Discussion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Everyone should participate</a:t>
            </a:r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39616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Facilitating the Meeting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1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 Stick to the Agenda	</a:t>
            </a:r>
            <a:r>
              <a:rPr lang="en-US" sz="800" b="1" dirty="0" smtClean="0"/>
              <a:t>	</a:t>
            </a:r>
          </a:p>
          <a:p>
            <a:pPr marL="461963" lvl="1" indent="-231775">
              <a:buFont typeface="Arial" pitchFamily="34" charset="0"/>
              <a:buChar char="•"/>
            </a:pPr>
            <a:r>
              <a:rPr lang="en-US" sz="2400" dirty="0" smtClean="0"/>
              <a:t>Story telling is for another time</a:t>
            </a:r>
          </a:p>
          <a:p>
            <a:pPr marL="461963" lvl="1" indent="-231775">
              <a:buFont typeface="Arial" pitchFamily="34" charset="0"/>
              <a:buChar char="•"/>
            </a:pPr>
            <a:r>
              <a:rPr lang="en-US" sz="2400" dirty="0" smtClean="0"/>
              <a:t>Enables board members to focus on important issues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800" b="1" dirty="0" smtClean="0"/>
          </a:p>
          <a:p>
            <a:pPr marL="230188" lvl="1" indent="-230188"/>
            <a:r>
              <a:rPr lang="en-US" sz="2800" b="1" dirty="0" smtClean="0"/>
              <a:t>Set Limits</a:t>
            </a:r>
          </a:p>
          <a:p>
            <a:pPr marL="461963" lvl="1" indent="-231775">
              <a:buFont typeface="Arial" pitchFamily="34" charset="0"/>
              <a:buChar char="•"/>
            </a:pPr>
            <a:r>
              <a:rPr lang="en-US" sz="2400" dirty="0" smtClean="0"/>
              <a:t>Summarize the agenda in a table format</a:t>
            </a:r>
          </a:p>
          <a:p>
            <a:pPr marL="461963" lvl="1" indent="-231775">
              <a:buFont typeface="Arial" pitchFamily="34" charset="0"/>
              <a:buChar char="•"/>
            </a:pPr>
            <a:r>
              <a:rPr lang="en-US" sz="2400" dirty="0" smtClean="0"/>
              <a:t>Set realistic time limits for discussion items</a:t>
            </a:r>
          </a:p>
          <a:p>
            <a:pPr marL="461963" lvl="1" indent="-231775">
              <a:buFont typeface="Arial" pitchFamily="34" charset="0"/>
              <a:buChar char="•"/>
            </a:pPr>
            <a:r>
              <a:rPr lang="en-US" sz="2400" dirty="0" smtClean="0"/>
              <a:t>Meeting should last no more than 2.5 hours</a:t>
            </a:r>
          </a:p>
          <a:p>
            <a:pPr marL="687388" lvl="2" indent="-230188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2568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Keep it Moving</a:t>
            </a:r>
            <a:endParaRPr lang="en-US" sz="3000" dirty="0"/>
          </a:p>
        </p:txBody>
      </p:sp>
      <p:pic>
        <p:nvPicPr>
          <p:cNvPr id="7" name="Picture 6" descr="stock-photo-13902890-wall-clock.jpg"/>
          <p:cNvPicPr>
            <a:picLocks noChangeAspect="1"/>
          </p:cNvPicPr>
          <p:nvPr/>
        </p:nvPicPr>
        <p:blipFill>
          <a:blip r:embed="rId2" cstate="print"/>
          <a:srcRect l="16230" r="12245"/>
          <a:stretch>
            <a:fillRect/>
          </a:stretch>
        </p:blipFill>
        <p:spPr>
          <a:xfrm>
            <a:off x="5791200" y="1066800"/>
            <a:ext cx="3112371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077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 </a:t>
            </a:r>
          </a:p>
          <a:p>
            <a:pPr marL="230188" indent="-230188"/>
            <a:r>
              <a:rPr lang="en-US" sz="3200" b="1" dirty="0" smtClean="0"/>
              <a:t>The Good</a:t>
            </a:r>
            <a:r>
              <a:rPr lang="en-US" sz="2400" b="1" dirty="0" smtClean="0"/>
              <a:t>	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Empowering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Enables communication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Develops leadership skills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en-US" sz="2400" dirty="0" smtClean="0"/>
              <a:t>Morale booster</a:t>
            </a:r>
          </a:p>
          <a:p>
            <a:pPr marL="687388" lvl="1" indent="-230188">
              <a:buFont typeface="Arial" pitchFamily="34" charset="0"/>
              <a:buChar char="•"/>
            </a:pPr>
            <a:endParaRPr lang="en-US" sz="2400" b="1" dirty="0" smtClean="0"/>
          </a:p>
          <a:p>
            <a:pPr marL="230188" lvl="1" indent="-230188"/>
            <a:r>
              <a:rPr lang="en-US" sz="3200" b="1" dirty="0" smtClean="0"/>
              <a:t>The Bad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May lack focus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Too many meetings</a:t>
            </a:r>
          </a:p>
          <a:p>
            <a:pPr marL="687388" lvl="2" indent="-230188">
              <a:buFont typeface="Arial" pitchFamily="34" charset="0"/>
              <a:buChar char="•"/>
            </a:pPr>
            <a:r>
              <a:rPr lang="en-US" sz="2400" dirty="0" smtClean="0"/>
              <a:t>Members unprepared or absent</a:t>
            </a:r>
          </a:p>
          <a:p>
            <a:pPr marL="687388" lvl="2" indent="-230188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5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8497092" cy="616455"/>
          </a:xfrm>
        </p:spPr>
        <p:txBody>
          <a:bodyPr/>
          <a:lstStyle/>
          <a:p>
            <a:pPr algn="l"/>
            <a:r>
              <a:rPr lang="en-US" sz="3200" b="1" dirty="0" smtClean="0"/>
              <a:t>Getting Your Board on Board</a:t>
            </a:r>
            <a:endParaRPr lang="en-US" sz="3200" b="1" noProof="1" smtClean="0"/>
          </a:p>
        </p:txBody>
      </p:sp>
      <p:sp>
        <p:nvSpPr>
          <p:cNvPr id="6" name="Rectangle 5"/>
          <p:cNvSpPr/>
          <p:nvPr/>
        </p:nvSpPr>
        <p:spPr>
          <a:xfrm>
            <a:off x="381000" y="7620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Board Meetings …The Good and the Bad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996</Words>
  <Application>Microsoft Office PowerPoint</Application>
  <PresentationFormat>On-screen Show (4:3)</PresentationFormat>
  <Paragraphs>262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Larissa-Design</vt:lpstr>
      <vt:lpstr>Acrobat Document</vt:lpstr>
      <vt:lpstr>Getting Your Board on Board</vt:lpstr>
      <vt:lpstr>PowerPoint Presentation</vt:lpstr>
      <vt:lpstr>Board Reporting – 5 Critical Elements</vt:lpstr>
      <vt:lpstr>Getting Your Board on Board</vt:lpstr>
      <vt:lpstr>PowerPoint Presentation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PowerPoint Presentation</vt:lpstr>
      <vt:lpstr>PowerPoint Presentation</vt:lpstr>
      <vt:lpstr>PowerPoint Presentation</vt:lpstr>
      <vt:lpstr>Getting Your Board on Board</vt:lpstr>
      <vt:lpstr>PowerPoint Presentation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  <vt:lpstr>Getting Your Board on Board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ggn</dc:creator>
  <cp:lastModifiedBy>LocalUser</cp:lastModifiedBy>
  <cp:revision>138</cp:revision>
  <dcterms:created xsi:type="dcterms:W3CDTF">2015-04-02T13:53:31Z</dcterms:created>
  <dcterms:modified xsi:type="dcterms:W3CDTF">2015-04-07T19:03:28Z</dcterms:modified>
</cp:coreProperties>
</file>