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6" r:id="rId3"/>
    <p:sldId id="343" r:id="rId4"/>
    <p:sldId id="340" r:id="rId5"/>
    <p:sldId id="338" r:id="rId6"/>
    <p:sldId id="339" r:id="rId7"/>
    <p:sldId id="342" r:id="rId8"/>
    <p:sldId id="334" r:id="rId9"/>
    <p:sldId id="333" r:id="rId10"/>
    <p:sldId id="31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M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356"/>
    <a:srgbClr val="000099"/>
    <a:srgbClr val="0E1482"/>
    <a:srgbClr val="FF9999"/>
    <a:srgbClr val="9EA1BD"/>
    <a:srgbClr val="C5C7F9"/>
    <a:srgbClr val="101690"/>
    <a:srgbClr val="99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94660"/>
  </p:normalViewPr>
  <p:slideViewPr>
    <p:cSldViewPr>
      <p:cViewPr>
        <p:scale>
          <a:sx n="70" d="100"/>
          <a:sy n="70" d="100"/>
        </p:scale>
        <p:origin x="-1790" y="-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77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D7AFF-40F7-4957-87F1-CEABEE56DB96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523BDC-383D-461D-8BEC-D7BDB50129B2}">
      <dgm:prSet phldrT="[Text]"/>
      <dgm:spPr>
        <a:solidFill>
          <a:srgbClr val="132356"/>
        </a:solidFill>
      </dgm:spPr>
      <dgm:t>
        <a:bodyPr/>
        <a:lstStyle/>
        <a:p>
          <a:r>
            <a:rPr lang="en-US" dirty="0" smtClean="0"/>
            <a:t>PennDOT</a:t>
          </a:r>
          <a:endParaRPr lang="en-US" dirty="0"/>
        </a:p>
      </dgm:t>
    </dgm:pt>
    <dgm:pt modelId="{25C615E2-E38C-4200-8749-BE837105BF84}" type="parTrans" cxnId="{9A8BC3BE-276B-4CE7-9758-B8AB5BFA88BD}">
      <dgm:prSet/>
      <dgm:spPr/>
      <dgm:t>
        <a:bodyPr/>
        <a:lstStyle/>
        <a:p>
          <a:endParaRPr lang="en-US"/>
        </a:p>
      </dgm:t>
    </dgm:pt>
    <dgm:pt modelId="{070BA871-B950-45F3-A305-C5B8CEA1D131}" type="sibTrans" cxnId="{9A8BC3BE-276B-4CE7-9758-B8AB5BFA88BD}">
      <dgm:prSet/>
      <dgm:spPr/>
      <dgm:t>
        <a:bodyPr/>
        <a:lstStyle/>
        <a:p>
          <a:endParaRPr lang="en-US"/>
        </a:p>
      </dgm:t>
    </dgm:pt>
    <dgm:pt modelId="{D33B2A8C-328F-42E2-93B3-F9F2F38B5D64}">
      <dgm:prSet phldrT="[Text]"/>
      <dgm:spPr>
        <a:solidFill>
          <a:srgbClr val="132356"/>
        </a:solidFill>
      </dgm:spPr>
      <dgm:t>
        <a:bodyPr/>
        <a:lstStyle/>
        <a:p>
          <a:r>
            <a:rPr lang="en-US" dirty="0" smtClean="0"/>
            <a:t>Private Partner</a:t>
          </a:r>
          <a:endParaRPr lang="en-US" dirty="0"/>
        </a:p>
      </dgm:t>
    </dgm:pt>
    <dgm:pt modelId="{D5068F7B-46A3-4ADE-BA03-896EAFC5F24A}" type="parTrans" cxnId="{603165BF-15BE-460C-9C0B-D4F9CCE6CD89}">
      <dgm:prSet/>
      <dgm:spPr/>
      <dgm:t>
        <a:bodyPr/>
        <a:lstStyle/>
        <a:p>
          <a:endParaRPr lang="en-US"/>
        </a:p>
      </dgm:t>
    </dgm:pt>
    <dgm:pt modelId="{0478E7FA-E34E-40D8-BCA1-4A7791FB5F6D}" type="sibTrans" cxnId="{603165BF-15BE-460C-9C0B-D4F9CCE6CD89}">
      <dgm:prSet/>
      <dgm:spPr/>
      <dgm:t>
        <a:bodyPr/>
        <a:lstStyle/>
        <a:p>
          <a:endParaRPr lang="en-US"/>
        </a:p>
      </dgm:t>
    </dgm:pt>
    <dgm:pt modelId="{C0E81DD1-A524-4AD7-9132-34C434AD307E}">
      <dgm:prSet phldrT="[Text]" custT="1"/>
      <dgm:spPr>
        <a:solidFill>
          <a:srgbClr val="132356"/>
        </a:solidFill>
      </dgm:spPr>
      <dgm:t>
        <a:bodyPr/>
        <a:lstStyle/>
        <a:p>
          <a:r>
            <a:rPr lang="en-US" sz="2100" dirty="0" smtClean="0"/>
            <a:t>Local Transit Agency</a:t>
          </a:r>
          <a:endParaRPr lang="en-US" sz="2100" dirty="0"/>
        </a:p>
      </dgm:t>
    </dgm:pt>
    <dgm:pt modelId="{1804BA34-107A-4AB7-A296-03D96672EE73}" type="parTrans" cxnId="{C220C810-36AD-4937-9B70-5930EA751B71}">
      <dgm:prSet/>
      <dgm:spPr/>
      <dgm:t>
        <a:bodyPr/>
        <a:lstStyle/>
        <a:p>
          <a:endParaRPr lang="en-US"/>
        </a:p>
      </dgm:t>
    </dgm:pt>
    <dgm:pt modelId="{2409CE95-726F-42CC-84F9-122444570A63}" type="sibTrans" cxnId="{C220C810-36AD-4937-9B70-5930EA751B71}">
      <dgm:prSet/>
      <dgm:spPr/>
      <dgm:t>
        <a:bodyPr/>
        <a:lstStyle/>
        <a:p>
          <a:endParaRPr lang="en-US"/>
        </a:p>
      </dgm:t>
    </dgm:pt>
    <dgm:pt modelId="{021ED658-F499-4AC9-BFCA-66C0607F57EB}">
      <dgm:prSet phldrT="[Text]" custT="1"/>
      <dgm:spPr>
        <a:solidFill>
          <a:srgbClr val="132356"/>
        </a:solidFill>
      </dgm:spPr>
      <dgm:t>
        <a:bodyPr/>
        <a:lstStyle/>
        <a:p>
          <a:r>
            <a:rPr lang="en-US" sz="2100" dirty="0" smtClean="0"/>
            <a:t>Local Transit Agency</a:t>
          </a:r>
          <a:endParaRPr lang="en-US" sz="2100" dirty="0"/>
        </a:p>
      </dgm:t>
    </dgm:pt>
    <dgm:pt modelId="{96CED9A6-E611-4F02-92F2-EACCFBBF1675}" type="parTrans" cxnId="{004683C8-9A3B-4046-A9C9-7B0D007112F4}">
      <dgm:prSet/>
      <dgm:spPr/>
      <dgm:t>
        <a:bodyPr/>
        <a:lstStyle/>
        <a:p>
          <a:endParaRPr lang="en-US"/>
        </a:p>
      </dgm:t>
    </dgm:pt>
    <dgm:pt modelId="{3479F734-A080-46A4-B6C6-EE6F79795417}" type="sibTrans" cxnId="{004683C8-9A3B-4046-A9C9-7B0D007112F4}">
      <dgm:prSet/>
      <dgm:spPr/>
      <dgm:t>
        <a:bodyPr/>
        <a:lstStyle/>
        <a:p>
          <a:endParaRPr lang="en-US"/>
        </a:p>
      </dgm:t>
    </dgm:pt>
    <dgm:pt modelId="{FE27DBA3-5FA1-4976-99C8-C64E7D3FAA09}" type="pres">
      <dgm:prSet presAssocID="{B74D7AFF-40F7-4957-87F1-CEABEE56DB9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03F7B9-4AD2-4DDF-ADB0-92CB25B8B4A6}" type="pres">
      <dgm:prSet presAssocID="{71523BDC-383D-461D-8BEC-D7BDB50129B2}" presName="singleCycle" presStyleCnt="0"/>
      <dgm:spPr/>
    </dgm:pt>
    <dgm:pt modelId="{8167304C-ACCC-4E8B-8EB3-095C540FB28D}" type="pres">
      <dgm:prSet presAssocID="{71523BDC-383D-461D-8BEC-D7BDB50129B2}" presName="singleCenter" presStyleLbl="node1" presStyleIdx="0" presStyleCnt="4" custScaleX="156291" custScaleY="67910" custLinFactNeighborX="-1035" custLinFactNeighborY="-1742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8AB5877-C43F-452F-98DE-A9F48199D4D9}" type="pres">
      <dgm:prSet presAssocID="{D5068F7B-46A3-4ADE-BA03-896EAFC5F24A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BA52851-CE9C-4DD6-B061-9C9B538724EA}" type="pres">
      <dgm:prSet presAssocID="{D33B2A8C-328F-42E2-93B3-F9F2F38B5D64}" presName="text0" presStyleLbl="node1" presStyleIdx="1" presStyleCnt="4" custScaleX="318296" custRadScaleRad="109658" custRadScaleInc="-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D2615-0426-49E8-B1F4-7A8D1728A2EC}" type="pres">
      <dgm:prSet presAssocID="{1804BA34-107A-4AB7-A296-03D96672EE7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97F43B8B-0993-413B-8ECA-FBB3D3C4AEF0}" type="pres">
      <dgm:prSet presAssocID="{C0E81DD1-A524-4AD7-9132-34C434AD307E}" presName="text0" presStyleLbl="node1" presStyleIdx="2" presStyleCnt="4" custScaleX="341745" custScaleY="623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D72B0-76A9-46E5-97D5-6433C037A264}" type="pres">
      <dgm:prSet presAssocID="{96CED9A6-E611-4F02-92F2-EACCFBBF167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937CC8A1-AD2C-4A6F-91C0-6C20C53A765E}" type="pres">
      <dgm:prSet presAssocID="{021ED658-F499-4AC9-BFCA-66C0607F57EB}" presName="text0" presStyleLbl="node1" presStyleIdx="3" presStyleCnt="4" custScaleX="325047" custScaleY="573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2F34F-8F2F-404F-BFA4-E5207E02C0D0}" type="presOf" srcId="{021ED658-F499-4AC9-BFCA-66C0607F57EB}" destId="{937CC8A1-AD2C-4A6F-91C0-6C20C53A765E}" srcOrd="0" destOrd="0" presId="urn:microsoft.com/office/officeart/2008/layout/RadialCluster"/>
    <dgm:cxn modelId="{AD500AA0-C1A2-4BD6-892D-8EDEE4EF4C11}" type="presOf" srcId="{D5068F7B-46A3-4ADE-BA03-896EAFC5F24A}" destId="{78AB5877-C43F-452F-98DE-A9F48199D4D9}" srcOrd="0" destOrd="0" presId="urn:microsoft.com/office/officeart/2008/layout/RadialCluster"/>
    <dgm:cxn modelId="{686F9271-1D47-4DEF-B0F5-6AB67DA51082}" type="presOf" srcId="{D33B2A8C-328F-42E2-93B3-F9F2F38B5D64}" destId="{3BA52851-CE9C-4DD6-B061-9C9B538724EA}" srcOrd="0" destOrd="0" presId="urn:microsoft.com/office/officeart/2008/layout/RadialCluster"/>
    <dgm:cxn modelId="{6C5ADBE9-232D-4C73-A3C5-911E4EDDB599}" type="presOf" srcId="{C0E81DD1-A524-4AD7-9132-34C434AD307E}" destId="{97F43B8B-0993-413B-8ECA-FBB3D3C4AEF0}" srcOrd="0" destOrd="0" presId="urn:microsoft.com/office/officeart/2008/layout/RadialCluster"/>
    <dgm:cxn modelId="{5A4FC288-691A-4D59-8A7F-8111BEBCDBA3}" type="presOf" srcId="{96CED9A6-E611-4F02-92F2-EACCFBBF1675}" destId="{74DD72B0-76A9-46E5-97D5-6433C037A264}" srcOrd="0" destOrd="0" presId="urn:microsoft.com/office/officeart/2008/layout/RadialCluster"/>
    <dgm:cxn modelId="{C220C810-36AD-4937-9B70-5930EA751B71}" srcId="{71523BDC-383D-461D-8BEC-D7BDB50129B2}" destId="{C0E81DD1-A524-4AD7-9132-34C434AD307E}" srcOrd="1" destOrd="0" parTransId="{1804BA34-107A-4AB7-A296-03D96672EE73}" sibTransId="{2409CE95-726F-42CC-84F9-122444570A63}"/>
    <dgm:cxn modelId="{CD4ADD48-7200-456A-9DEB-29A4E3DC4B43}" type="presOf" srcId="{B74D7AFF-40F7-4957-87F1-CEABEE56DB96}" destId="{FE27DBA3-5FA1-4976-99C8-C64E7D3FAA09}" srcOrd="0" destOrd="0" presId="urn:microsoft.com/office/officeart/2008/layout/RadialCluster"/>
    <dgm:cxn modelId="{603165BF-15BE-460C-9C0B-D4F9CCE6CD89}" srcId="{71523BDC-383D-461D-8BEC-D7BDB50129B2}" destId="{D33B2A8C-328F-42E2-93B3-F9F2F38B5D64}" srcOrd="0" destOrd="0" parTransId="{D5068F7B-46A3-4ADE-BA03-896EAFC5F24A}" sibTransId="{0478E7FA-E34E-40D8-BCA1-4A7791FB5F6D}"/>
    <dgm:cxn modelId="{004683C8-9A3B-4046-A9C9-7B0D007112F4}" srcId="{71523BDC-383D-461D-8BEC-D7BDB50129B2}" destId="{021ED658-F499-4AC9-BFCA-66C0607F57EB}" srcOrd="2" destOrd="0" parTransId="{96CED9A6-E611-4F02-92F2-EACCFBBF1675}" sibTransId="{3479F734-A080-46A4-B6C6-EE6F79795417}"/>
    <dgm:cxn modelId="{80336AC7-C6E1-4177-9D02-BC5EC9EF9BD4}" type="presOf" srcId="{1804BA34-107A-4AB7-A296-03D96672EE73}" destId="{95ED2615-0426-49E8-B1F4-7A8D1728A2EC}" srcOrd="0" destOrd="0" presId="urn:microsoft.com/office/officeart/2008/layout/RadialCluster"/>
    <dgm:cxn modelId="{9A8BC3BE-276B-4CE7-9758-B8AB5BFA88BD}" srcId="{B74D7AFF-40F7-4957-87F1-CEABEE56DB96}" destId="{71523BDC-383D-461D-8BEC-D7BDB50129B2}" srcOrd="0" destOrd="0" parTransId="{25C615E2-E38C-4200-8749-BE837105BF84}" sibTransId="{070BA871-B950-45F3-A305-C5B8CEA1D131}"/>
    <dgm:cxn modelId="{52362FCA-FCD4-48A6-B470-4622EEC09036}" type="presOf" srcId="{71523BDC-383D-461D-8BEC-D7BDB50129B2}" destId="{8167304C-ACCC-4E8B-8EB3-095C540FB28D}" srcOrd="0" destOrd="0" presId="urn:microsoft.com/office/officeart/2008/layout/RadialCluster"/>
    <dgm:cxn modelId="{A2697F67-1F04-47EB-B67F-5F73597D6D89}" type="presParOf" srcId="{FE27DBA3-5FA1-4976-99C8-C64E7D3FAA09}" destId="{E403F7B9-4AD2-4DDF-ADB0-92CB25B8B4A6}" srcOrd="0" destOrd="0" presId="urn:microsoft.com/office/officeart/2008/layout/RadialCluster"/>
    <dgm:cxn modelId="{535A5D85-6721-4683-B6CB-47B56DEB707F}" type="presParOf" srcId="{E403F7B9-4AD2-4DDF-ADB0-92CB25B8B4A6}" destId="{8167304C-ACCC-4E8B-8EB3-095C540FB28D}" srcOrd="0" destOrd="0" presId="urn:microsoft.com/office/officeart/2008/layout/RadialCluster"/>
    <dgm:cxn modelId="{1ED9C872-D8B8-40DF-B795-689551994669}" type="presParOf" srcId="{E403F7B9-4AD2-4DDF-ADB0-92CB25B8B4A6}" destId="{78AB5877-C43F-452F-98DE-A9F48199D4D9}" srcOrd="1" destOrd="0" presId="urn:microsoft.com/office/officeart/2008/layout/RadialCluster"/>
    <dgm:cxn modelId="{07A4354A-A31F-41C6-A1FB-F001046E03FC}" type="presParOf" srcId="{E403F7B9-4AD2-4DDF-ADB0-92CB25B8B4A6}" destId="{3BA52851-CE9C-4DD6-B061-9C9B538724EA}" srcOrd="2" destOrd="0" presId="urn:microsoft.com/office/officeart/2008/layout/RadialCluster"/>
    <dgm:cxn modelId="{5C555747-32E9-4BF6-A92C-C3CBC3F4E9D7}" type="presParOf" srcId="{E403F7B9-4AD2-4DDF-ADB0-92CB25B8B4A6}" destId="{95ED2615-0426-49E8-B1F4-7A8D1728A2EC}" srcOrd="3" destOrd="0" presId="urn:microsoft.com/office/officeart/2008/layout/RadialCluster"/>
    <dgm:cxn modelId="{2D24259D-25F6-41E5-864E-6760B7EC7FE9}" type="presParOf" srcId="{E403F7B9-4AD2-4DDF-ADB0-92CB25B8B4A6}" destId="{97F43B8B-0993-413B-8ECA-FBB3D3C4AEF0}" srcOrd="4" destOrd="0" presId="urn:microsoft.com/office/officeart/2008/layout/RadialCluster"/>
    <dgm:cxn modelId="{A852D115-7746-4C2B-9397-39592AE91D1B}" type="presParOf" srcId="{E403F7B9-4AD2-4DDF-ADB0-92CB25B8B4A6}" destId="{74DD72B0-76A9-46E5-97D5-6433C037A264}" srcOrd="5" destOrd="0" presId="urn:microsoft.com/office/officeart/2008/layout/RadialCluster"/>
    <dgm:cxn modelId="{47430E7A-75C2-4838-890E-64560724CEB2}" type="presParOf" srcId="{E403F7B9-4AD2-4DDF-ADB0-92CB25B8B4A6}" destId="{937CC8A1-AD2C-4A6F-91C0-6C20C53A765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A9565-14EA-4F0D-A7CE-28D9D96CA4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DE9EB-2034-409F-8ECB-91E18601D3A5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Draft RFP Process </a:t>
          </a:r>
          <a:r>
            <a:rPr lang="en-US" sz="1800" b="0" dirty="0" smtClean="0"/>
            <a:t>– On Going</a:t>
          </a:r>
          <a:endParaRPr lang="en-US" sz="1800" b="0" dirty="0"/>
        </a:p>
      </dgm:t>
    </dgm:pt>
    <dgm:pt modelId="{0A44D9DD-0FA6-4717-9FCE-81A1030AE999}" type="parTrans" cxnId="{E9B5BF0F-C8BC-4C97-B3A2-CDD020AFD2B2}">
      <dgm:prSet/>
      <dgm:spPr/>
      <dgm:t>
        <a:bodyPr/>
        <a:lstStyle/>
        <a:p>
          <a:endParaRPr lang="en-US" sz="1800" b="0"/>
        </a:p>
      </dgm:t>
    </dgm:pt>
    <dgm:pt modelId="{138833C1-AA02-4DEA-A80D-C8FB504B7FE1}" type="sibTrans" cxnId="{E9B5BF0F-C8BC-4C97-B3A2-CDD020AFD2B2}">
      <dgm:prSet custT="1"/>
      <dgm:spPr>
        <a:solidFill>
          <a:srgbClr val="132356">
            <a:alpha val="90000"/>
          </a:srgbClr>
        </a:solidFill>
      </dgm:spPr>
      <dgm:t>
        <a:bodyPr/>
        <a:lstStyle/>
        <a:p>
          <a:endParaRPr lang="en-US" sz="1800" b="0"/>
        </a:p>
      </dgm:t>
    </dgm:pt>
    <dgm:pt modelId="{5B1F9387-FD82-4D33-BC1B-4C7978FC8E7C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Proposal Selection </a:t>
          </a:r>
          <a:r>
            <a:rPr lang="en-US" sz="1800" b="0" dirty="0" smtClean="0"/>
            <a:t>– </a:t>
          </a:r>
          <a:r>
            <a:rPr lang="en-US" sz="1800" b="0" dirty="0" smtClean="0"/>
            <a:t>Late Summer / Early Fall</a:t>
          </a:r>
          <a:endParaRPr lang="en-US" sz="1800" b="0" dirty="0"/>
        </a:p>
      </dgm:t>
    </dgm:pt>
    <dgm:pt modelId="{1BF21F33-35C2-4109-8782-6C1A4A084EC7}" type="parTrans" cxnId="{7EC327AB-C5E8-4817-BB44-687EE39BA3C1}">
      <dgm:prSet/>
      <dgm:spPr/>
      <dgm:t>
        <a:bodyPr/>
        <a:lstStyle/>
        <a:p>
          <a:endParaRPr lang="en-US" sz="1800" b="0"/>
        </a:p>
      </dgm:t>
    </dgm:pt>
    <dgm:pt modelId="{9CFE7217-0ACB-4C6E-964F-622F94504094}" type="sibTrans" cxnId="{7EC327AB-C5E8-4817-BB44-687EE39BA3C1}">
      <dgm:prSet/>
      <dgm:spPr/>
      <dgm:t>
        <a:bodyPr/>
        <a:lstStyle/>
        <a:p>
          <a:endParaRPr lang="en-US" sz="1800" b="0"/>
        </a:p>
      </dgm:t>
    </dgm:pt>
    <dgm:pt modelId="{47C8F020-AEEE-4476-A7BB-E81B70EB9A8D}">
      <dgm:prSet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Review of Conceptual Plans for Facilities </a:t>
          </a:r>
          <a:r>
            <a:rPr lang="en-US" sz="1800" b="0" dirty="0" smtClean="0"/>
            <a:t>– Early Summer</a:t>
          </a:r>
          <a:endParaRPr lang="en-US" sz="1800" b="0" dirty="0"/>
        </a:p>
      </dgm:t>
    </dgm:pt>
    <dgm:pt modelId="{4871DC58-C04C-461A-B62B-199663EA2213}" type="parTrans" cxnId="{EEC033C0-74D5-469A-9ED0-89F5A994919D}">
      <dgm:prSet/>
      <dgm:spPr/>
      <dgm:t>
        <a:bodyPr/>
        <a:lstStyle/>
        <a:p>
          <a:endParaRPr lang="en-US" sz="1800" b="0"/>
        </a:p>
      </dgm:t>
    </dgm:pt>
    <dgm:pt modelId="{25255F54-DA53-4984-B1BC-24DCCC035E45}" type="sibTrans" cxnId="{EEC033C0-74D5-469A-9ED0-89F5A994919D}">
      <dgm:prSet custT="1"/>
      <dgm:spPr>
        <a:solidFill>
          <a:srgbClr val="132356">
            <a:alpha val="90000"/>
          </a:srgbClr>
        </a:solidFill>
      </dgm:spPr>
      <dgm:t>
        <a:bodyPr/>
        <a:lstStyle/>
        <a:p>
          <a:endParaRPr lang="en-US" sz="1800" b="0"/>
        </a:p>
      </dgm:t>
    </dgm:pt>
    <dgm:pt modelId="{559C770D-9BC4-4E59-A392-322DF440A15F}">
      <dgm:prSet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Agency Site Visits </a:t>
          </a:r>
          <a:r>
            <a:rPr lang="en-US" sz="1800" b="0" dirty="0" smtClean="0"/>
            <a:t>– Began March 23</a:t>
          </a:r>
          <a:endParaRPr lang="en-US" sz="1800" b="0" dirty="0"/>
        </a:p>
      </dgm:t>
    </dgm:pt>
    <dgm:pt modelId="{C9AC6FD9-A59D-4B9C-9235-9E6C5E86E55E}" type="parTrans" cxnId="{C18D9571-A4FB-4740-954A-63523EFACDC3}">
      <dgm:prSet/>
      <dgm:spPr/>
      <dgm:t>
        <a:bodyPr/>
        <a:lstStyle/>
        <a:p>
          <a:endParaRPr lang="en-US" sz="1800" b="0"/>
        </a:p>
      </dgm:t>
    </dgm:pt>
    <dgm:pt modelId="{8E9BC6FD-8DED-473A-8B84-015F7D3DB6BD}" type="sibTrans" cxnId="{C18D9571-A4FB-4740-954A-63523EFACDC3}">
      <dgm:prSet custT="1"/>
      <dgm:spPr>
        <a:solidFill>
          <a:srgbClr val="132356">
            <a:alpha val="90000"/>
          </a:srgbClr>
        </a:solidFill>
      </dgm:spPr>
      <dgm:t>
        <a:bodyPr/>
        <a:lstStyle/>
        <a:p>
          <a:endParaRPr lang="en-US" sz="1800" b="0"/>
        </a:p>
      </dgm:t>
    </dgm:pt>
    <dgm:pt modelId="{92B1D769-AAE3-413D-988D-390FF234F461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800" b="1" dirty="0" smtClean="0"/>
            <a:t>Shortlisted Teams Announced</a:t>
          </a:r>
          <a:r>
            <a:rPr lang="en-US" sz="1800" b="0" dirty="0" smtClean="0"/>
            <a:t> – Jan. 16</a:t>
          </a:r>
          <a:endParaRPr lang="en-US" sz="1800" b="0" dirty="0"/>
        </a:p>
      </dgm:t>
    </dgm:pt>
    <dgm:pt modelId="{63046DAC-358E-4397-9174-865DB338B39C}" type="parTrans" cxnId="{08194663-6BB3-4862-BC45-B9AA0542C6F7}">
      <dgm:prSet/>
      <dgm:spPr/>
      <dgm:t>
        <a:bodyPr/>
        <a:lstStyle/>
        <a:p>
          <a:endParaRPr lang="en-US"/>
        </a:p>
      </dgm:t>
    </dgm:pt>
    <dgm:pt modelId="{1290E98D-672F-47C4-B5B1-95C6EF83458F}" type="sibTrans" cxnId="{08194663-6BB3-4862-BC45-B9AA0542C6F7}">
      <dgm:prSet/>
      <dgm:spPr>
        <a:solidFill>
          <a:srgbClr val="132356">
            <a:alpha val="90000"/>
          </a:srgbClr>
        </a:solidFill>
      </dgm:spPr>
      <dgm:t>
        <a:bodyPr/>
        <a:lstStyle/>
        <a:p>
          <a:endParaRPr lang="en-US"/>
        </a:p>
      </dgm:t>
    </dgm:pt>
    <dgm:pt modelId="{2E38A910-8B98-4541-9D4C-B289C8CCCF1E}" type="pres">
      <dgm:prSet presAssocID="{513A9565-14EA-4F0D-A7CE-28D9D96CA4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86AF73-46D8-4433-8812-A6F1BE540BE1}" type="pres">
      <dgm:prSet presAssocID="{513A9565-14EA-4F0D-A7CE-28D9D96CA4D6}" presName="dummyMaxCanvas" presStyleCnt="0">
        <dgm:presLayoutVars/>
      </dgm:prSet>
      <dgm:spPr/>
    </dgm:pt>
    <dgm:pt modelId="{A8DC783D-664F-44AC-AAE8-8ABA79AC4208}" type="pres">
      <dgm:prSet presAssocID="{513A9565-14EA-4F0D-A7CE-28D9D96CA4D6}" presName="FiveNodes_1" presStyleLbl="node1" presStyleIdx="0" presStyleCnt="5" custLinFactNeighborX="-8418" custLinFactNeighborY="6944">
        <dgm:presLayoutVars>
          <dgm:bulletEnabled val="1"/>
        </dgm:presLayoutVars>
      </dgm:prSet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7590D4AF-A385-4DBF-8712-EF4506BDAF09}" type="pres">
      <dgm:prSet presAssocID="{513A9565-14EA-4F0D-A7CE-28D9D96CA4D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5190C-B0DF-493B-A146-3DC15D25124D}" type="pres">
      <dgm:prSet presAssocID="{513A9565-14EA-4F0D-A7CE-28D9D96CA4D6}" presName="FiveNodes_3" presStyleLbl="node1" presStyleIdx="2" presStyleCnt="5" custLinFactNeighborY="-20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EEF8F-C6FC-4458-A540-7D9FB9D78086}" type="pres">
      <dgm:prSet presAssocID="{513A9565-14EA-4F0D-A7CE-28D9D96CA4D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8C23AE-E748-4FCF-B320-7CB25C4E2C3F}" type="pres">
      <dgm:prSet presAssocID="{513A9565-14EA-4F0D-A7CE-28D9D96CA4D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927EB-538A-488F-8803-22FABE59540B}" type="pres">
      <dgm:prSet presAssocID="{513A9565-14EA-4F0D-A7CE-28D9D96CA4D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5F198-3CCF-461C-BBFA-9D101AB06D8F}" type="pres">
      <dgm:prSet presAssocID="{513A9565-14EA-4F0D-A7CE-28D9D96CA4D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6B23A-9430-4E6F-BA8A-CE03BE897845}" type="pres">
      <dgm:prSet presAssocID="{513A9565-14EA-4F0D-A7CE-28D9D96CA4D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0A4C9-0B09-454A-AE21-7B1C26667000}" type="pres">
      <dgm:prSet presAssocID="{513A9565-14EA-4F0D-A7CE-28D9D96CA4D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BE009-5D01-4F46-8704-BDCD280CAEEB}" type="pres">
      <dgm:prSet presAssocID="{513A9565-14EA-4F0D-A7CE-28D9D96CA4D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0E552-4553-42C4-A403-88DB5C69DC94}" type="pres">
      <dgm:prSet presAssocID="{513A9565-14EA-4F0D-A7CE-28D9D96CA4D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A0DDB-95D6-4EAC-A4C1-52253E763320}" type="pres">
      <dgm:prSet presAssocID="{513A9565-14EA-4F0D-A7CE-28D9D96CA4D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F1378-D6FD-4EE3-A28A-CBB68F57AE3D}" type="pres">
      <dgm:prSet presAssocID="{513A9565-14EA-4F0D-A7CE-28D9D96CA4D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85CDC7-A8A1-4417-9E4D-B7CC1A0DE37D}" type="pres">
      <dgm:prSet presAssocID="{513A9565-14EA-4F0D-A7CE-28D9D96CA4D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4507F7-15D7-44F9-B4FF-8DAE7760B11E}" type="presOf" srcId="{5B1F9387-FD82-4D33-BC1B-4C7978FC8E7C}" destId="{6285CDC7-A8A1-4417-9E4D-B7CC1A0DE37D}" srcOrd="1" destOrd="0" presId="urn:microsoft.com/office/officeart/2005/8/layout/vProcess5"/>
    <dgm:cxn modelId="{C91109E3-41DE-413F-B4B6-8E7EE55131B4}" type="presOf" srcId="{559C770D-9BC4-4E59-A392-322DF440A15F}" destId="{77C5190C-B0DF-493B-A146-3DC15D25124D}" srcOrd="0" destOrd="0" presId="urn:microsoft.com/office/officeart/2005/8/layout/vProcess5"/>
    <dgm:cxn modelId="{AB6BF591-9E81-4D09-A13F-B9ED343E4DCC}" type="presOf" srcId="{00FDE9EB-2034-409F-8ECB-91E18601D3A5}" destId="{7590D4AF-A385-4DBF-8712-EF4506BDAF09}" srcOrd="0" destOrd="0" presId="urn:microsoft.com/office/officeart/2005/8/layout/vProcess5"/>
    <dgm:cxn modelId="{A7EC9F47-1E4A-458E-A1FE-FDFB1F36BB7A}" type="presOf" srcId="{8E9BC6FD-8DED-473A-8B84-015F7D3DB6BD}" destId="{0F96B23A-9430-4E6F-BA8A-CE03BE897845}" srcOrd="0" destOrd="0" presId="urn:microsoft.com/office/officeart/2005/8/layout/vProcess5"/>
    <dgm:cxn modelId="{03BBD205-1F8E-4ED1-86E2-A0A0866020FF}" type="presOf" srcId="{92B1D769-AAE3-413D-988D-390FF234F461}" destId="{A8DC783D-664F-44AC-AAE8-8ABA79AC4208}" srcOrd="0" destOrd="0" presId="urn:microsoft.com/office/officeart/2005/8/layout/vProcess5"/>
    <dgm:cxn modelId="{DBA6CC2C-A45E-4B44-A053-3D0E76A5C059}" type="presOf" srcId="{5B1F9387-FD82-4D33-BC1B-4C7978FC8E7C}" destId="{378C23AE-E748-4FCF-B320-7CB25C4E2C3F}" srcOrd="0" destOrd="0" presId="urn:microsoft.com/office/officeart/2005/8/layout/vProcess5"/>
    <dgm:cxn modelId="{ED5699EB-2823-4A36-A0D0-215A93FD9A29}" type="presOf" srcId="{25255F54-DA53-4984-B1BC-24DCCC035E45}" destId="{94F0A4C9-0B09-454A-AE21-7B1C26667000}" srcOrd="0" destOrd="0" presId="urn:microsoft.com/office/officeart/2005/8/layout/vProcess5"/>
    <dgm:cxn modelId="{87681CD8-046A-469C-82A7-866E7B46AE79}" type="presOf" srcId="{1290E98D-672F-47C4-B5B1-95C6EF83458F}" destId="{E4A927EB-538A-488F-8803-22FABE59540B}" srcOrd="0" destOrd="0" presId="urn:microsoft.com/office/officeart/2005/8/layout/vProcess5"/>
    <dgm:cxn modelId="{2FB0A4E4-7A56-4CF1-9A76-A5479443B223}" type="presOf" srcId="{47C8F020-AEEE-4476-A7BB-E81B70EB9A8D}" destId="{8FBF1378-D6FD-4EE3-A28A-CBB68F57AE3D}" srcOrd="1" destOrd="0" presId="urn:microsoft.com/office/officeart/2005/8/layout/vProcess5"/>
    <dgm:cxn modelId="{A8E3130E-E9F1-417A-A52C-7D91B3723CBE}" type="presOf" srcId="{138833C1-AA02-4DEA-A80D-C8FB504B7FE1}" destId="{5FB5F198-3CCF-461C-BBFA-9D101AB06D8F}" srcOrd="0" destOrd="0" presId="urn:microsoft.com/office/officeart/2005/8/layout/vProcess5"/>
    <dgm:cxn modelId="{BE9587E4-7AE5-4439-B6F9-C7BA5BA03E71}" type="presOf" srcId="{559C770D-9BC4-4E59-A392-322DF440A15F}" destId="{0E2A0DDB-95D6-4EAC-A4C1-52253E763320}" srcOrd="1" destOrd="0" presId="urn:microsoft.com/office/officeart/2005/8/layout/vProcess5"/>
    <dgm:cxn modelId="{EEC033C0-74D5-469A-9ED0-89F5A994919D}" srcId="{513A9565-14EA-4F0D-A7CE-28D9D96CA4D6}" destId="{47C8F020-AEEE-4476-A7BB-E81B70EB9A8D}" srcOrd="3" destOrd="0" parTransId="{4871DC58-C04C-461A-B62B-199663EA2213}" sibTransId="{25255F54-DA53-4984-B1BC-24DCCC035E45}"/>
    <dgm:cxn modelId="{43598431-260C-4066-BAD2-E810F3A5ABDE}" type="presOf" srcId="{47C8F020-AEEE-4476-A7BB-E81B70EB9A8D}" destId="{805EEF8F-C6FC-4458-A540-7D9FB9D78086}" srcOrd="0" destOrd="0" presId="urn:microsoft.com/office/officeart/2005/8/layout/vProcess5"/>
    <dgm:cxn modelId="{E37474C9-5FBB-4971-B48C-DF09409DE00A}" type="presOf" srcId="{92B1D769-AAE3-413D-988D-390FF234F461}" destId="{982BE009-5D01-4F46-8704-BDCD280CAEEB}" srcOrd="1" destOrd="0" presId="urn:microsoft.com/office/officeart/2005/8/layout/vProcess5"/>
    <dgm:cxn modelId="{7EC327AB-C5E8-4817-BB44-687EE39BA3C1}" srcId="{513A9565-14EA-4F0D-A7CE-28D9D96CA4D6}" destId="{5B1F9387-FD82-4D33-BC1B-4C7978FC8E7C}" srcOrd="4" destOrd="0" parTransId="{1BF21F33-35C2-4109-8782-6C1A4A084EC7}" sibTransId="{9CFE7217-0ACB-4C6E-964F-622F94504094}"/>
    <dgm:cxn modelId="{08194663-6BB3-4862-BC45-B9AA0542C6F7}" srcId="{513A9565-14EA-4F0D-A7CE-28D9D96CA4D6}" destId="{92B1D769-AAE3-413D-988D-390FF234F461}" srcOrd="0" destOrd="0" parTransId="{63046DAC-358E-4397-9174-865DB338B39C}" sibTransId="{1290E98D-672F-47C4-B5B1-95C6EF83458F}"/>
    <dgm:cxn modelId="{C18D9571-A4FB-4740-954A-63523EFACDC3}" srcId="{513A9565-14EA-4F0D-A7CE-28D9D96CA4D6}" destId="{559C770D-9BC4-4E59-A392-322DF440A15F}" srcOrd="2" destOrd="0" parTransId="{C9AC6FD9-A59D-4B9C-9235-9E6C5E86E55E}" sibTransId="{8E9BC6FD-8DED-473A-8B84-015F7D3DB6BD}"/>
    <dgm:cxn modelId="{9D30C044-0D33-4340-B7B4-407337CF8398}" type="presOf" srcId="{00FDE9EB-2034-409F-8ECB-91E18601D3A5}" destId="{8650E552-4553-42C4-A403-88DB5C69DC94}" srcOrd="1" destOrd="0" presId="urn:microsoft.com/office/officeart/2005/8/layout/vProcess5"/>
    <dgm:cxn modelId="{9E54645C-2E38-4D57-843E-9BFCF1309EB6}" type="presOf" srcId="{513A9565-14EA-4F0D-A7CE-28D9D96CA4D6}" destId="{2E38A910-8B98-4541-9D4C-B289C8CCCF1E}" srcOrd="0" destOrd="0" presId="urn:microsoft.com/office/officeart/2005/8/layout/vProcess5"/>
    <dgm:cxn modelId="{E9B5BF0F-C8BC-4C97-B3A2-CDD020AFD2B2}" srcId="{513A9565-14EA-4F0D-A7CE-28D9D96CA4D6}" destId="{00FDE9EB-2034-409F-8ECB-91E18601D3A5}" srcOrd="1" destOrd="0" parTransId="{0A44D9DD-0FA6-4717-9FCE-81A1030AE999}" sibTransId="{138833C1-AA02-4DEA-A80D-C8FB504B7FE1}"/>
    <dgm:cxn modelId="{8DC05F26-82F7-4300-948D-8DDD7BED6E05}" type="presParOf" srcId="{2E38A910-8B98-4541-9D4C-B289C8CCCF1E}" destId="{2F86AF73-46D8-4433-8812-A6F1BE540BE1}" srcOrd="0" destOrd="0" presId="urn:microsoft.com/office/officeart/2005/8/layout/vProcess5"/>
    <dgm:cxn modelId="{BF9EE488-036E-45A7-9C6E-C9F3911537B0}" type="presParOf" srcId="{2E38A910-8B98-4541-9D4C-B289C8CCCF1E}" destId="{A8DC783D-664F-44AC-AAE8-8ABA79AC4208}" srcOrd="1" destOrd="0" presId="urn:microsoft.com/office/officeart/2005/8/layout/vProcess5"/>
    <dgm:cxn modelId="{B51C7D35-858E-4C65-BC03-EBA2DF722A1B}" type="presParOf" srcId="{2E38A910-8B98-4541-9D4C-B289C8CCCF1E}" destId="{7590D4AF-A385-4DBF-8712-EF4506BDAF09}" srcOrd="2" destOrd="0" presId="urn:microsoft.com/office/officeart/2005/8/layout/vProcess5"/>
    <dgm:cxn modelId="{AF60F404-E4C1-46EA-BD3B-64112CE77EDC}" type="presParOf" srcId="{2E38A910-8B98-4541-9D4C-B289C8CCCF1E}" destId="{77C5190C-B0DF-493B-A146-3DC15D25124D}" srcOrd="3" destOrd="0" presId="urn:microsoft.com/office/officeart/2005/8/layout/vProcess5"/>
    <dgm:cxn modelId="{C84FE04E-6572-473D-907A-24EA5935A5C1}" type="presParOf" srcId="{2E38A910-8B98-4541-9D4C-B289C8CCCF1E}" destId="{805EEF8F-C6FC-4458-A540-7D9FB9D78086}" srcOrd="4" destOrd="0" presId="urn:microsoft.com/office/officeart/2005/8/layout/vProcess5"/>
    <dgm:cxn modelId="{89FA5345-63F6-4F21-B57B-849A31DB6206}" type="presParOf" srcId="{2E38A910-8B98-4541-9D4C-B289C8CCCF1E}" destId="{378C23AE-E748-4FCF-B320-7CB25C4E2C3F}" srcOrd="5" destOrd="0" presId="urn:microsoft.com/office/officeart/2005/8/layout/vProcess5"/>
    <dgm:cxn modelId="{CBCFC75B-9EBF-4E8F-A61F-0F860441A693}" type="presParOf" srcId="{2E38A910-8B98-4541-9D4C-B289C8CCCF1E}" destId="{E4A927EB-538A-488F-8803-22FABE59540B}" srcOrd="6" destOrd="0" presId="urn:microsoft.com/office/officeart/2005/8/layout/vProcess5"/>
    <dgm:cxn modelId="{08C71312-D29C-47A5-BD1E-42E16411D0AE}" type="presParOf" srcId="{2E38A910-8B98-4541-9D4C-B289C8CCCF1E}" destId="{5FB5F198-3CCF-461C-BBFA-9D101AB06D8F}" srcOrd="7" destOrd="0" presId="urn:microsoft.com/office/officeart/2005/8/layout/vProcess5"/>
    <dgm:cxn modelId="{7C15EB64-AE0F-4882-A6AE-2313FA5AF03C}" type="presParOf" srcId="{2E38A910-8B98-4541-9D4C-B289C8CCCF1E}" destId="{0F96B23A-9430-4E6F-BA8A-CE03BE897845}" srcOrd="8" destOrd="0" presId="urn:microsoft.com/office/officeart/2005/8/layout/vProcess5"/>
    <dgm:cxn modelId="{2FAF9BCB-D768-4392-874C-2718B3E33CDF}" type="presParOf" srcId="{2E38A910-8B98-4541-9D4C-B289C8CCCF1E}" destId="{94F0A4C9-0B09-454A-AE21-7B1C26667000}" srcOrd="9" destOrd="0" presId="urn:microsoft.com/office/officeart/2005/8/layout/vProcess5"/>
    <dgm:cxn modelId="{7C13BC74-3274-4ABB-BA26-3FFBFA2E6ECC}" type="presParOf" srcId="{2E38A910-8B98-4541-9D4C-B289C8CCCF1E}" destId="{982BE009-5D01-4F46-8704-BDCD280CAEEB}" srcOrd="10" destOrd="0" presId="urn:microsoft.com/office/officeart/2005/8/layout/vProcess5"/>
    <dgm:cxn modelId="{7202190E-C1A9-417F-B83E-05A815A6882B}" type="presParOf" srcId="{2E38A910-8B98-4541-9D4C-B289C8CCCF1E}" destId="{8650E552-4553-42C4-A403-88DB5C69DC94}" srcOrd="11" destOrd="0" presId="urn:microsoft.com/office/officeart/2005/8/layout/vProcess5"/>
    <dgm:cxn modelId="{FF2AD92B-2DDF-4A9E-8522-A902468E3B21}" type="presParOf" srcId="{2E38A910-8B98-4541-9D4C-B289C8CCCF1E}" destId="{0E2A0DDB-95D6-4EAC-A4C1-52253E763320}" srcOrd="12" destOrd="0" presId="urn:microsoft.com/office/officeart/2005/8/layout/vProcess5"/>
    <dgm:cxn modelId="{51F2B3A0-B330-4E0D-BEE0-3E31C2022A44}" type="presParOf" srcId="{2E38A910-8B98-4541-9D4C-B289C8CCCF1E}" destId="{8FBF1378-D6FD-4EE3-A28A-CBB68F57AE3D}" srcOrd="13" destOrd="0" presId="urn:microsoft.com/office/officeart/2005/8/layout/vProcess5"/>
    <dgm:cxn modelId="{C9ACA069-046E-48ED-9B18-92D13304777A}" type="presParOf" srcId="{2E38A910-8B98-4541-9D4C-B289C8CCCF1E}" destId="{6285CDC7-A8A1-4417-9E4D-B7CC1A0DE37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7304C-ACCC-4E8B-8EB3-095C540FB28D}">
      <dsp:nvSpPr>
        <dsp:cNvPr id="0" name=""/>
        <dsp:cNvSpPr/>
      </dsp:nvSpPr>
      <dsp:spPr>
        <a:xfrm>
          <a:off x="2895666" y="1795573"/>
          <a:ext cx="2265014" cy="984171"/>
        </a:xfrm>
        <a:prstGeom prst="roundRect">
          <a:avLst/>
        </a:prstGeom>
        <a:solidFill>
          <a:srgbClr val="1323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PennDOT</a:t>
          </a:r>
          <a:endParaRPr lang="en-US" sz="3300" kern="1200" dirty="0"/>
        </a:p>
      </dsp:txBody>
      <dsp:txXfrm>
        <a:off x="2943709" y="1843616"/>
        <a:ext cx="2168928" cy="888085"/>
      </dsp:txXfrm>
    </dsp:sp>
    <dsp:sp modelId="{78AB5877-C43F-452F-98DE-A9F48199D4D9}">
      <dsp:nvSpPr>
        <dsp:cNvPr id="0" name=""/>
        <dsp:cNvSpPr/>
      </dsp:nvSpPr>
      <dsp:spPr>
        <a:xfrm rot="16270940">
          <a:off x="3701205" y="1451420"/>
          <a:ext cx="6884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84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52851-CE9C-4DD6-B061-9C9B538724EA}">
      <dsp:nvSpPr>
        <dsp:cNvPr id="0" name=""/>
        <dsp:cNvSpPr/>
      </dsp:nvSpPr>
      <dsp:spPr>
        <a:xfrm>
          <a:off x="2517254" y="136283"/>
          <a:ext cx="3090601" cy="970983"/>
        </a:xfrm>
        <a:prstGeom prst="roundRect">
          <a:avLst/>
        </a:prstGeom>
        <a:solidFill>
          <a:srgbClr val="1323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Private Partner</a:t>
          </a:r>
          <a:endParaRPr lang="en-US" sz="2800" kern="1200" dirty="0"/>
        </a:p>
      </dsp:txBody>
      <dsp:txXfrm>
        <a:off x="2564653" y="183682"/>
        <a:ext cx="2995803" cy="876185"/>
      </dsp:txXfrm>
    </dsp:sp>
    <dsp:sp modelId="{95ED2615-0426-49E8-B1F4-7A8D1728A2EC}">
      <dsp:nvSpPr>
        <dsp:cNvPr id="0" name=""/>
        <dsp:cNvSpPr/>
      </dsp:nvSpPr>
      <dsp:spPr>
        <a:xfrm rot="2624120">
          <a:off x="4322854" y="3326964"/>
          <a:ext cx="15830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309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43B8B-0993-413B-8ECA-FBB3D3C4AEF0}">
      <dsp:nvSpPr>
        <dsp:cNvPr id="0" name=""/>
        <dsp:cNvSpPr/>
      </dsp:nvSpPr>
      <dsp:spPr>
        <a:xfrm>
          <a:off x="4343484" y="3874183"/>
          <a:ext cx="3318287" cy="605272"/>
        </a:xfrm>
        <a:prstGeom prst="roundRect">
          <a:avLst/>
        </a:prstGeom>
        <a:solidFill>
          <a:srgbClr val="1323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Transit Agency</a:t>
          </a:r>
          <a:endParaRPr lang="en-US" sz="2100" kern="1200" dirty="0"/>
        </a:p>
      </dsp:txBody>
      <dsp:txXfrm>
        <a:off x="4373031" y="3903730"/>
        <a:ext cx="3259193" cy="546178"/>
      </dsp:txXfrm>
    </dsp:sp>
    <dsp:sp modelId="{74DD72B0-76A9-46E5-97D5-6433C037A264}">
      <dsp:nvSpPr>
        <dsp:cNvPr id="0" name=""/>
        <dsp:cNvSpPr/>
      </dsp:nvSpPr>
      <dsp:spPr>
        <a:xfrm rot="8093719">
          <a:off x="2191251" y="3338980"/>
          <a:ext cx="15788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887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CC8A1-AD2C-4A6F-91C0-6C20C53A765E}">
      <dsp:nvSpPr>
        <dsp:cNvPr id="0" name=""/>
        <dsp:cNvSpPr/>
      </dsp:nvSpPr>
      <dsp:spPr>
        <a:xfrm>
          <a:off x="567828" y="3898214"/>
          <a:ext cx="3156152" cy="557208"/>
        </a:xfrm>
        <a:prstGeom prst="roundRect">
          <a:avLst/>
        </a:prstGeom>
        <a:solidFill>
          <a:srgbClr val="13235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Local Transit Agency</a:t>
          </a:r>
          <a:endParaRPr lang="en-US" sz="2100" kern="1200" dirty="0"/>
        </a:p>
      </dsp:txBody>
      <dsp:txXfrm>
        <a:off x="595029" y="3925415"/>
        <a:ext cx="3101750" cy="502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C783D-664F-44AC-AAE8-8ABA79AC4208}">
      <dsp:nvSpPr>
        <dsp:cNvPr id="0" name=""/>
        <dsp:cNvSpPr/>
      </dsp:nvSpPr>
      <dsp:spPr>
        <a:xfrm>
          <a:off x="0" y="50796"/>
          <a:ext cx="6336792" cy="7315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Shortlisted Teams Announced</a:t>
          </a:r>
          <a:r>
            <a:rPr lang="en-US" sz="1800" b="0" kern="1200" dirty="0" smtClean="0"/>
            <a:t> – Jan. 16</a:t>
          </a:r>
          <a:endParaRPr lang="en-US" sz="1800" b="0" kern="1200" dirty="0"/>
        </a:p>
      </dsp:txBody>
      <dsp:txXfrm>
        <a:off x="21425" y="72221"/>
        <a:ext cx="5461837" cy="688670"/>
      </dsp:txXfrm>
    </dsp:sp>
    <dsp:sp modelId="{7590D4AF-A385-4DBF-8712-EF4506BDAF09}">
      <dsp:nvSpPr>
        <dsp:cNvPr id="0" name=""/>
        <dsp:cNvSpPr/>
      </dsp:nvSpPr>
      <dsp:spPr>
        <a:xfrm>
          <a:off x="473202" y="833120"/>
          <a:ext cx="6336792" cy="7315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Draft RFP Process </a:t>
          </a:r>
          <a:r>
            <a:rPr lang="en-US" sz="1800" b="0" kern="1200" dirty="0" smtClean="0"/>
            <a:t>– On Going</a:t>
          </a:r>
          <a:endParaRPr lang="en-US" sz="1800" b="0" kern="1200" dirty="0"/>
        </a:p>
      </dsp:txBody>
      <dsp:txXfrm>
        <a:off x="494627" y="854545"/>
        <a:ext cx="5345251" cy="688669"/>
      </dsp:txXfrm>
    </dsp:sp>
    <dsp:sp modelId="{77C5190C-B0DF-493B-A146-3DC15D25124D}">
      <dsp:nvSpPr>
        <dsp:cNvPr id="0" name=""/>
        <dsp:cNvSpPr/>
      </dsp:nvSpPr>
      <dsp:spPr>
        <a:xfrm>
          <a:off x="946404" y="1651002"/>
          <a:ext cx="6336792" cy="7315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Agency Site Visits </a:t>
          </a:r>
          <a:r>
            <a:rPr lang="en-US" sz="1800" b="0" kern="1200" dirty="0" smtClean="0"/>
            <a:t>– Began March 23</a:t>
          </a:r>
          <a:endParaRPr lang="en-US" sz="1800" b="0" kern="1200" dirty="0"/>
        </a:p>
      </dsp:txBody>
      <dsp:txXfrm>
        <a:off x="967829" y="1672427"/>
        <a:ext cx="5345252" cy="688669"/>
      </dsp:txXfrm>
    </dsp:sp>
    <dsp:sp modelId="{805EEF8F-C6FC-4458-A540-7D9FB9D78086}">
      <dsp:nvSpPr>
        <dsp:cNvPr id="0" name=""/>
        <dsp:cNvSpPr/>
      </dsp:nvSpPr>
      <dsp:spPr>
        <a:xfrm>
          <a:off x="1419605" y="2499360"/>
          <a:ext cx="6336792" cy="7315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Review of Conceptual Plans for Facilities </a:t>
          </a:r>
          <a:r>
            <a:rPr lang="en-US" sz="1800" b="0" kern="1200" dirty="0" smtClean="0"/>
            <a:t>– Early Summer</a:t>
          </a:r>
          <a:endParaRPr lang="en-US" sz="1800" b="0" kern="1200" dirty="0"/>
        </a:p>
      </dsp:txBody>
      <dsp:txXfrm>
        <a:off x="1441030" y="2520785"/>
        <a:ext cx="5345251" cy="688669"/>
      </dsp:txXfrm>
    </dsp:sp>
    <dsp:sp modelId="{378C23AE-E748-4FCF-B320-7CB25C4E2C3F}">
      <dsp:nvSpPr>
        <dsp:cNvPr id="0" name=""/>
        <dsp:cNvSpPr/>
      </dsp:nvSpPr>
      <dsp:spPr>
        <a:xfrm>
          <a:off x="1892808" y="3332480"/>
          <a:ext cx="6336792" cy="7315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Proposal Selection </a:t>
          </a:r>
          <a:r>
            <a:rPr lang="en-US" sz="1800" b="0" kern="1200" dirty="0" smtClean="0"/>
            <a:t>– </a:t>
          </a:r>
          <a:r>
            <a:rPr lang="en-US" sz="1800" b="0" kern="1200" dirty="0" smtClean="0"/>
            <a:t>Late Summer / Early Fall</a:t>
          </a:r>
          <a:endParaRPr lang="en-US" sz="1800" b="0" kern="1200" dirty="0"/>
        </a:p>
      </dsp:txBody>
      <dsp:txXfrm>
        <a:off x="1914233" y="3353905"/>
        <a:ext cx="5345251" cy="688669"/>
      </dsp:txXfrm>
    </dsp:sp>
    <dsp:sp modelId="{E4A927EB-538A-488F-8803-22FABE59540B}">
      <dsp:nvSpPr>
        <dsp:cNvPr id="0" name=""/>
        <dsp:cNvSpPr/>
      </dsp:nvSpPr>
      <dsp:spPr>
        <a:xfrm>
          <a:off x="5861304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13235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968289" y="534416"/>
        <a:ext cx="261518" cy="357805"/>
      </dsp:txXfrm>
    </dsp:sp>
    <dsp:sp modelId="{5FB5F198-3CCF-461C-BBFA-9D101AB06D8F}">
      <dsp:nvSpPr>
        <dsp:cNvPr id="0" name=""/>
        <dsp:cNvSpPr/>
      </dsp:nvSpPr>
      <dsp:spPr>
        <a:xfrm>
          <a:off x="6334506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13235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/>
        </a:p>
      </dsp:txBody>
      <dsp:txXfrm>
        <a:off x="6441491" y="1367536"/>
        <a:ext cx="261518" cy="357805"/>
      </dsp:txXfrm>
    </dsp:sp>
    <dsp:sp modelId="{0F96B23A-9430-4E6F-BA8A-CE03BE897845}">
      <dsp:nvSpPr>
        <dsp:cNvPr id="0" name=""/>
        <dsp:cNvSpPr/>
      </dsp:nvSpPr>
      <dsp:spPr>
        <a:xfrm>
          <a:off x="6807708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13235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/>
        </a:p>
      </dsp:txBody>
      <dsp:txXfrm>
        <a:off x="6914693" y="2188464"/>
        <a:ext cx="261518" cy="357805"/>
      </dsp:txXfrm>
    </dsp:sp>
    <dsp:sp modelId="{94F0A4C9-0B09-454A-AE21-7B1C26667000}">
      <dsp:nvSpPr>
        <dsp:cNvPr id="0" name=""/>
        <dsp:cNvSpPr/>
      </dsp:nvSpPr>
      <dsp:spPr>
        <a:xfrm>
          <a:off x="7280909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rgbClr val="132356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/>
        </a:p>
      </dsp:txBody>
      <dsp:txXfrm>
        <a:off x="7387894" y="3029712"/>
        <a:ext cx="261518" cy="35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221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5221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6E587204-D8D9-46B5-B0FF-411C014A1650}" type="datetimeFigureOut">
              <a:rPr lang="en-US" smtClean="0"/>
              <a:pPr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7" tIns="46429" rIns="92857" bIns="464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392"/>
            <a:ext cx="5608320" cy="4182176"/>
          </a:xfrm>
          <a:prstGeom prst="rect">
            <a:avLst/>
          </a:prstGeom>
        </p:spPr>
        <p:txBody>
          <a:bodyPr vert="horz" lIns="92857" tIns="46429" rIns="92857" bIns="464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5"/>
            <a:ext cx="3037840" cy="465221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575"/>
            <a:ext cx="3037840" cy="465221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F3123725-C50E-458A-B828-E7DE34625D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7" descr="Penndot-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851525"/>
            <a:ext cx="2676525" cy="549275"/>
          </a:xfrm>
          <a:prstGeom prst="rect">
            <a:avLst/>
          </a:prstGeom>
          <a:noFill/>
        </p:spPr>
      </p:pic>
      <p:pic>
        <p:nvPicPr>
          <p:cNvPr id="10" name="Picture 9" descr="Aging bann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57200" y="60314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www.P3forPA.com</a:t>
            </a:r>
            <a:endParaRPr lang="en-US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37D4C5-1704-4968-87D8-9C23661048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DC38B2-BA16-41D3-B698-D262AA4C6D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E48E3C-EB6D-4BFA-84BD-236D2B3B96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3E7980-C82E-46F3-B0A2-85521B0C683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564CB8-0035-4493-A3F7-398B6BD304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697A8A-310E-4BED-ABD8-698DB761F1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9453EC-5E44-4A5D-8D3C-5F52D9FDC5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792787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81400" y="6172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C81FF7-8AF5-49AF-BB3B-1114B8D112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7" descr="Penndot-rgb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43600" y="5851525"/>
            <a:ext cx="2676525" cy="549275"/>
          </a:xfrm>
          <a:prstGeom prst="rect">
            <a:avLst/>
          </a:prstGeom>
          <a:noFill/>
        </p:spPr>
      </p:pic>
      <p:pic>
        <p:nvPicPr>
          <p:cNvPr id="11" name="Picture 10" descr="Aging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33400"/>
            <a:ext cx="8229600" cy="6492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5955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www.P3forPA.com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8" name="Slide Number Placeholder 4"/>
          <p:cNvSpPr txBox="1">
            <a:spLocks/>
          </p:cNvSpPr>
          <p:nvPr userDrawn="1"/>
        </p:nvSpPr>
        <p:spPr>
          <a:xfrm>
            <a:off x="86106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C5CBE4-80C2-40FA-B9FD-8207D5467C9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305051"/>
          </a:xfrm>
        </p:spPr>
        <p:txBody>
          <a:bodyPr/>
          <a:lstStyle/>
          <a:p>
            <a:r>
              <a:rPr lang="en-US" b="1" dirty="0" smtClean="0">
                <a:solidFill>
                  <a:srgbClr val="132356"/>
                </a:solidFill>
              </a:rPr>
              <a:t> </a:t>
            </a:r>
            <a:br>
              <a:rPr lang="en-US" b="1" dirty="0" smtClean="0">
                <a:solidFill>
                  <a:srgbClr val="132356"/>
                </a:solidFill>
              </a:rPr>
            </a:br>
            <a:r>
              <a:rPr lang="en-US" sz="3600" b="1" dirty="0" smtClean="0">
                <a:solidFill>
                  <a:srgbClr val="132356"/>
                </a:solidFill>
              </a:rPr>
              <a:t>PennDOT</a:t>
            </a:r>
            <a:br>
              <a:rPr lang="en-US" sz="3600" b="1" dirty="0" smtClean="0">
                <a:solidFill>
                  <a:srgbClr val="132356"/>
                </a:solidFill>
              </a:rPr>
            </a:br>
            <a:r>
              <a:rPr lang="en-US" sz="3600" b="1" dirty="0" smtClean="0">
                <a:solidFill>
                  <a:srgbClr val="132356"/>
                </a:solidFill>
              </a:rPr>
              <a:t>CNG Fueling Stations </a:t>
            </a:r>
            <a:br>
              <a:rPr lang="en-US" sz="3600" b="1" dirty="0" smtClean="0">
                <a:solidFill>
                  <a:srgbClr val="132356"/>
                </a:solidFill>
              </a:rPr>
            </a:br>
            <a:r>
              <a:rPr lang="en-US" sz="3600" b="1" dirty="0" smtClean="0">
                <a:solidFill>
                  <a:srgbClr val="132356"/>
                </a:solidFill>
              </a:rPr>
              <a:t>P3 Project for Transit</a:t>
            </a:r>
            <a:endParaRPr lang="en-US" b="1" dirty="0">
              <a:solidFill>
                <a:srgbClr val="13235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9242"/>
                </a:solidFill>
              </a:rPr>
              <a:t>Pennsylvania Public Transportation Association</a:t>
            </a:r>
          </a:p>
          <a:p>
            <a:r>
              <a:rPr lang="en-US" sz="2800" b="1" dirty="0" smtClean="0">
                <a:solidFill>
                  <a:srgbClr val="009242"/>
                </a:solidFill>
              </a:rPr>
              <a:t>Conference</a:t>
            </a:r>
            <a:endParaRPr lang="en-US" sz="2800" b="1" dirty="0" smtClean="0">
              <a:solidFill>
                <a:srgbClr val="009242"/>
              </a:solidFill>
            </a:endParaRPr>
          </a:p>
          <a:p>
            <a:endParaRPr lang="en-US" sz="1000" b="1" dirty="0" smtClean="0">
              <a:solidFill>
                <a:srgbClr val="009242"/>
              </a:solidFill>
            </a:endParaRPr>
          </a:p>
          <a:p>
            <a:r>
              <a:rPr lang="en-US" sz="1400" b="1" dirty="0" smtClean="0">
                <a:solidFill>
                  <a:srgbClr val="132356"/>
                </a:solidFill>
              </a:rPr>
              <a:t>April 8, 2015</a:t>
            </a:r>
            <a:endParaRPr lang="en-US" sz="1400" b="1" dirty="0" smtClean="0">
              <a:solidFill>
                <a:srgbClr val="132356"/>
              </a:solidFill>
            </a:endParaRPr>
          </a:p>
          <a:p>
            <a:endParaRPr lang="en-US" dirty="0" smtClean="0">
              <a:solidFill>
                <a:srgbClr val="009242"/>
              </a:solidFill>
            </a:endParaRPr>
          </a:p>
          <a:p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Pennsylvania Department of Transportation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  <a:latin typeface="+mn-lt"/>
              </a:rPr>
              <a:t>Contact Information</a:t>
            </a:r>
            <a:endParaRPr lang="en-US" sz="24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4419599"/>
          </a:xfrm>
        </p:spPr>
        <p:txBody>
          <a:bodyPr anchor="t"/>
          <a:lstStyle/>
          <a:p>
            <a:pPr algn="ctr"/>
            <a:endParaRPr lang="en-US" sz="2400" b="1" dirty="0" smtClean="0"/>
          </a:p>
          <a:p>
            <a:pPr algn="ctr"/>
            <a:r>
              <a:rPr lang="en-US" sz="3600" b="1" dirty="0" smtClean="0">
                <a:solidFill>
                  <a:srgbClr val="132356"/>
                </a:solidFill>
              </a:rPr>
              <a:t>www.P3forPA.com </a:t>
            </a:r>
            <a:endParaRPr lang="en-US" sz="3600" dirty="0">
              <a:solidFill>
                <a:srgbClr val="132356"/>
              </a:solidFill>
            </a:endParaRP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www.P3forPA.pa.gov</a:t>
            </a:r>
            <a:r>
              <a:rPr lang="en-US" sz="2400" dirty="0"/>
              <a:t>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>
                <a:solidFill>
                  <a:srgbClr val="132356"/>
                </a:solidFill>
              </a:rPr>
              <a:t>Public-Private Partnerships (P3) Office </a:t>
            </a:r>
            <a:endParaRPr lang="en-US" sz="2400" dirty="0">
              <a:solidFill>
                <a:srgbClr val="132356"/>
              </a:solidFill>
            </a:endParaRP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Bryan Kendro, Director 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(717) 787-8765 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brkendro@pa.gov</a:t>
            </a:r>
          </a:p>
        </p:txBody>
      </p:sp>
    </p:spTree>
    <p:extLst>
      <p:ext uri="{BB962C8B-B14F-4D97-AF65-F5344CB8AC3E}">
        <p14:creationId xmlns:p14="http://schemas.microsoft.com/office/powerpoint/2010/main" val="34534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229600" cy="4343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Cost </a:t>
            </a:r>
            <a:r>
              <a:rPr lang="en-US" sz="2400" dirty="0">
                <a:solidFill>
                  <a:srgbClr val="132356"/>
                </a:solidFill>
              </a:rPr>
              <a:t>Effective CNG Fuel </a:t>
            </a:r>
            <a:r>
              <a:rPr lang="en-US" sz="2400" dirty="0" smtClean="0">
                <a:solidFill>
                  <a:srgbClr val="132356"/>
                </a:solidFill>
              </a:rPr>
              <a:t>Availability</a:t>
            </a:r>
          </a:p>
          <a:p>
            <a:pPr marL="0" indent="0">
              <a:buNone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Operational </a:t>
            </a:r>
            <a:r>
              <a:rPr lang="en-US" sz="2400" dirty="0">
                <a:solidFill>
                  <a:srgbClr val="132356"/>
                </a:solidFill>
              </a:rPr>
              <a:t>Cost </a:t>
            </a:r>
            <a:r>
              <a:rPr lang="en-US" sz="2400" dirty="0" smtClean="0">
                <a:solidFill>
                  <a:srgbClr val="132356"/>
                </a:solidFill>
              </a:rPr>
              <a:t>Savings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CNG </a:t>
            </a:r>
            <a:r>
              <a:rPr lang="en-US" sz="2400" dirty="0">
                <a:solidFill>
                  <a:srgbClr val="132356"/>
                </a:solidFill>
              </a:rPr>
              <a:t>Operational, Maintenance and Safety Expertise. </a:t>
            </a:r>
            <a:endParaRPr lang="en-US" sz="24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Continuing CNG Technology Upgrades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Stimulation </a:t>
            </a:r>
            <a:r>
              <a:rPr lang="en-US" sz="2400" dirty="0">
                <a:solidFill>
                  <a:srgbClr val="132356"/>
                </a:solidFill>
              </a:rPr>
              <a:t>of Non-Transit Agency </a:t>
            </a:r>
            <a:r>
              <a:rPr lang="en-US" sz="2400" dirty="0" smtClean="0">
                <a:solidFill>
                  <a:srgbClr val="132356"/>
                </a:solidFill>
              </a:rPr>
              <a:t>Demand</a:t>
            </a:r>
            <a:endParaRPr lang="en-US" sz="2400" dirty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Inter-Agency Consistency of CNG related operations 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Project Goals &amp; Objectives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61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Location of Potential Transit Agencies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399"/>
            <a:ext cx="7696200" cy="4538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16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32356"/>
                </a:solidFill>
              </a:rPr>
              <a:t>Accept proposals offering a turn-key solution: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32356"/>
                </a:solidFill>
              </a:rPr>
              <a:t>For the design and construction of fueling stations and necessary facility upgrades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 smtClean="0">
              <a:solidFill>
                <a:srgbClr val="13235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32356"/>
                </a:solidFill>
              </a:rPr>
              <a:t>Upfront private-sector investment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 smtClean="0">
              <a:solidFill>
                <a:srgbClr val="13235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132356"/>
                </a:solidFill>
              </a:rPr>
              <a:t>Ongoing operation and maintenance responsibility for fueling stations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Project Delivery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10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44196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PennDOT will purchase Natural Gas for each site</a:t>
            </a:r>
            <a:endParaRPr lang="en-US" sz="2400" dirty="0" smtClean="0">
              <a:solidFill>
                <a:srgbClr val="132356"/>
              </a:solidFill>
            </a:endParaRPr>
          </a:p>
          <a:p>
            <a:pPr marL="457200" lvl="1" indent="0">
              <a:buNone/>
            </a:pPr>
            <a:endParaRPr lang="en-US" sz="5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132356"/>
                </a:solidFill>
              </a:rPr>
              <a:t>Private Partner will: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Make necessary utility upgrades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Compress the gas and make it available for fueling both for transit and third parties.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Operate and Maintain the Stations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Be compensated for capital costs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Be subject to liquidated damages for failure to perform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13235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132356"/>
                </a:solidFill>
              </a:rPr>
              <a:t>Provide royalty payments based on volume of 3</a:t>
            </a:r>
            <a:r>
              <a:rPr lang="en-US" sz="2000" baseline="30000" dirty="0" smtClean="0">
                <a:solidFill>
                  <a:srgbClr val="132356"/>
                </a:solidFill>
              </a:rPr>
              <a:t>rd</a:t>
            </a:r>
            <a:r>
              <a:rPr lang="en-US" sz="2000" dirty="0" smtClean="0">
                <a:solidFill>
                  <a:srgbClr val="132356"/>
                </a:solidFill>
              </a:rPr>
              <a:t> party sales</a:t>
            </a:r>
            <a:endParaRPr lang="en-US" sz="2000" dirty="0" smtClean="0">
              <a:solidFill>
                <a:srgbClr val="132356"/>
              </a:solidFill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Contractual Arrangement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1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229600" cy="42672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32356"/>
                </a:solidFill>
              </a:rPr>
              <a:t>Agencies that opt-in to the project will agree </a:t>
            </a:r>
            <a:r>
              <a:rPr lang="en-US" dirty="0" smtClean="0">
                <a:solidFill>
                  <a:srgbClr val="132356"/>
                </a:solidFill>
              </a:rPr>
              <a:t>to an established </a:t>
            </a:r>
            <a:r>
              <a:rPr lang="en-US" dirty="0" smtClean="0">
                <a:solidFill>
                  <a:srgbClr val="132356"/>
                </a:solidFill>
              </a:rPr>
              <a:t>conversion schedule and fuel purchase commitment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32356"/>
                </a:solidFill>
              </a:rPr>
              <a:t>Individual site plans and access requirements will be agreed to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32356"/>
                </a:solidFill>
              </a:rPr>
              <a:t>All collective bargaining agreements will be accommodated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132356"/>
              </a:solidFill>
            </a:endParaRPr>
          </a:p>
          <a:p>
            <a:pPr marL="0" indent="0">
              <a:buNone/>
            </a:pPr>
            <a:endParaRPr lang="en-US" sz="1200" dirty="0" smtClean="0">
              <a:solidFill>
                <a:srgbClr val="132356"/>
              </a:solidFill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PennDOT Agreement w/ Transit Agencies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05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7527694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886200" y="2438400"/>
            <a:ext cx="0" cy="66457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105400" y="2392234"/>
            <a:ext cx="0" cy="6645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99314" y="247203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Capital Costs (subject to non-performance deductions)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9314" y="2472035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Royalty </a:t>
            </a:r>
            <a:r>
              <a:rPr lang="en-US" sz="1600" dirty="0" smtClean="0">
                <a:solidFill>
                  <a:srgbClr val="00B050"/>
                </a:solidFill>
              </a:rPr>
              <a:t>Payments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19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Fuel Purchase Commitment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0" y="4213554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Fuel Purchase Commitment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2699657" y="4191000"/>
            <a:ext cx="914400" cy="9144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200400" y="4191000"/>
            <a:ext cx="914400" cy="9144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114800" y="43558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Royalty Revenue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914900" y="4220289"/>
            <a:ext cx="838200" cy="79802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399314" y="4212027"/>
            <a:ext cx="838200" cy="8382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itle 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Agreement Structure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952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Payback Assessment Tool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80456"/>
            <a:ext cx="8229600" cy="324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2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33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n-lt"/>
              </a:rPr>
              <a:t>Procurement Timeline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42126861"/>
              </p:ext>
            </p:extLst>
          </p:nvPr>
        </p:nvGraphicFramePr>
        <p:xfrm>
          <a:off x="457200" y="1397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78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nnDOT P3 PowerPoint Template">
  <a:themeElements>
    <a:clrScheme name="OS-1100 (9-08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-1100 (9-08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-1100 (9-08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PennDOT P3 PowerPoint Template</Template>
  <TotalTime>1529</TotalTime>
  <Words>279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PennDOT P3 PowerPoint Template</vt:lpstr>
      <vt:lpstr>  PennDOT CNG Fueling Stations  P3 Project for Transit</vt:lpstr>
      <vt:lpstr>Project Goals &amp; Objectives</vt:lpstr>
      <vt:lpstr>Location of Potential Transit Agencies</vt:lpstr>
      <vt:lpstr>Project Delivery</vt:lpstr>
      <vt:lpstr>Contractual Arrangement</vt:lpstr>
      <vt:lpstr>PennDOT Agreement w/ Transit Agencies</vt:lpstr>
      <vt:lpstr>Agreement Structure</vt:lpstr>
      <vt:lpstr>PowerPoint Presentation</vt:lpstr>
      <vt:lpstr>PowerPoint Presentation</vt:lpstr>
      <vt:lpstr>PowerPoint Presentation</vt:lpstr>
    </vt:vector>
  </TitlesOfParts>
  <Company>PennDOT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PennDOT  Rapid Bridge Replacement Project</dc:title>
  <dc:creator>brkendro</dc:creator>
  <dc:description>10-08</dc:description>
  <cp:lastModifiedBy>brkendro</cp:lastModifiedBy>
  <cp:revision>200</cp:revision>
  <cp:lastPrinted>2014-09-24T18:01:51Z</cp:lastPrinted>
  <dcterms:created xsi:type="dcterms:W3CDTF">2013-10-28T15:31:03Z</dcterms:created>
  <dcterms:modified xsi:type="dcterms:W3CDTF">2015-04-02T20:04:09Z</dcterms:modified>
</cp:coreProperties>
</file>