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30"/>
  </p:notesMasterIdLst>
  <p:sldIdLst>
    <p:sldId id="292" r:id="rId4"/>
    <p:sldId id="325" r:id="rId5"/>
    <p:sldId id="299" r:id="rId6"/>
    <p:sldId id="300" r:id="rId7"/>
    <p:sldId id="302" r:id="rId8"/>
    <p:sldId id="303" r:id="rId9"/>
    <p:sldId id="314" r:id="rId10"/>
    <p:sldId id="323" r:id="rId11"/>
    <p:sldId id="321" r:id="rId12"/>
    <p:sldId id="312" r:id="rId13"/>
    <p:sldId id="318" r:id="rId14"/>
    <p:sldId id="305" r:id="rId15"/>
    <p:sldId id="308" r:id="rId16"/>
    <p:sldId id="316" r:id="rId17"/>
    <p:sldId id="309" r:id="rId18"/>
    <p:sldId id="310" r:id="rId19"/>
    <p:sldId id="320" r:id="rId20"/>
    <p:sldId id="315" r:id="rId21"/>
    <p:sldId id="306" r:id="rId22"/>
    <p:sldId id="311" r:id="rId23"/>
    <p:sldId id="317" r:id="rId24"/>
    <p:sldId id="322" r:id="rId25"/>
    <p:sldId id="307" r:id="rId26"/>
    <p:sldId id="301" r:id="rId27"/>
    <p:sldId id="324" r:id="rId28"/>
    <p:sldId id="298" r:id="rId29"/>
  </p:sldIdLst>
  <p:sldSz cx="9144000" cy="6858000" type="screen4x3"/>
  <p:notesSz cx="6980238"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128"/>
        <a:cs typeface="+mn-cs"/>
      </a:defRPr>
    </a:lvl1pPr>
    <a:lvl2pPr marL="457200" algn="l" defTabSz="457200" rtl="0" fontAlgn="base">
      <a:spcBef>
        <a:spcPct val="0"/>
      </a:spcBef>
      <a:spcAft>
        <a:spcPct val="0"/>
      </a:spcAft>
      <a:defRPr kern="1200">
        <a:solidFill>
          <a:schemeClr val="tx1"/>
        </a:solidFill>
        <a:latin typeface="Arial" charset="0"/>
        <a:ea typeface="Geneva" charset="-128"/>
        <a:cs typeface="+mn-cs"/>
      </a:defRPr>
    </a:lvl2pPr>
    <a:lvl3pPr marL="914400" algn="l" defTabSz="457200" rtl="0" fontAlgn="base">
      <a:spcBef>
        <a:spcPct val="0"/>
      </a:spcBef>
      <a:spcAft>
        <a:spcPct val="0"/>
      </a:spcAft>
      <a:defRPr kern="1200">
        <a:solidFill>
          <a:schemeClr val="tx1"/>
        </a:solidFill>
        <a:latin typeface="Arial" charset="0"/>
        <a:ea typeface="Geneva" charset="-128"/>
        <a:cs typeface="+mn-cs"/>
      </a:defRPr>
    </a:lvl3pPr>
    <a:lvl4pPr marL="1371600" algn="l" defTabSz="457200" rtl="0" fontAlgn="base">
      <a:spcBef>
        <a:spcPct val="0"/>
      </a:spcBef>
      <a:spcAft>
        <a:spcPct val="0"/>
      </a:spcAft>
      <a:defRPr kern="1200">
        <a:solidFill>
          <a:schemeClr val="tx1"/>
        </a:solidFill>
        <a:latin typeface="Arial" charset="0"/>
        <a:ea typeface="Geneva" charset="-128"/>
        <a:cs typeface="+mn-cs"/>
      </a:defRPr>
    </a:lvl4pPr>
    <a:lvl5pPr marL="1828800" algn="l" defTabSz="457200"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C31"/>
    <a:srgbClr val="235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94" y="10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2014 SEASON - GAME-BY-GAME</a:t>
            </a:r>
            <a:r>
              <a:rPr lang="en-US" baseline="0" dirty="0" smtClean="0"/>
              <a:t> </a:t>
            </a:r>
          </a:p>
          <a:p>
            <a:pPr>
              <a:defRPr/>
            </a:pPr>
            <a:r>
              <a:rPr lang="en-US" baseline="0" dirty="0" smtClean="0"/>
              <a:t>BROAD STREET LINE RIDERSHIP</a:t>
            </a:r>
            <a:endParaRPr lang="en-US"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Sheet1!$A$2:$A$9</c:f>
              <c:strCache>
                <c:ptCount val="8"/>
                <c:pt idx="0">
                  <c:v>9/7/14 @ 1PM</c:v>
                </c:pt>
                <c:pt idx="1">
                  <c:v>9/21/14 @ 1PM</c:v>
                </c:pt>
                <c:pt idx="2">
                  <c:v>10/5/14 @ 1PM</c:v>
                </c:pt>
                <c:pt idx="3">
                  <c:v>10/12/14 @ 8:30PM</c:v>
                </c:pt>
                <c:pt idx="4">
                  <c:v>11/10/14 @ 8:30PM</c:v>
                </c:pt>
                <c:pt idx="5">
                  <c:v>11/23/14 @ 1PM</c:v>
                </c:pt>
                <c:pt idx="6">
                  <c:v>12/7/14 @ 4:25PM</c:v>
                </c:pt>
                <c:pt idx="7">
                  <c:v>12/14/14 @ 8:30PM</c:v>
                </c:pt>
              </c:strCache>
            </c:strRef>
          </c:cat>
          <c:val>
            <c:numRef>
              <c:f>Sheet1!$B$2:$B$9</c:f>
              <c:numCache>
                <c:formatCode>_(* #,##0_);_(* \(#,##0\);_(* "-"??_);_(@_)</c:formatCode>
                <c:ptCount val="8"/>
                <c:pt idx="0">
                  <c:v>11087</c:v>
                </c:pt>
                <c:pt idx="1">
                  <c:v>13027</c:v>
                </c:pt>
                <c:pt idx="2">
                  <c:v>12171</c:v>
                </c:pt>
                <c:pt idx="3">
                  <c:v>13808</c:v>
                </c:pt>
                <c:pt idx="4">
                  <c:v>12162</c:v>
                </c:pt>
                <c:pt idx="5">
                  <c:v>11199</c:v>
                </c:pt>
                <c:pt idx="6">
                  <c:v>11891</c:v>
                </c:pt>
                <c:pt idx="7">
                  <c:v>12573</c:v>
                </c:pt>
              </c:numCache>
            </c:numRef>
          </c:val>
        </c:ser>
        <c:dLbls>
          <c:showLegendKey val="0"/>
          <c:showVal val="0"/>
          <c:showCatName val="0"/>
          <c:showSerName val="0"/>
          <c:showPercent val="0"/>
          <c:showBubbleSize val="0"/>
        </c:dLbls>
        <c:gapWidth val="51"/>
        <c:axId val="85349504"/>
        <c:axId val="33116928"/>
      </c:barChart>
      <c:catAx>
        <c:axId val="85349504"/>
        <c:scaling>
          <c:orientation val="minMax"/>
        </c:scaling>
        <c:delete val="0"/>
        <c:axPos val="b"/>
        <c:majorTickMark val="out"/>
        <c:minorTickMark val="none"/>
        <c:tickLblPos val="nextTo"/>
        <c:txPr>
          <a:bodyPr rot="5400000" vert="horz"/>
          <a:lstStyle/>
          <a:p>
            <a:pPr>
              <a:defRPr/>
            </a:pPr>
            <a:endParaRPr lang="en-US"/>
          </a:p>
        </c:txPr>
        <c:crossAx val="33116928"/>
        <c:crosses val="autoZero"/>
        <c:auto val="1"/>
        <c:lblAlgn val="ctr"/>
        <c:lblOffset val="100"/>
        <c:noMultiLvlLbl val="0"/>
      </c:catAx>
      <c:valAx>
        <c:axId val="33116928"/>
        <c:scaling>
          <c:orientation val="minMax"/>
          <c:max val="15000"/>
          <c:min val="5000"/>
        </c:scaling>
        <c:delete val="0"/>
        <c:axPos val="l"/>
        <c:majorGridlines/>
        <c:title>
          <c:tx>
            <c:rich>
              <a:bodyPr rot="-5400000" vert="horz"/>
              <a:lstStyle/>
              <a:p>
                <a:pPr>
                  <a:defRPr/>
                </a:pPr>
                <a:r>
                  <a:rPr lang="en-US" dirty="0" smtClean="0"/>
                  <a:t>ENTRIES @</a:t>
                </a:r>
                <a:r>
                  <a:rPr lang="en-US" baseline="0" dirty="0" smtClean="0"/>
                  <a:t> AT&amp;T STATION</a:t>
                </a:r>
                <a:endParaRPr lang="en-US" dirty="0"/>
              </a:p>
            </c:rich>
          </c:tx>
          <c:layout/>
          <c:overlay val="0"/>
        </c:title>
        <c:numFmt formatCode="#,##0" sourceLinked="0"/>
        <c:majorTickMark val="out"/>
        <c:minorTickMark val="none"/>
        <c:tickLblPos val="nextTo"/>
        <c:crossAx val="853495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1D289-D587-4638-AE4A-7BD3981A116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53B8EBC-412E-41CD-AE4E-339E2793C780}">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Entertain</a:t>
          </a:r>
          <a:endParaRPr lang="en-US" dirty="0"/>
        </a:p>
      </dgm:t>
    </dgm:pt>
    <dgm:pt modelId="{24856DDF-1493-4956-8C9C-F915CCD30B00}" type="parTrans" cxnId="{9DAF2474-1555-445E-95EB-745F3DC18052}">
      <dgm:prSet/>
      <dgm:spPr/>
      <dgm:t>
        <a:bodyPr/>
        <a:lstStyle/>
        <a:p>
          <a:endParaRPr lang="en-US"/>
        </a:p>
      </dgm:t>
    </dgm:pt>
    <dgm:pt modelId="{372F1FA6-223E-405B-8C1F-960E03978EF8}" type="sibTrans" cxnId="{9DAF2474-1555-445E-95EB-745F3DC18052}">
      <dgm:prSet/>
      <dgm:spPr/>
      <dgm:t>
        <a:bodyPr/>
        <a:lstStyle/>
        <a:p>
          <a:endParaRPr lang="en-US"/>
        </a:p>
      </dgm:t>
    </dgm:pt>
    <dgm:pt modelId="{1B730A5F-18E2-4879-BA87-4DE58AC28E82}">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Inspire</a:t>
          </a:r>
          <a:endParaRPr lang="en-US" dirty="0"/>
        </a:p>
      </dgm:t>
    </dgm:pt>
    <dgm:pt modelId="{985F2564-F290-45CD-92FF-E0A370C253A3}" type="parTrans" cxnId="{30D3272F-FE8A-4B1A-9FD2-9B1A6A153B00}">
      <dgm:prSet/>
      <dgm:spPr/>
      <dgm:t>
        <a:bodyPr/>
        <a:lstStyle/>
        <a:p>
          <a:endParaRPr lang="en-US"/>
        </a:p>
      </dgm:t>
    </dgm:pt>
    <dgm:pt modelId="{DE5159D3-99D6-4790-B96C-FF5E5492619B}" type="sibTrans" cxnId="{30D3272F-FE8A-4B1A-9FD2-9B1A6A153B00}">
      <dgm:prSet/>
      <dgm:spPr/>
      <dgm:t>
        <a:bodyPr/>
        <a:lstStyle/>
        <a:p>
          <a:endParaRPr lang="en-US"/>
        </a:p>
      </dgm:t>
    </dgm:pt>
    <dgm:pt modelId="{F46AE605-D456-4C59-9E42-41AAF2A784CD}">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Educate</a:t>
          </a:r>
          <a:endParaRPr lang="en-US" dirty="0"/>
        </a:p>
      </dgm:t>
    </dgm:pt>
    <dgm:pt modelId="{E1973FA8-32F9-4986-A6DF-C7A3EA0A883F}" type="parTrans" cxnId="{1AB855C9-D96A-4B37-98BA-EAD764941DDA}">
      <dgm:prSet/>
      <dgm:spPr/>
      <dgm:t>
        <a:bodyPr/>
        <a:lstStyle/>
        <a:p>
          <a:endParaRPr lang="en-US"/>
        </a:p>
      </dgm:t>
    </dgm:pt>
    <dgm:pt modelId="{9863C38B-2811-4745-B9FF-14CCF3A788B6}" type="sibTrans" cxnId="{1AB855C9-D96A-4B37-98BA-EAD764941DDA}">
      <dgm:prSet/>
      <dgm:spPr/>
      <dgm:t>
        <a:bodyPr/>
        <a:lstStyle/>
        <a:p>
          <a:endParaRPr lang="en-US"/>
        </a:p>
      </dgm:t>
    </dgm:pt>
    <dgm:pt modelId="{2CA4FA44-9DB1-414C-ABD8-138AD650AAB1}">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Convince</a:t>
          </a:r>
          <a:endParaRPr lang="en-US" dirty="0"/>
        </a:p>
      </dgm:t>
    </dgm:pt>
    <dgm:pt modelId="{97CD3152-CCA1-4164-9789-943D748D117C}" type="parTrans" cxnId="{2F57BE36-8980-46C3-968C-13170ABD91D0}">
      <dgm:prSet/>
      <dgm:spPr/>
      <dgm:t>
        <a:bodyPr/>
        <a:lstStyle/>
        <a:p>
          <a:endParaRPr lang="en-US"/>
        </a:p>
      </dgm:t>
    </dgm:pt>
    <dgm:pt modelId="{0F8D2C3B-08EF-4C33-9D10-BC75990FD372}" type="sibTrans" cxnId="{2F57BE36-8980-46C3-968C-13170ABD91D0}">
      <dgm:prSet/>
      <dgm:spPr/>
      <dgm:t>
        <a:bodyPr/>
        <a:lstStyle/>
        <a:p>
          <a:endParaRPr lang="en-US"/>
        </a:p>
      </dgm:t>
    </dgm:pt>
    <dgm:pt modelId="{8CA8704F-6925-40FF-A49A-8691465AD2BE}" type="pres">
      <dgm:prSet presAssocID="{7801D289-D587-4638-AE4A-7BD3981A1161}" presName="matrix" presStyleCnt="0">
        <dgm:presLayoutVars>
          <dgm:chMax val="1"/>
          <dgm:dir/>
          <dgm:resizeHandles val="exact"/>
        </dgm:presLayoutVars>
      </dgm:prSet>
      <dgm:spPr/>
      <dgm:t>
        <a:bodyPr/>
        <a:lstStyle/>
        <a:p>
          <a:endParaRPr lang="en-US"/>
        </a:p>
      </dgm:t>
    </dgm:pt>
    <dgm:pt modelId="{0C1C5558-AB8F-4E35-88ED-5B96E1A45970}" type="pres">
      <dgm:prSet presAssocID="{7801D289-D587-4638-AE4A-7BD3981A1161}" presName="axisShape" presStyleLbl="bgShp" presStyleIdx="0" presStyleCnt="1"/>
      <dgm:spPr/>
    </dgm:pt>
    <dgm:pt modelId="{19E9A176-2BD0-49EC-8165-A0DBDC674AA9}" type="pres">
      <dgm:prSet presAssocID="{7801D289-D587-4638-AE4A-7BD3981A1161}" presName="rect1" presStyleLbl="node1" presStyleIdx="0" presStyleCnt="4">
        <dgm:presLayoutVars>
          <dgm:chMax val="0"/>
          <dgm:chPref val="0"/>
          <dgm:bulletEnabled val="1"/>
        </dgm:presLayoutVars>
      </dgm:prSet>
      <dgm:spPr/>
      <dgm:t>
        <a:bodyPr/>
        <a:lstStyle/>
        <a:p>
          <a:endParaRPr lang="en-US"/>
        </a:p>
      </dgm:t>
    </dgm:pt>
    <dgm:pt modelId="{941A22FF-C066-483E-9291-7E0A608CFE0C}" type="pres">
      <dgm:prSet presAssocID="{7801D289-D587-4638-AE4A-7BD3981A1161}" presName="rect2" presStyleLbl="node1" presStyleIdx="1" presStyleCnt="4">
        <dgm:presLayoutVars>
          <dgm:chMax val="0"/>
          <dgm:chPref val="0"/>
          <dgm:bulletEnabled val="1"/>
        </dgm:presLayoutVars>
      </dgm:prSet>
      <dgm:spPr/>
      <dgm:t>
        <a:bodyPr/>
        <a:lstStyle/>
        <a:p>
          <a:endParaRPr lang="en-US"/>
        </a:p>
      </dgm:t>
    </dgm:pt>
    <dgm:pt modelId="{CBB326DA-AA19-4161-B405-90A957224085}" type="pres">
      <dgm:prSet presAssocID="{7801D289-D587-4638-AE4A-7BD3981A1161}" presName="rect3" presStyleLbl="node1" presStyleIdx="2" presStyleCnt="4">
        <dgm:presLayoutVars>
          <dgm:chMax val="0"/>
          <dgm:chPref val="0"/>
          <dgm:bulletEnabled val="1"/>
        </dgm:presLayoutVars>
      </dgm:prSet>
      <dgm:spPr/>
      <dgm:t>
        <a:bodyPr/>
        <a:lstStyle/>
        <a:p>
          <a:endParaRPr lang="en-US"/>
        </a:p>
      </dgm:t>
    </dgm:pt>
    <dgm:pt modelId="{587CFD8C-384B-4107-A604-7AB14E71F89A}" type="pres">
      <dgm:prSet presAssocID="{7801D289-D587-4638-AE4A-7BD3981A1161}" presName="rect4" presStyleLbl="node1" presStyleIdx="3" presStyleCnt="4">
        <dgm:presLayoutVars>
          <dgm:chMax val="0"/>
          <dgm:chPref val="0"/>
          <dgm:bulletEnabled val="1"/>
        </dgm:presLayoutVars>
      </dgm:prSet>
      <dgm:spPr/>
      <dgm:t>
        <a:bodyPr/>
        <a:lstStyle/>
        <a:p>
          <a:endParaRPr lang="en-US"/>
        </a:p>
      </dgm:t>
    </dgm:pt>
  </dgm:ptLst>
  <dgm:cxnLst>
    <dgm:cxn modelId="{68E3F6EB-8ACC-4BF4-BF16-323C86513A77}" type="presOf" srcId="{F46AE605-D456-4C59-9E42-41AAF2A784CD}" destId="{CBB326DA-AA19-4161-B405-90A957224085}" srcOrd="0" destOrd="0" presId="urn:microsoft.com/office/officeart/2005/8/layout/matrix2"/>
    <dgm:cxn modelId="{3D46D56C-CD27-4E94-918A-3D2EB86A65C8}" type="presOf" srcId="{053B8EBC-412E-41CD-AE4E-339E2793C780}" destId="{19E9A176-2BD0-49EC-8165-A0DBDC674AA9}" srcOrd="0" destOrd="0" presId="urn:microsoft.com/office/officeart/2005/8/layout/matrix2"/>
    <dgm:cxn modelId="{2F57BE36-8980-46C3-968C-13170ABD91D0}" srcId="{7801D289-D587-4638-AE4A-7BD3981A1161}" destId="{2CA4FA44-9DB1-414C-ABD8-138AD650AAB1}" srcOrd="3" destOrd="0" parTransId="{97CD3152-CCA1-4164-9789-943D748D117C}" sibTransId="{0F8D2C3B-08EF-4C33-9D10-BC75990FD372}"/>
    <dgm:cxn modelId="{3FE092B5-068C-4B7B-A962-32B89594A0C5}" type="presOf" srcId="{2CA4FA44-9DB1-414C-ABD8-138AD650AAB1}" destId="{587CFD8C-384B-4107-A604-7AB14E71F89A}" srcOrd="0" destOrd="0" presId="urn:microsoft.com/office/officeart/2005/8/layout/matrix2"/>
    <dgm:cxn modelId="{4483181D-DF4A-46CD-BDA8-43A1FFE42F89}" type="presOf" srcId="{1B730A5F-18E2-4879-BA87-4DE58AC28E82}" destId="{941A22FF-C066-483E-9291-7E0A608CFE0C}" srcOrd="0" destOrd="0" presId="urn:microsoft.com/office/officeart/2005/8/layout/matrix2"/>
    <dgm:cxn modelId="{B1269616-5575-445B-AEA4-9225716BDCFF}" type="presOf" srcId="{7801D289-D587-4638-AE4A-7BD3981A1161}" destId="{8CA8704F-6925-40FF-A49A-8691465AD2BE}" srcOrd="0" destOrd="0" presId="urn:microsoft.com/office/officeart/2005/8/layout/matrix2"/>
    <dgm:cxn modelId="{1AB855C9-D96A-4B37-98BA-EAD764941DDA}" srcId="{7801D289-D587-4638-AE4A-7BD3981A1161}" destId="{F46AE605-D456-4C59-9E42-41AAF2A784CD}" srcOrd="2" destOrd="0" parTransId="{E1973FA8-32F9-4986-A6DF-C7A3EA0A883F}" sibTransId="{9863C38B-2811-4745-B9FF-14CCF3A788B6}"/>
    <dgm:cxn modelId="{30D3272F-FE8A-4B1A-9FD2-9B1A6A153B00}" srcId="{7801D289-D587-4638-AE4A-7BD3981A1161}" destId="{1B730A5F-18E2-4879-BA87-4DE58AC28E82}" srcOrd="1" destOrd="0" parTransId="{985F2564-F290-45CD-92FF-E0A370C253A3}" sibTransId="{DE5159D3-99D6-4790-B96C-FF5E5492619B}"/>
    <dgm:cxn modelId="{9DAF2474-1555-445E-95EB-745F3DC18052}" srcId="{7801D289-D587-4638-AE4A-7BD3981A1161}" destId="{053B8EBC-412E-41CD-AE4E-339E2793C780}" srcOrd="0" destOrd="0" parTransId="{24856DDF-1493-4956-8C9C-F915CCD30B00}" sibTransId="{372F1FA6-223E-405B-8C1F-960E03978EF8}"/>
    <dgm:cxn modelId="{E0E5A9F5-ADA1-48FD-9349-E76236094066}" type="presParOf" srcId="{8CA8704F-6925-40FF-A49A-8691465AD2BE}" destId="{0C1C5558-AB8F-4E35-88ED-5B96E1A45970}" srcOrd="0" destOrd="0" presId="urn:microsoft.com/office/officeart/2005/8/layout/matrix2"/>
    <dgm:cxn modelId="{19183E17-1FD2-4DC7-8C66-31AD952087E1}" type="presParOf" srcId="{8CA8704F-6925-40FF-A49A-8691465AD2BE}" destId="{19E9A176-2BD0-49EC-8165-A0DBDC674AA9}" srcOrd="1" destOrd="0" presId="urn:microsoft.com/office/officeart/2005/8/layout/matrix2"/>
    <dgm:cxn modelId="{B81B7DC2-E131-4058-862C-2CDCCB6F6B0F}" type="presParOf" srcId="{8CA8704F-6925-40FF-A49A-8691465AD2BE}" destId="{941A22FF-C066-483E-9291-7E0A608CFE0C}" srcOrd="2" destOrd="0" presId="urn:microsoft.com/office/officeart/2005/8/layout/matrix2"/>
    <dgm:cxn modelId="{0E6F3A82-6263-40F0-ABE3-970F012C9631}" type="presParOf" srcId="{8CA8704F-6925-40FF-A49A-8691465AD2BE}" destId="{CBB326DA-AA19-4161-B405-90A957224085}" srcOrd="3" destOrd="0" presId="urn:microsoft.com/office/officeart/2005/8/layout/matrix2"/>
    <dgm:cxn modelId="{0DB8B3FE-78A3-49EF-905C-AFEDB54A67A5}" type="presParOf" srcId="{8CA8704F-6925-40FF-A49A-8691465AD2BE}" destId="{587CFD8C-384B-4107-A604-7AB14E71F89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1D289-D587-4638-AE4A-7BD3981A116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53B8EBC-412E-41CD-AE4E-339E2793C780}">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Entertain</a:t>
          </a:r>
          <a:endParaRPr lang="en-US" dirty="0"/>
        </a:p>
      </dgm:t>
    </dgm:pt>
    <dgm:pt modelId="{24856DDF-1493-4956-8C9C-F915CCD30B00}" type="parTrans" cxnId="{9DAF2474-1555-445E-95EB-745F3DC18052}">
      <dgm:prSet/>
      <dgm:spPr/>
      <dgm:t>
        <a:bodyPr/>
        <a:lstStyle/>
        <a:p>
          <a:endParaRPr lang="en-US"/>
        </a:p>
      </dgm:t>
    </dgm:pt>
    <dgm:pt modelId="{372F1FA6-223E-405B-8C1F-960E03978EF8}" type="sibTrans" cxnId="{9DAF2474-1555-445E-95EB-745F3DC18052}">
      <dgm:prSet/>
      <dgm:spPr/>
      <dgm:t>
        <a:bodyPr/>
        <a:lstStyle/>
        <a:p>
          <a:endParaRPr lang="en-US"/>
        </a:p>
      </dgm:t>
    </dgm:pt>
    <dgm:pt modelId="{1B730A5F-18E2-4879-BA87-4DE58AC28E82}">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Inspire</a:t>
          </a:r>
          <a:endParaRPr lang="en-US" dirty="0"/>
        </a:p>
      </dgm:t>
    </dgm:pt>
    <dgm:pt modelId="{985F2564-F290-45CD-92FF-E0A370C253A3}" type="parTrans" cxnId="{30D3272F-FE8A-4B1A-9FD2-9B1A6A153B00}">
      <dgm:prSet/>
      <dgm:spPr/>
      <dgm:t>
        <a:bodyPr/>
        <a:lstStyle/>
        <a:p>
          <a:endParaRPr lang="en-US"/>
        </a:p>
      </dgm:t>
    </dgm:pt>
    <dgm:pt modelId="{DE5159D3-99D6-4790-B96C-FF5E5492619B}" type="sibTrans" cxnId="{30D3272F-FE8A-4B1A-9FD2-9B1A6A153B00}">
      <dgm:prSet/>
      <dgm:spPr/>
      <dgm:t>
        <a:bodyPr/>
        <a:lstStyle/>
        <a:p>
          <a:endParaRPr lang="en-US"/>
        </a:p>
      </dgm:t>
    </dgm:pt>
    <dgm:pt modelId="{F46AE605-D456-4C59-9E42-41AAF2A784CD}">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Educate</a:t>
          </a:r>
          <a:endParaRPr lang="en-US" dirty="0"/>
        </a:p>
      </dgm:t>
    </dgm:pt>
    <dgm:pt modelId="{E1973FA8-32F9-4986-A6DF-C7A3EA0A883F}" type="parTrans" cxnId="{1AB855C9-D96A-4B37-98BA-EAD764941DDA}">
      <dgm:prSet/>
      <dgm:spPr/>
      <dgm:t>
        <a:bodyPr/>
        <a:lstStyle/>
        <a:p>
          <a:endParaRPr lang="en-US"/>
        </a:p>
      </dgm:t>
    </dgm:pt>
    <dgm:pt modelId="{9863C38B-2811-4745-B9FF-14CCF3A788B6}" type="sibTrans" cxnId="{1AB855C9-D96A-4B37-98BA-EAD764941DDA}">
      <dgm:prSet/>
      <dgm:spPr/>
      <dgm:t>
        <a:bodyPr/>
        <a:lstStyle/>
        <a:p>
          <a:endParaRPr lang="en-US"/>
        </a:p>
      </dgm:t>
    </dgm:pt>
    <dgm:pt modelId="{2CA4FA44-9DB1-414C-ABD8-138AD650AAB1}">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Convince</a:t>
          </a:r>
          <a:endParaRPr lang="en-US" dirty="0"/>
        </a:p>
      </dgm:t>
    </dgm:pt>
    <dgm:pt modelId="{97CD3152-CCA1-4164-9789-943D748D117C}" type="parTrans" cxnId="{2F57BE36-8980-46C3-968C-13170ABD91D0}">
      <dgm:prSet/>
      <dgm:spPr/>
      <dgm:t>
        <a:bodyPr/>
        <a:lstStyle/>
        <a:p>
          <a:endParaRPr lang="en-US"/>
        </a:p>
      </dgm:t>
    </dgm:pt>
    <dgm:pt modelId="{0F8D2C3B-08EF-4C33-9D10-BC75990FD372}" type="sibTrans" cxnId="{2F57BE36-8980-46C3-968C-13170ABD91D0}">
      <dgm:prSet/>
      <dgm:spPr/>
      <dgm:t>
        <a:bodyPr/>
        <a:lstStyle/>
        <a:p>
          <a:endParaRPr lang="en-US"/>
        </a:p>
      </dgm:t>
    </dgm:pt>
    <dgm:pt modelId="{8CA8704F-6925-40FF-A49A-8691465AD2BE}" type="pres">
      <dgm:prSet presAssocID="{7801D289-D587-4638-AE4A-7BD3981A1161}" presName="matrix" presStyleCnt="0">
        <dgm:presLayoutVars>
          <dgm:chMax val="1"/>
          <dgm:dir/>
          <dgm:resizeHandles val="exact"/>
        </dgm:presLayoutVars>
      </dgm:prSet>
      <dgm:spPr/>
      <dgm:t>
        <a:bodyPr/>
        <a:lstStyle/>
        <a:p>
          <a:endParaRPr lang="en-US"/>
        </a:p>
      </dgm:t>
    </dgm:pt>
    <dgm:pt modelId="{0C1C5558-AB8F-4E35-88ED-5B96E1A45970}" type="pres">
      <dgm:prSet presAssocID="{7801D289-D587-4638-AE4A-7BD3981A1161}" presName="axisShape" presStyleLbl="bgShp" presStyleIdx="0" presStyleCnt="1"/>
      <dgm:spPr/>
    </dgm:pt>
    <dgm:pt modelId="{19E9A176-2BD0-49EC-8165-A0DBDC674AA9}" type="pres">
      <dgm:prSet presAssocID="{7801D289-D587-4638-AE4A-7BD3981A1161}" presName="rect1" presStyleLbl="node1" presStyleIdx="0" presStyleCnt="4">
        <dgm:presLayoutVars>
          <dgm:chMax val="0"/>
          <dgm:chPref val="0"/>
          <dgm:bulletEnabled val="1"/>
        </dgm:presLayoutVars>
      </dgm:prSet>
      <dgm:spPr/>
      <dgm:t>
        <a:bodyPr/>
        <a:lstStyle/>
        <a:p>
          <a:endParaRPr lang="en-US"/>
        </a:p>
      </dgm:t>
    </dgm:pt>
    <dgm:pt modelId="{941A22FF-C066-483E-9291-7E0A608CFE0C}" type="pres">
      <dgm:prSet presAssocID="{7801D289-D587-4638-AE4A-7BD3981A1161}" presName="rect2" presStyleLbl="node1" presStyleIdx="1" presStyleCnt="4">
        <dgm:presLayoutVars>
          <dgm:chMax val="0"/>
          <dgm:chPref val="0"/>
          <dgm:bulletEnabled val="1"/>
        </dgm:presLayoutVars>
      </dgm:prSet>
      <dgm:spPr/>
      <dgm:t>
        <a:bodyPr/>
        <a:lstStyle/>
        <a:p>
          <a:endParaRPr lang="en-US"/>
        </a:p>
      </dgm:t>
    </dgm:pt>
    <dgm:pt modelId="{CBB326DA-AA19-4161-B405-90A957224085}" type="pres">
      <dgm:prSet presAssocID="{7801D289-D587-4638-AE4A-7BD3981A1161}" presName="rect3" presStyleLbl="node1" presStyleIdx="2" presStyleCnt="4">
        <dgm:presLayoutVars>
          <dgm:chMax val="0"/>
          <dgm:chPref val="0"/>
          <dgm:bulletEnabled val="1"/>
        </dgm:presLayoutVars>
      </dgm:prSet>
      <dgm:spPr/>
      <dgm:t>
        <a:bodyPr/>
        <a:lstStyle/>
        <a:p>
          <a:endParaRPr lang="en-US"/>
        </a:p>
      </dgm:t>
    </dgm:pt>
    <dgm:pt modelId="{587CFD8C-384B-4107-A604-7AB14E71F89A}" type="pres">
      <dgm:prSet presAssocID="{7801D289-D587-4638-AE4A-7BD3981A1161}" presName="rect4" presStyleLbl="node1" presStyleIdx="3" presStyleCnt="4">
        <dgm:presLayoutVars>
          <dgm:chMax val="0"/>
          <dgm:chPref val="0"/>
          <dgm:bulletEnabled val="1"/>
        </dgm:presLayoutVars>
      </dgm:prSet>
      <dgm:spPr/>
      <dgm:t>
        <a:bodyPr/>
        <a:lstStyle/>
        <a:p>
          <a:endParaRPr lang="en-US"/>
        </a:p>
      </dgm:t>
    </dgm:pt>
  </dgm:ptLst>
  <dgm:cxnLst>
    <dgm:cxn modelId="{38D7798F-F2E7-42B7-AA81-D60100FC375D}" type="presOf" srcId="{7801D289-D587-4638-AE4A-7BD3981A1161}" destId="{8CA8704F-6925-40FF-A49A-8691465AD2BE}" srcOrd="0" destOrd="0" presId="urn:microsoft.com/office/officeart/2005/8/layout/matrix2"/>
    <dgm:cxn modelId="{FD6B902A-298E-40D8-A695-65F1FB0544B0}" type="presOf" srcId="{053B8EBC-412E-41CD-AE4E-339E2793C780}" destId="{19E9A176-2BD0-49EC-8165-A0DBDC674AA9}" srcOrd="0" destOrd="0" presId="urn:microsoft.com/office/officeart/2005/8/layout/matrix2"/>
    <dgm:cxn modelId="{993A2112-9ABF-4DF4-9AA4-55B965F3E0F4}" type="presOf" srcId="{F46AE605-D456-4C59-9E42-41AAF2A784CD}" destId="{CBB326DA-AA19-4161-B405-90A957224085}" srcOrd="0" destOrd="0" presId="urn:microsoft.com/office/officeart/2005/8/layout/matrix2"/>
    <dgm:cxn modelId="{2F57BE36-8980-46C3-968C-13170ABD91D0}" srcId="{7801D289-D587-4638-AE4A-7BD3981A1161}" destId="{2CA4FA44-9DB1-414C-ABD8-138AD650AAB1}" srcOrd="3" destOrd="0" parTransId="{97CD3152-CCA1-4164-9789-943D748D117C}" sibTransId="{0F8D2C3B-08EF-4C33-9D10-BC75990FD372}"/>
    <dgm:cxn modelId="{76DA067C-8F72-40C7-89B1-7DD0AB011DA1}" type="presOf" srcId="{1B730A5F-18E2-4879-BA87-4DE58AC28E82}" destId="{941A22FF-C066-483E-9291-7E0A608CFE0C}" srcOrd="0" destOrd="0" presId="urn:microsoft.com/office/officeart/2005/8/layout/matrix2"/>
    <dgm:cxn modelId="{F298856A-E574-4E3D-9F3A-ABDDC43BA75E}" type="presOf" srcId="{2CA4FA44-9DB1-414C-ABD8-138AD650AAB1}" destId="{587CFD8C-384B-4107-A604-7AB14E71F89A}" srcOrd="0" destOrd="0" presId="urn:microsoft.com/office/officeart/2005/8/layout/matrix2"/>
    <dgm:cxn modelId="{1AB855C9-D96A-4B37-98BA-EAD764941DDA}" srcId="{7801D289-D587-4638-AE4A-7BD3981A1161}" destId="{F46AE605-D456-4C59-9E42-41AAF2A784CD}" srcOrd="2" destOrd="0" parTransId="{E1973FA8-32F9-4986-A6DF-C7A3EA0A883F}" sibTransId="{9863C38B-2811-4745-B9FF-14CCF3A788B6}"/>
    <dgm:cxn modelId="{30D3272F-FE8A-4B1A-9FD2-9B1A6A153B00}" srcId="{7801D289-D587-4638-AE4A-7BD3981A1161}" destId="{1B730A5F-18E2-4879-BA87-4DE58AC28E82}" srcOrd="1" destOrd="0" parTransId="{985F2564-F290-45CD-92FF-E0A370C253A3}" sibTransId="{DE5159D3-99D6-4790-B96C-FF5E5492619B}"/>
    <dgm:cxn modelId="{9DAF2474-1555-445E-95EB-745F3DC18052}" srcId="{7801D289-D587-4638-AE4A-7BD3981A1161}" destId="{053B8EBC-412E-41CD-AE4E-339E2793C780}" srcOrd="0" destOrd="0" parTransId="{24856DDF-1493-4956-8C9C-F915CCD30B00}" sibTransId="{372F1FA6-223E-405B-8C1F-960E03978EF8}"/>
    <dgm:cxn modelId="{F46FB9A7-4F39-4283-8F5B-48C7FF5D559C}" type="presParOf" srcId="{8CA8704F-6925-40FF-A49A-8691465AD2BE}" destId="{0C1C5558-AB8F-4E35-88ED-5B96E1A45970}" srcOrd="0" destOrd="0" presId="urn:microsoft.com/office/officeart/2005/8/layout/matrix2"/>
    <dgm:cxn modelId="{042D5E02-4E9B-4419-AB5D-518DC6EE9D6B}" type="presParOf" srcId="{8CA8704F-6925-40FF-A49A-8691465AD2BE}" destId="{19E9A176-2BD0-49EC-8165-A0DBDC674AA9}" srcOrd="1" destOrd="0" presId="urn:microsoft.com/office/officeart/2005/8/layout/matrix2"/>
    <dgm:cxn modelId="{361BBA3C-EB8D-46D2-B06F-3BF9605982B0}" type="presParOf" srcId="{8CA8704F-6925-40FF-A49A-8691465AD2BE}" destId="{941A22FF-C066-483E-9291-7E0A608CFE0C}" srcOrd="2" destOrd="0" presId="urn:microsoft.com/office/officeart/2005/8/layout/matrix2"/>
    <dgm:cxn modelId="{0F3D53A9-0E8F-40EA-BE9D-63D61D65E674}" type="presParOf" srcId="{8CA8704F-6925-40FF-A49A-8691465AD2BE}" destId="{CBB326DA-AA19-4161-B405-90A957224085}" srcOrd="3" destOrd="0" presId="urn:microsoft.com/office/officeart/2005/8/layout/matrix2"/>
    <dgm:cxn modelId="{85281DE5-ED7C-404A-A0EA-A7AB1DF8D8A5}" type="presParOf" srcId="{8CA8704F-6925-40FF-A49A-8691465AD2BE}" destId="{587CFD8C-384B-4107-A604-7AB14E71F89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C5558-AB8F-4E35-88ED-5B96E1A45970}">
      <dsp:nvSpPr>
        <dsp:cNvPr id="0" name=""/>
        <dsp:cNvSpPr/>
      </dsp:nvSpPr>
      <dsp:spPr>
        <a:xfrm>
          <a:off x="1016000" y="0"/>
          <a:ext cx="4063999" cy="406399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9A176-2BD0-49EC-8165-A0DBDC674AA9}">
      <dsp:nvSpPr>
        <dsp:cNvPr id="0" name=""/>
        <dsp:cNvSpPr/>
      </dsp:nvSpPr>
      <dsp:spPr>
        <a:xfrm>
          <a:off x="1280160" y="264160"/>
          <a:ext cx="1625600" cy="1625600"/>
        </a:xfrm>
        <a:prstGeom prst="round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Entertain</a:t>
          </a:r>
          <a:endParaRPr lang="en-US" sz="2600" kern="1200" dirty="0"/>
        </a:p>
      </dsp:txBody>
      <dsp:txXfrm>
        <a:off x="1359515" y="343515"/>
        <a:ext cx="1466890" cy="1466890"/>
      </dsp:txXfrm>
    </dsp:sp>
    <dsp:sp modelId="{941A22FF-C066-483E-9291-7E0A608CFE0C}">
      <dsp:nvSpPr>
        <dsp:cNvPr id="0" name=""/>
        <dsp:cNvSpPr/>
      </dsp:nvSpPr>
      <dsp:spPr>
        <a:xfrm>
          <a:off x="3190239" y="264160"/>
          <a:ext cx="1625600" cy="1625600"/>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Inspire</a:t>
          </a:r>
          <a:endParaRPr lang="en-US" sz="2600" kern="1200" dirty="0"/>
        </a:p>
      </dsp:txBody>
      <dsp:txXfrm>
        <a:off x="3269594" y="343515"/>
        <a:ext cx="1466890" cy="1466890"/>
      </dsp:txXfrm>
    </dsp:sp>
    <dsp:sp modelId="{CBB326DA-AA19-4161-B405-90A957224085}">
      <dsp:nvSpPr>
        <dsp:cNvPr id="0" name=""/>
        <dsp:cNvSpPr/>
      </dsp:nvSpPr>
      <dsp:spPr>
        <a:xfrm>
          <a:off x="1280160" y="2174239"/>
          <a:ext cx="1625600" cy="1625600"/>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Educate</a:t>
          </a:r>
          <a:endParaRPr lang="en-US" sz="2600" kern="1200" dirty="0"/>
        </a:p>
      </dsp:txBody>
      <dsp:txXfrm>
        <a:off x="1359515" y="2253594"/>
        <a:ext cx="1466890" cy="1466890"/>
      </dsp:txXfrm>
    </dsp:sp>
    <dsp:sp modelId="{587CFD8C-384B-4107-A604-7AB14E71F89A}">
      <dsp:nvSpPr>
        <dsp:cNvPr id="0" name=""/>
        <dsp:cNvSpPr/>
      </dsp:nvSpPr>
      <dsp:spPr>
        <a:xfrm>
          <a:off x="3190239" y="2174239"/>
          <a:ext cx="1625600" cy="1625600"/>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Convince</a:t>
          </a:r>
          <a:endParaRPr lang="en-US" sz="2600" kern="1200" dirty="0"/>
        </a:p>
      </dsp:txBody>
      <dsp:txXfrm>
        <a:off x="3269594" y="2253594"/>
        <a:ext cx="146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C5558-AB8F-4E35-88ED-5B96E1A45970}">
      <dsp:nvSpPr>
        <dsp:cNvPr id="0" name=""/>
        <dsp:cNvSpPr/>
      </dsp:nvSpPr>
      <dsp:spPr>
        <a:xfrm>
          <a:off x="1016000" y="0"/>
          <a:ext cx="4063999" cy="406399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9A176-2BD0-49EC-8165-A0DBDC674AA9}">
      <dsp:nvSpPr>
        <dsp:cNvPr id="0" name=""/>
        <dsp:cNvSpPr/>
      </dsp:nvSpPr>
      <dsp:spPr>
        <a:xfrm>
          <a:off x="1280160" y="264160"/>
          <a:ext cx="1625600" cy="1625600"/>
        </a:xfrm>
        <a:prstGeom prst="round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Entertain</a:t>
          </a:r>
          <a:endParaRPr lang="en-US" sz="2600" kern="1200" dirty="0"/>
        </a:p>
      </dsp:txBody>
      <dsp:txXfrm>
        <a:off x="1359515" y="343515"/>
        <a:ext cx="1466890" cy="1466890"/>
      </dsp:txXfrm>
    </dsp:sp>
    <dsp:sp modelId="{941A22FF-C066-483E-9291-7E0A608CFE0C}">
      <dsp:nvSpPr>
        <dsp:cNvPr id="0" name=""/>
        <dsp:cNvSpPr/>
      </dsp:nvSpPr>
      <dsp:spPr>
        <a:xfrm>
          <a:off x="3190239" y="264160"/>
          <a:ext cx="1625600" cy="1625600"/>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Inspire</a:t>
          </a:r>
          <a:endParaRPr lang="en-US" sz="2600" kern="1200" dirty="0"/>
        </a:p>
      </dsp:txBody>
      <dsp:txXfrm>
        <a:off x="3269594" y="343515"/>
        <a:ext cx="1466890" cy="1466890"/>
      </dsp:txXfrm>
    </dsp:sp>
    <dsp:sp modelId="{CBB326DA-AA19-4161-B405-90A957224085}">
      <dsp:nvSpPr>
        <dsp:cNvPr id="0" name=""/>
        <dsp:cNvSpPr/>
      </dsp:nvSpPr>
      <dsp:spPr>
        <a:xfrm>
          <a:off x="1280160" y="2174239"/>
          <a:ext cx="1625600" cy="1625600"/>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Educate</a:t>
          </a:r>
          <a:endParaRPr lang="en-US" sz="2600" kern="1200" dirty="0"/>
        </a:p>
      </dsp:txBody>
      <dsp:txXfrm>
        <a:off x="1359515" y="2253594"/>
        <a:ext cx="1466890" cy="1466890"/>
      </dsp:txXfrm>
    </dsp:sp>
    <dsp:sp modelId="{587CFD8C-384B-4107-A604-7AB14E71F89A}">
      <dsp:nvSpPr>
        <dsp:cNvPr id="0" name=""/>
        <dsp:cNvSpPr/>
      </dsp:nvSpPr>
      <dsp:spPr>
        <a:xfrm>
          <a:off x="3190239" y="2174239"/>
          <a:ext cx="1625600" cy="1625600"/>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Convince</a:t>
          </a:r>
          <a:endParaRPr lang="en-US" sz="2600" kern="1200" dirty="0"/>
        </a:p>
      </dsp:txBody>
      <dsp:txXfrm>
        <a:off x="3269594" y="2253594"/>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4769" cy="457200"/>
          </a:xfrm>
          <a:prstGeom prst="rect">
            <a:avLst/>
          </a:prstGeom>
        </p:spPr>
        <p:txBody>
          <a:bodyPr vert="horz" lIns="92729" tIns="46365" rIns="92729" bIns="46365" rtlCol="0"/>
          <a:lstStyle>
            <a:lvl1pPr algn="l">
              <a:defRPr sz="1200"/>
            </a:lvl1pPr>
          </a:lstStyle>
          <a:p>
            <a:endParaRPr lang="en-US"/>
          </a:p>
        </p:txBody>
      </p:sp>
      <p:sp>
        <p:nvSpPr>
          <p:cNvPr id="3" name="Date Placeholder 2"/>
          <p:cNvSpPr>
            <a:spLocks noGrp="1"/>
          </p:cNvSpPr>
          <p:nvPr>
            <p:ph type="dt" idx="1"/>
          </p:nvPr>
        </p:nvSpPr>
        <p:spPr>
          <a:xfrm>
            <a:off x="3953854" y="0"/>
            <a:ext cx="3024769" cy="457200"/>
          </a:xfrm>
          <a:prstGeom prst="rect">
            <a:avLst/>
          </a:prstGeom>
        </p:spPr>
        <p:txBody>
          <a:bodyPr vert="horz" lIns="92729" tIns="46365" rIns="92729" bIns="46365" rtlCol="0"/>
          <a:lstStyle>
            <a:lvl1pPr algn="r">
              <a:defRPr sz="1200"/>
            </a:lvl1pPr>
          </a:lstStyle>
          <a:p>
            <a:fld id="{888200A1-97E2-4FF6-822B-1E74985EDF0B}" type="datetimeFigureOut">
              <a:rPr lang="en-US" smtClean="0"/>
              <a:t>4/8/2015</a:t>
            </a:fld>
            <a:endParaRPr lang="en-US"/>
          </a:p>
        </p:txBody>
      </p:sp>
      <p:sp>
        <p:nvSpPr>
          <p:cNvPr id="4" name="Slide Image Placeholder 3"/>
          <p:cNvSpPr>
            <a:spLocks noGrp="1" noRot="1" noChangeAspect="1"/>
          </p:cNvSpPr>
          <p:nvPr>
            <p:ph type="sldImg" idx="2"/>
          </p:nvPr>
        </p:nvSpPr>
        <p:spPr>
          <a:xfrm>
            <a:off x="1203325" y="684213"/>
            <a:ext cx="4573588" cy="3429000"/>
          </a:xfrm>
          <a:prstGeom prst="rect">
            <a:avLst/>
          </a:prstGeom>
          <a:noFill/>
          <a:ln w="12700">
            <a:solidFill>
              <a:prstClr val="black"/>
            </a:solidFill>
          </a:ln>
        </p:spPr>
        <p:txBody>
          <a:bodyPr vert="horz" lIns="92729" tIns="46365" rIns="92729" bIns="46365" rtlCol="0" anchor="ctr"/>
          <a:lstStyle/>
          <a:p>
            <a:endParaRPr lang="en-US"/>
          </a:p>
        </p:txBody>
      </p:sp>
      <p:sp>
        <p:nvSpPr>
          <p:cNvPr id="5" name="Notes Placeholder 4"/>
          <p:cNvSpPr>
            <a:spLocks noGrp="1"/>
          </p:cNvSpPr>
          <p:nvPr>
            <p:ph type="body" sz="quarter" idx="3"/>
          </p:nvPr>
        </p:nvSpPr>
        <p:spPr>
          <a:xfrm>
            <a:off x="698024" y="4343401"/>
            <a:ext cx="5584190" cy="4114800"/>
          </a:xfrm>
          <a:prstGeom prst="rect">
            <a:avLst/>
          </a:prstGeom>
        </p:spPr>
        <p:txBody>
          <a:bodyPr vert="horz" lIns="92729" tIns="46365" rIns="92729" bIns="463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3024769" cy="457200"/>
          </a:xfrm>
          <a:prstGeom prst="rect">
            <a:avLst/>
          </a:prstGeom>
        </p:spPr>
        <p:txBody>
          <a:bodyPr vert="horz" lIns="92729" tIns="46365" rIns="92729" bIns="46365" rtlCol="0" anchor="b"/>
          <a:lstStyle>
            <a:lvl1pPr algn="l">
              <a:defRPr sz="1200"/>
            </a:lvl1pPr>
          </a:lstStyle>
          <a:p>
            <a:endParaRPr lang="en-US"/>
          </a:p>
        </p:txBody>
      </p:sp>
      <p:sp>
        <p:nvSpPr>
          <p:cNvPr id="7" name="Slide Number Placeholder 6"/>
          <p:cNvSpPr>
            <a:spLocks noGrp="1"/>
          </p:cNvSpPr>
          <p:nvPr>
            <p:ph type="sldNum" sz="quarter" idx="5"/>
          </p:nvPr>
        </p:nvSpPr>
        <p:spPr>
          <a:xfrm>
            <a:off x="3953854" y="8685214"/>
            <a:ext cx="3024769" cy="457200"/>
          </a:xfrm>
          <a:prstGeom prst="rect">
            <a:avLst/>
          </a:prstGeom>
        </p:spPr>
        <p:txBody>
          <a:bodyPr vert="horz" lIns="92729" tIns="46365" rIns="92729" bIns="46365" rtlCol="0" anchor="b"/>
          <a:lstStyle>
            <a:lvl1pPr algn="r">
              <a:defRPr sz="1200"/>
            </a:lvl1pPr>
          </a:lstStyle>
          <a:p>
            <a:fld id="{2A7DBD14-7D58-456A-95CE-C01451B975B0}" type="slidenum">
              <a:rPr lang="en-US" smtClean="0"/>
              <a:t>‹#›</a:t>
            </a:fld>
            <a:endParaRPr lang="en-US"/>
          </a:p>
        </p:txBody>
      </p:sp>
    </p:spTree>
    <p:extLst>
      <p:ext uri="{BB962C8B-B14F-4D97-AF65-F5344CB8AC3E}">
        <p14:creationId xmlns:p14="http://schemas.microsoft.com/office/powerpoint/2010/main" val="144361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370E1B-839B-49E4-86B8-D7911093D75A}"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CD4FE-7F96-478D-99A9-D1B93A3ECEAE}" type="slidenum">
              <a:rPr lang="en-US"/>
              <a:pPr>
                <a:defRPr/>
              </a:pPr>
              <a:t>‹#›</a:t>
            </a:fld>
            <a:endParaRPr lang="en-US"/>
          </a:p>
        </p:txBody>
      </p:sp>
    </p:spTree>
    <p:extLst>
      <p:ext uri="{BB962C8B-B14F-4D97-AF65-F5344CB8AC3E}">
        <p14:creationId xmlns:p14="http://schemas.microsoft.com/office/powerpoint/2010/main" val="310492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2305E9-1ACE-457A-8A0F-C86D560BAB08}"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CC7AC-BA21-416A-9018-7A33EB03AA70}" type="slidenum">
              <a:rPr lang="en-US"/>
              <a:pPr>
                <a:defRPr/>
              </a:pPr>
              <a:t>‹#›</a:t>
            </a:fld>
            <a:endParaRPr lang="en-US"/>
          </a:p>
        </p:txBody>
      </p:sp>
    </p:spTree>
    <p:extLst>
      <p:ext uri="{BB962C8B-B14F-4D97-AF65-F5344CB8AC3E}">
        <p14:creationId xmlns:p14="http://schemas.microsoft.com/office/powerpoint/2010/main" val="175656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7685D7-0696-4D65-A516-D34FC1937D36}"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1657C3-1828-448F-9A3C-E0D623BCBA27}" type="slidenum">
              <a:rPr lang="en-US"/>
              <a:pPr>
                <a:defRPr/>
              </a:pPr>
              <a:t>‹#›</a:t>
            </a:fld>
            <a:endParaRPr lang="en-US"/>
          </a:p>
        </p:txBody>
      </p:sp>
    </p:spTree>
    <p:extLst>
      <p:ext uri="{BB962C8B-B14F-4D97-AF65-F5344CB8AC3E}">
        <p14:creationId xmlns:p14="http://schemas.microsoft.com/office/powerpoint/2010/main" val="25531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5B8E4-748E-496F-A03D-5AD27620FCF7}"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2F7BF3-9C0B-4ADB-9C31-AF80F7A7547B}" type="slidenum">
              <a:rPr lang="en-US"/>
              <a:pPr>
                <a:defRPr/>
              </a:pPr>
              <a:t>‹#›</a:t>
            </a:fld>
            <a:endParaRPr lang="en-US"/>
          </a:p>
        </p:txBody>
      </p:sp>
    </p:spTree>
    <p:extLst>
      <p:ext uri="{BB962C8B-B14F-4D97-AF65-F5344CB8AC3E}">
        <p14:creationId xmlns:p14="http://schemas.microsoft.com/office/powerpoint/2010/main" val="7585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18C079-C1BE-40F1-85D9-BD3F582BFB82}"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64DC-69DE-423D-ABF8-03F6B9DB5F72}" type="slidenum">
              <a:rPr lang="en-US"/>
              <a:pPr>
                <a:defRPr/>
              </a:pPr>
              <a:t>‹#›</a:t>
            </a:fld>
            <a:endParaRPr lang="en-US"/>
          </a:p>
        </p:txBody>
      </p:sp>
    </p:spTree>
    <p:extLst>
      <p:ext uri="{BB962C8B-B14F-4D97-AF65-F5344CB8AC3E}">
        <p14:creationId xmlns:p14="http://schemas.microsoft.com/office/powerpoint/2010/main" val="42666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080EBC-30C1-43CF-BD03-6E63935ACF94}"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97B2BF-5646-48C5-B1B6-26A11D8775E9}" type="slidenum">
              <a:rPr lang="en-US"/>
              <a:pPr>
                <a:defRPr/>
              </a:pPr>
              <a:t>‹#›</a:t>
            </a:fld>
            <a:endParaRPr lang="en-US"/>
          </a:p>
        </p:txBody>
      </p:sp>
    </p:spTree>
    <p:extLst>
      <p:ext uri="{BB962C8B-B14F-4D97-AF65-F5344CB8AC3E}">
        <p14:creationId xmlns:p14="http://schemas.microsoft.com/office/powerpoint/2010/main" val="83448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0DA241-D91A-4EA2-B255-D4E7B05C87D9}"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8BA77-AAD0-4A04-9735-6DCECCFB4471}" type="slidenum">
              <a:rPr lang="en-US"/>
              <a:pPr>
                <a:defRPr/>
              </a:pPr>
              <a:t>‹#›</a:t>
            </a:fld>
            <a:endParaRPr lang="en-US"/>
          </a:p>
        </p:txBody>
      </p:sp>
    </p:spTree>
    <p:extLst>
      <p:ext uri="{BB962C8B-B14F-4D97-AF65-F5344CB8AC3E}">
        <p14:creationId xmlns:p14="http://schemas.microsoft.com/office/powerpoint/2010/main" val="3777603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0F159A-A5F6-4C4E-954A-39EC9C2E8CD0}" type="datetime1">
              <a:rPr lang="en-US" smtClean="0"/>
              <a:pPr>
                <a:defRPr/>
              </a:pPr>
              <a:t>4/8/2015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5E410C-E953-4B57-A572-9692E612DC38}" type="slidenum">
              <a:rPr lang="en-US"/>
              <a:pPr>
                <a:defRPr/>
              </a:pPr>
              <a:t>‹#›</a:t>
            </a:fld>
            <a:endParaRPr lang="en-US"/>
          </a:p>
        </p:txBody>
      </p:sp>
    </p:spTree>
    <p:extLst>
      <p:ext uri="{BB962C8B-B14F-4D97-AF65-F5344CB8AC3E}">
        <p14:creationId xmlns:p14="http://schemas.microsoft.com/office/powerpoint/2010/main" val="199427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09F1C6-908B-4FF3-A44B-6206B8BFAF46}" type="datetime1">
              <a:rPr lang="en-US" smtClean="0"/>
              <a:pPr>
                <a:defRPr/>
              </a:pPr>
              <a:t>4/8/2015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C8A40B-AC64-4E38-ADA2-A242519ED2CE}" type="slidenum">
              <a:rPr lang="en-US"/>
              <a:pPr>
                <a:defRPr/>
              </a:pPr>
              <a:t>‹#›</a:t>
            </a:fld>
            <a:endParaRPr lang="en-US"/>
          </a:p>
        </p:txBody>
      </p:sp>
    </p:spTree>
    <p:extLst>
      <p:ext uri="{BB962C8B-B14F-4D97-AF65-F5344CB8AC3E}">
        <p14:creationId xmlns:p14="http://schemas.microsoft.com/office/powerpoint/2010/main" val="668460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1A1604-1827-4E87-94F3-F30A138C3B4B}" type="datetime1">
              <a:rPr lang="en-US" smtClean="0"/>
              <a:pPr>
                <a:defRPr/>
              </a:pPr>
              <a:t>4/8/2015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C5170C-ECCF-43C3-82A9-93FA12DECFFA}" type="slidenum">
              <a:rPr lang="en-US"/>
              <a:pPr>
                <a:defRPr/>
              </a:pPr>
              <a:t>‹#›</a:t>
            </a:fld>
            <a:endParaRPr lang="en-US"/>
          </a:p>
        </p:txBody>
      </p:sp>
    </p:spTree>
    <p:extLst>
      <p:ext uri="{BB962C8B-B14F-4D97-AF65-F5344CB8AC3E}">
        <p14:creationId xmlns:p14="http://schemas.microsoft.com/office/powerpoint/2010/main" val="419909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957823-1159-448E-80DA-5B03323076A1}"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5E1459-4A56-4E2B-8DB7-C4E981B3B256}" type="slidenum">
              <a:rPr lang="en-US"/>
              <a:pPr>
                <a:defRPr/>
              </a:pPr>
              <a:t>‹#›</a:t>
            </a:fld>
            <a:endParaRPr lang="en-US"/>
          </a:p>
        </p:txBody>
      </p:sp>
    </p:spTree>
    <p:extLst>
      <p:ext uri="{BB962C8B-B14F-4D97-AF65-F5344CB8AC3E}">
        <p14:creationId xmlns:p14="http://schemas.microsoft.com/office/powerpoint/2010/main" val="229639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8A4585-9AEB-4136-B2A9-0CE562CBB77E}"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20726-C321-444F-96FD-93EF14BB1513}" type="slidenum">
              <a:rPr lang="en-US"/>
              <a:pPr>
                <a:defRPr/>
              </a:pPr>
              <a:t>‹#›</a:t>
            </a:fld>
            <a:endParaRPr lang="en-US"/>
          </a:p>
        </p:txBody>
      </p:sp>
    </p:spTree>
    <p:extLst>
      <p:ext uri="{BB962C8B-B14F-4D97-AF65-F5344CB8AC3E}">
        <p14:creationId xmlns:p14="http://schemas.microsoft.com/office/powerpoint/2010/main" val="3090502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677905-E13C-4DBA-9A3E-B55F7EF7E8F7}"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80C790-EA3A-41B1-B602-C0202A7D9F84}" type="slidenum">
              <a:rPr lang="en-US"/>
              <a:pPr>
                <a:defRPr/>
              </a:pPr>
              <a:t>‹#›</a:t>
            </a:fld>
            <a:endParaRPr lang="en-US"/>
          </a:p>
        </p:txBody>
      </p:sp>
    </p:spTree>
    <p:extLst>
      <p:ext uri="{BB962C8B-B14F-4D97-AF65-F5344CB8AC3E}">
        <p14:creationId xmlns:p14="http://schemas.microsoft.com/office/powerpoint/2010/main" val="408179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CE24F-AA56-40C3-ACF0-7917072A3BED}"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40B8F-5021-44F3-89AD-4400C49D50EB}" type="slidenum">
              <a:rPr lang="en-US"/>
              <a:pPr>
                <a:defRPr/>
              </a:pPr>
              <a:t>‹#›</a:t>
            </a:fld>
            <a:endParaRPr lang="en-US"/>
          </a:p>
        </p:txBody>
      </p:sp>
    </p:spTree>
    <p:extLst>
      <p:ext uri="{BB962C8B-B14F-4D97-AF65-F5344CB8AC3E}">
        <p14:creationId xmlns:p14="http://schemas.microsoft.com/office/powerpoint/2010/main" val="138476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DF6B02-9860-45A7-BA24-1A8BE598C81A}"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10AAC3-5634-46D5-A544-D0546B3006BB}" type="slidenum">
              <a:rPr lang="en-US"/>
              <a:pPr>
                <a:defRPr/>
              </a:pPr>
              <a:t>‹#›</a:t>
            </a:fld>
            <a:endParaRPr lang="en-US"/>
          </a:p>
        </p:txBody>
      </p:sp>
    </p:spTree>
    <p:extLst>
      <p:ext uri="{BB962C8B-B14F-4D97-AF65-F5344CB8AC3E}">
        <p14:creationId xmlns:p14="http://schemas.microsoft.com/office/powerpoint/2010/main" val="3039396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E05EFE-25E6-4D3D-AA59-3165FD33B7F2}"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0ACE91-47D9-432F-B90E-C8341D900789}" type="slidenum">
              <a:rPr lang="en-US"/>
              <a:pPr>
                <a:defRPr/>
              </a:pPr>
              <a:t>‹#›</a:t>
            </a:fld>
            <a:endParaRPr lang="en-US"/>
          </a:p>
        </p:txBody>
      </p:sp>
    </p:spTree>
    <p:extLst>
      <p:ext uri="{BB962C8B-B14F-4D97-AF65-F5344CB8AC3E}">
        <p14:creationId xmlns:p14="http://schemas.microsoft.com/office/powerpoint/2010/main" val="233124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D04DD6-66E7-42AB-8EF7-DE5FD0799176}"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D99FBC-61A2-448E-8A5E-E04F811E410C}" type="slidenum">
              <a:rPr lang="en-US"/>
              <a:pPr>
                <a:defRPr/>
              </a:pPr>
              <a:t>‹#›</a:t>
            </a:fld>
            <a:endParaRPr lang="en-US"/>
          </a:p>
        </p:txBody>
      </p:sp>
    </p:spTree>
    <p:extLst>
      <p:ext uri="{BB962C8B-B14F-4D97-AF65-F5344CB8AC3E}">
        <p14:creationId xmlns:p14="http://schemas.microsoft.com/office/powerpoint/2010/main" val="1232039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EFED64-E74A-43F3-AE4E-1534316A33B9}"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6C78BE-A97E-48CA-9262-B58CEE3754AF}" type="slidenum">
              <a:rPr lang="en-US"/>
              <a:pPr>
                <a:defRPr/>
              </a:pPr>
              <a:t>‹#›</a:t>
            </a:fld>
            <a:endParaRPr lang="en-US"/>
          </a:p>
        </p:txBody>
      </p:sp>
    </p:spTree>
    <p:extLst>
      <p:ext uri="{BB962C8B-B14F-4D97-AF65-F5344CB8AC3E}">
        <p14:creationId xmlns:p14="http://schemas.microsoft.com/office/powerpoint/2010/main" val="2621693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8E9175-F91C-4C8B-8EB9-8B49BEFC88CC}"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2BFC5-1609-459D-879D-2D887FBEF5E6}" type="slidenum">
              <a:rPr lang="en-US"/>
              <a:pPr>
                <a:defRPr/>
              </a:pPr>
              <a:t>‹#›</a:t>
            </a:fld>
            <a:endParaRPr lang="en-US"/>
          </a:p>
        </p:txBody>
      </p:sp>
    </p:spTree>
    <p:extLst>
      <p:ext uri="{BB962C8B-B14F-4D97-AF65-F5344CB8AC3E}">
        <p14:creationId xmlns:p14="http://schemas.microsoft.com/office/powerpoint/2010/main" val="907213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B2FF3C-DCBE-4059-9D86-8AE01914D04C}" type="datetime1">
              <a:rPr lang="en-US" smtClean="0"/>
              <a:pPr>
                <a:defRPr/>
              </a:pPr>
              <a:t>4/8/2015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CC8850-A1C9-4BAF-B512-F3854711EBB9}" type="slidenum">
              <a:rPr lang="en-US"/>
              <a:pPr>
                <a:defRPr/>
              </a:pPr>
              <a:t>‹#›</a:t>
            </a:fld>
            <a:endParaRPr lang="en-US"/>
          </a:p>
        </p:txBody>
      </p:sp>
    </p:spTree>
    <p:extLst>
      <p:ext uri="{BB962C8B-B14F-4D97-AF65-F5344CB8AC3E}">
        <p14:creationId xmlns:p14="http://schemas.microsoft.com/office/powerpoint/2010/main" val="2310001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421470-5505-4028-B3F0-9450DCD49F2B}" type="datetime1">
              <a:rPr lang="en-US" smtClean="0"/>
              <a:pPr>
                <a:defRPr/>
              </a:pPr>
              <a:t>4/8/2015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DF2156-9C2C-4719-9642-E171F3779AFA}" type="slidenum">
              <a:rPr lang="en-US"/>
              <a:pPr>
                <a:defRPr/>
              </a:pPr>
              <a:t>‹#›</a:t>
            </a:fld>
            <a:endParaRPr lang="en-US"/>
          </a:p>
        </p:txBody>
      </p:sp>
    </p:spTree>
    <p:extLst>
      <p:ext uri="{BB962C8B-B14F-4D97-AF65-F5344CB8AC3E}">
        <p14:creationId xmlns:p14="http://schemas.microsoft.com/office/powerpoint/2010/main" val="3514528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47B27E-1F35-46C9-8FCC-1A8CF43DE2C2}" type="datetime1">
              <a:rPr lang="en-US" smtClean="0"/>
              <a:pPr>
                <a:defRPr/>
              </a:pPr>
              <a:t>4/8/2015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BD80BB-5193-4574-BC6F-01913224D815}" type="slidenum">
              <a:rPr lang="en-US"/>
              <a:pPr>
                <a:defRPr/>
              </a:pPr>
              <a:t>‹#›</a:t>
            </a:fld>
            <a:endParaRPr lang="en-US"/>
          </a:p>
        </p:txBody>
      </p:sp>
    </p:spTree>
    <p:extLst>
      <p:ext uri="{BB962C8B-B14F-4D97-AF65-F5344CB8AC3E}">
        <p14:creationId xmlns:p14="http://schemas.microsoft.com/office/powerpoint/2010/main" val="375839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F59782-E95A-41ED-985B-CA8DE1F6D3E2}"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FBE5E8-4CA4-43A6-B30C-D900BC8E2021}" type="slidenum">
              <a:rPr lang="en-US"/>
              <a:pPr>
                <a:defRPr/>
              </a:pPr>
              <a:t>‹#›</a:t>
            </a:fld>
            <a:endParaRPr lang="en-US"/>
          </a:p>
        </p:txBody>
      </p:sp>
    </p:spTree>
    <p:extLst>
      <p:ext uri="{BB962C8B-B14F-4D97-AF65-F5344CB8AC3E}">
        <p14:creationId xmlns:p14="http://schemas.microsoft.com/office/powerpoint/2010/main" val="503400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6AC3F6-4096-436E-AF27-C7E5F8309550}"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EEA8DD-A086-4EDC-B9C4-B1A4E40991D4}" type="slidenum">
              <a:rPr lang="en-US"/>
              <a:pPr>
                <a:defRPr/>
              </a:pPr>
              <a:t>‹#›</a:t>
            </a:fld>
            <a:endParaRPr lang="en-US"/>
          </a:p>
        </p:txBody>
      </p:sp>
    </p:spTree>
    <p:extLst>
      <p:ext uri="{BB962C8B-B14F-4D97-AF65-F5344CB8AC3E}">
        <p14:creationId xmlns:p14="http://schemas.microsoft.com/office/powerpoint/2010/main" val="1610359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BA68C0-EACB-4DAE-8863-98E86E45119A}"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B0AA37-EC82-4AC9-9E77-AB7E6748B61F}" type="slidenum">
              <a:rPr lang="en-US"/>
              <a:pPr>
                <a:defRPr/>
              </a:pPr>
              <a:t>‹#›</a:t>
            </a:fld>
            <a:endParaRPr lang="en-US"/>
          </a:p>
        </p:txBody>
      </p:sp>
    </p:spTree>
    <p:extLst>
      <p:ext uri="{BB962C8B-B14F-4D97-AF65-F5344CB8AC3E}">
        <p14:creationId xmlns:p14="http://schemas.microsoft.com/office/powerpoint/2010/main" val="3423948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081C12-6D0A-44C1-BD46-C61333F29311}"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2CA55C-9D21-478A-9295-D3A505EA1FD4}" type="slidenum">
              <a:rPr lang="en-US"/>
              <a:pPr>
                <a:defRPr/>
              </a:pPr>
              <a:t>‹#›</a:t>
            </a:fld>
            <a:endParaRPr lang="en-US"/>
          </a:p>
        </p:txBody>
      </p:sp>
    </p:spTree>
    <p:extLst>
      <p:ext uri="{BB962C8B-B14F-4D97-AF65-F5344CB8AC3E}">
        <p14:creationId xmlns:p14="http://schemas.microsoft.com/office/powerpoint/2010/main" val="1376157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0F064E-CE2D-4ED4-BBEF-F594EDBE9D6E}" type="datetime1">
              <a:rPr lang="en-US" smtClean="0"/>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4BBBF8-F105-4430-A596-9D8E3D2C0588}" type="slidenum">
              <a:rPr lang="en-US"/>
              <a:pPr>
                <a:defRPr/>
              </a:pPr>
              <a:t>‹#›</a:t>
            </a:fld>
            <a:endParaRPr lang="en-US"/>
          </a:p>
        </p:txBody>
      </p:sp>
    </p:spTree>
    <p:extLst>
      <p:ext uri="{BB962C8B-B14F-4D97-AF65-F5344CB8AC3E}">
        <p14:creationId xmlns:p14="http://schemas.microsoft.com/office/powerpoint/2010/main" val="366257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904FAE-EABB-48E4-B206-3AD725E6817C}"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350D2C-EBA3-4552-B1F7-C6A1ED6CFD37}" type="slidenum">
              <a:rPr lang="en-US"/>
              <a:pPr>
                <a:defRPr/>
              </a:pPr>
              <a:t>‹#›</a:t>
            </a:fld>
            <a:endParaRPr lang="en-US"/>
          </a:p>
        </p:txBody>
      </p:sp>
    </p:spTree>
    <p:extLst>
      <p:ext uri="{BB962C8B-B14F-4D97-AF65-F5344CB8AC3E}">
        <p14:creationId xmlns:p14="http://schemas.microsoft.com/office/powerpoint/2010/main" val="201126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612A02-B985-4450-88A1-72162D7024D2}" type="datetime1">
              <a:rPr lang="en-US" smtClean="0"/>
              <a:pPr>
                <a:defRPr/>
              </a:pPr>
              <a:t>4/8/2015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F774D4-3265-440A-9BCB-36A6D615703B}" type="slidenum">
              <a:rPr lang="en-US"/>
              <a:pPr>
                <a:defRPr/>
              </a:pPr>
              <a:t>‹#›</a:t>
            </a:fld>
            <a:endParaRPr lang="en-US"/>
          </a:p>
        </p:txBody>
      </p:sp>
    </p:spTree>
    <p:extLst>
      <p:ext uri="{BB962C8B-B14F-4D97-AF65-F5344CB8AC3E}">
        <p14:creationId xmlns:p14="http://schemas.microsoft.com/office/powerpoint/2010/main" val="413352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CEE0C3-879D-48A9-A04E-A5642CA966AB}" type="datetime1">
              <a:rPr lang="en-US" smtClean="0"/>
              <a:pPr>
                <a:defRPr/>
              </a:pPr>
              <a:t>4/8/2015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F61DB5-A342-4D86-8391-C074642847A9}" type="slidenum">
              <a:rPr lang="en-US"/>
              <a:pPr>
                <a:defRPr/>
              </a:pPr>
              <a:t>‹#›</a:t>
            </a:fld>
            <a:endParaRPr lang="en-US"/>
          </a:p>
        </p:txBody>
      </p:sp>
    </p:spTree>
    <p:extLst>
      <p:ext uri="{BB962C8B-B14F-4D97-AF65-F5344CB8AC3E}">
        <p14:creationId xmlns:p14="http://schemas.microsoft.com/office/powerpoint/2010/main" val="73670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F3C77F-0399-47BC-88D7-4338F521145E}" type="datetime1">
              <a:rPr lang="en-US" smtClean="0"/>
              <a:pPr>
                <a:defRPr/>
              </a:pPr>
              <a:t>4/8/2015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16EBA5-E70F-4483-9A6B-DF15E06E19F4}" type="slidenum">
              <a:rPr lang="en-US"/>
              <a:pPr>
                <a:defRPr/>
              </a:pPr>
              <a:t>‹#›</a:t>
            </a:fld>
            <a:endParaRPr lang="en-US"/>
          </a:p>
        </p:txBody>
      </p:sp>
    </p:spTree>
    <p:extLst>
      <p:ext uri="{BB962C8B-B14F-4D97-AF65-F5344CB8AC3E}">
        <p14:creationId xmlns:p14="http://schemas.microsoft.com/office/powerpoint/2010/main" val="39820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2396C2-D8EA-4891-9FD5-58F3744A2EE6}"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EED542-B2E2-487F-AEBE-8151B5DB4D10}" type="slidenum">
              <a:rPr lang="en-US"/>
              <a:pPr>
                <a:defRPr/>
              </a:pPr>
              <a:t>‹#›</a:t>
            </a:fld>
            <a:endParaRPr lang="en-US"/>
          </a:p>
        </p:txBody>
      </p:sp>
    </p:spTree>
    <p:extLst>
      <p:ext uri="{BB962C8B-B14F-4D97-AF65-F5344CB8AC3E}">
        <p14:creationId xmlns:p14="http://schemas.microsoft.com/office/powerpoint/2010/main" val="225180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6D2FF5-4719-4314-95EC-228EF1383E1D}" type="datetime1">
              <a:rPr lang="en-US" smtClean="0"/>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ABCD50-857C-4991-BECB-1F882370C1D9}" type="slidenum">
              <a:rPr lang="en-US"/>
              <a:pPr>
                <a:defRPr/>
              </a:pPr>
              <a:t>‹#›</a:t>
            </a:fld>
            <a:endParaRPr lang="en-US"/>
          </a:p>
        </p:txBody>
      </p:sp>
    </p:spTree>
    <p:extLst>
      <p:ext uri="{BB962C8B-B14F-4D97-AF65-F5344CB8AC3E}">
        <p14:creationId xmlns:p14="http://schemas.microsoft.com/office/powerpoint/2010/main" val="198286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3DC313E-66E4-4840-85BA-A217A2484B70}" type="datetime1">
              <a:rPr lang="en-US" smtClean="0"/>
              <a:pPr>
                <a:defRPr/>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E16E63C2-667F-42EC-9E85-65D76A75BA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Geneva" pitchFamily="1" charset="-128"/>
          <a:cs typeface="Geneva"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Geneva" pitchFamily="1" charset="-128"/>
          <a:cs typeface="Geneva"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Geneva" pitchFamily="1" charset="-128"/>
          <a:cs typeface="Geneva"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Geneva" pitchFamily="1" charset="-128"/>
          <a:cs typeface="Geneva"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Geneva" pitchFamily="1" charset="-128"/>
          <a:cs typeface="Geneva" pitchFamily="1" charset="-128"/>
        </a:defRPr>
      </a:lvl5pPr>
      <a:lvl6pPr marL="457200" algn="ctr" defTabSz="457200" rtl="0" fontAlgn="base">
        <a:spcBef>
          <a:spcPct val="0"/>
        </a:spcBef>
        <a:spcAft>
          <a:spcPct val="0"/>
        </a:spcAft>
        <a:defRPr sz="4400">
          <a:solidFill>
            <a:schemeClr val="tx1"/>
          </a:solidFill>
          <a:latin typeface="Calibri" pitchFamily="1" charset="0"/>
          <a:ea typeface="Geneva" pitchFamily="1" charset="-128"/>
          <a:cs typeface="Geneva" pitchFamily="1" charset="-128"/>
        </a:defRPr>
      </a:lvl6pPr>
      <a:lvl7pPr marL="914400" algn="ctr" defTabSz="457200" rtl="0" fontAlgn="base">
        <a:spcBef>
          <a:spcPct val="0"/>
        </a:spcBef>
        <a:spcAft>
          <a:spcPct val="0"/>
        </a:spcAft>
        <a:defRPr sz="4400">
          <a:solidFill>
            <a:schemeClr val="tx1"/>
          </a:solidFill>
          <a:latin typeface="Calibri" pitchFamily="1" charset="0"/>
          <a:ea typeface="Geneva" pitchFamily="1" charset="-128"/>
          <a:cs typeface="Geneva" pitchFamily="1" charset="-128"/>
        </a:defRPr>
      </a:lvl7pPr>
      <a:lvl8pPr marL="1371600" algn="ctr" defTabSz="457200" rtl="0" fontAlgn="base">
        <a:spcBef>
          <a:spcPct val="0"/>
        </a:spcBef>
        <a:spcAft>
          <a:spcPct val="0"/>
        </a:spcAft>
        <a:defRPr sz="4400">
          <a:solidFill>
            <a:schemeClr val="tx1"/>
          </a:solidFill>
          <a:latin typeface="Calibri" pitchFamily="1" charset="0"/>
          <a:ea typeface="Geneva" pitchFamily="1" charset="-128"/>
          <a:cs typeface="Geneva" pitchFamily="1" charset="-128"/>
        </a:defRPr>
      </a:lvl8pPr>
      <a:lvl9pPr marL="1828800" algn="ctr" defTabSz="457200" rtl="0" fontAlgn="base">
        <a:spcBef>
          <a:spcPct val="0"/>
        </a:spcBef>
        <a:spcAft>
          <a:spcPct val="0"/>
        </a:spcAft>
        <a:defRPr sz="4400">
          <a:solidFill>
            <a:schemeClr val="tx1"/>
          </a:solidFill>
          <a:latin typeface="Calibri" pitchFamily="1" charset="0"/>
          <a:ea typeface="Geneva" pitchFamily="1" charset="-128"/>
          <a:cs typeface="Geneva"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pitchFamily="1" charset="-128"/>
          <a:cs typeface="Geneva"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B01D1987-A12C-4130-AD38-CB32926486F2}" type="datetime1">
              <a:rPr lang="en-US" smtClean="0"/>
              <a:pPr>
                <a:defRPr/>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Geneva"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444BB129-480C-4FB6-A54B-C69990A660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0" fontAlgn="base" hangingPunct="0">
        <a:spcBef>
          <a:spcPct val="0"/>
        </a:spcBef>
        <a:spcAft>
          <a:spcPct val="0"/>
        </a:spcAft>
        <a:defRPr sz="4400" kern="1200">
          <a:solidFill>
            <a:schemeClr val="tx1"/>
          </a:solidFill>
          <a:latin typeface="+mj-lt"/>
          <a:ea typeface="Geneva" charset="-128"/>
          <a:cs typeface="Geneva" charset="-128"/>
        </a:defRPr>
      </a:lvl1pPr>
      <a:lvl2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2pPr>
      <a:lvl3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3pPr>
      <a:lvl4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4pPr>
      <a:lvl5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5pPr>
      <a:lvl6pPr marL="457200" algn="ctr" defTabSz="457200" rtl="0" fontAlgn="base">
        <a:spcBef>
          <a:spcPct val="0"/>
        </a:spcBef>
        <a:spcAft>
          <a:spcPct val="0"/>
        </a:spcAft>
        <a:defRPr sz="4400">
          <a:solidFill>
            <a:schemeClr val="tx1"/>
          </a:solidFill>
          <a:latin typeface="Calibri" charset="0"/>
          <a:ea typeface="Geneva" charset="-128"/>
        </a:defRPr>
      </a:lvl6pPr>
      <a:lvl7pPr marL="914400" algn="ctr" defTabSz="457200" rtl="0" fontAlgn="base">
        <a:spcBef>
          <a:spcPct val="0"/>
        </a:spcBef>
        <a:spcAft>
          <a:spcPct val="0"/>
        </a:spcAft>
        <a:defRPr sz="4400">
          <a:solidFill>
            <a:schemeClr val="tx1"/>
          </a:solidFill>
          <a:latin typeface="Calibri" charset="0"/>
          <a:ea typeface="Geneva" charset="-128"/>
        </a:defRPr>
      </a:lvl7pPr>
      <a:lvl8pPr marL="1371600" algn="ctr" defTabSz="457200" rtl="0" fontAlgn="base">
        <a:spcBef>
          <a:spcPct val="0"/>
        </a:spcBef>
        <a:spcAft>
          <a:spcPct val="0"/>
        </a:spcAft>
        <a:defRPr sz="4400">
          <a:solidFill>
            <a:schemeClr val="tx1"/>
          </a:solidFill>
          <a:latin typeface="Calibri" charset="0"/>
          <a:ea typeface="Geneva" charset="-128"/>
        </a:defRPr>
      </a:lvl8pPr>
      <a:lvl9pPr marL="1828800" algn="ctr" defTabSz="457200" rtl="0" fontAlgn="base">
        <a:spcBef>
          <a:spcPct val="0"/>
        </a:spcBef>
        <a:spcAft>
          <a:spcPct val="0"/>
        </a:spcAft>
        <a:defRPr sz="4400">
          <a:solidFill>
            <a:schemeClr val="tx1"/>
          </a:solidFill>
          <a:latin typeface="Calibri" charset="0"/>
          <a:ea typeface="Geneva"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B0CB5C30-5474-430E-BCC6-9E476C342C6F}" type="datetime1">
              <a:rPr lang="en-US" smtClean="0"/>
              <a:pPr>
                <a:defRPr/>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Geneva"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54E8FA86-E04B-4C23-A98B-D9481DBAC5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0" fontAlgn="base" hangingPunct="0">
        <a:spcBef>
          <a:spcPct val="0"/>
        </a:spcBef>
        <a:spcAft>
          <a:spcPct val="0"/>
        </a:spcAft>
        <a:defRPr sz="4400" kern="1200">
          <a:solidFill>
            <a:schemeClr val="tx1"/>
          </a:solidFill>
          <a:latin typeface="+mj-lt"/>
          <a:ea typeface="Geneva" charset="-128"/>
          <a:cs typeface="Geneva" charset="-128"/>
        </a:defRPr>
      </a:lvl1pPr>
      <a:lvl2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2pPr>
      <a:lvl3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3pPr>
      <a:lvl4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4pPr>
      <a:lvl5pPr algn="ctr" defTabSz="457200" rtl="0" eaLnBrk="0" fontAlgn="base" hangingPunct="0">
        <a:spcBef>
          <a:spcPct val="0"/>
        </a:spcBef>
        <a:spcAft>
          <a:spcPct val="0"/>
        </a:spcAft>
        <a:defRPr sz="4400">
          <a:solidFill>
            <a:schemeClr val="tx1"/>
          </a:solidFill>
          <a:latin typeface="Calibri" charset="0"/>
          <a:ea typeface="Geneva" charset="-128"/>
          <a:cs typeface="Geneva" charset="-128"/>
        </a:defRPr>
      </a:lvl5pPr>
      <a:lvl6pPr marL="457200" algn="ctr" defTabSz="457200" rtl="0" fontAlgn="base">
        <a:spcBef>
          <a:spcPct val="0"/>
        </a:spcBef>
        <a:spcAft>
          <a:spcPct val="0"/>
        </a:spcAft>
        <a:defRPr sz="4400">
          <a:solidFill>
            <a:schemeClr val="tx1"/>
          </a:solidFill>
          <a:latin typeface="Calibri" charset="0"/>
          <a:ea typeface="Geneva" charset="-128"/>
        </a:defRPr>
      </a:lvl6pPr>
      <a:lvl7pPr marL="914400" algn="ctr" defTabSz="457200" rtl="0" fontAlgn="base">
        <a:spcBef>
          <a:spcPct val="0"/>
        </a:spcBef>
        <a:spcAft>
          <a:spcPct val="0"/>
        </a:spcAft>
        <a:defRPr sz="4400">
          <a:solidFill>
            <a:schemeClr val="tx1"/>
          </a:solidFill>
          <a:latin typeface="Calibri" charset="0"/>
          <a:ea typeface="Geneva" charset="-128"/>
        </a:defRPr>
      </a:lvl7pPr>
      <a:lvl8pPr marL="1371600" algn="ctr" defTabSz="457200" rtl="0" fontAlgn="base">
        <a:spcBef>
          <a:spcPct val="0"/>
        </a:spcBef>
        <a:spcAft>
          <a:spcPct val="0"/>
        </a:spcAft>
        <a:defRPr sz="4400">
          <a:solidFill>
            <a:schemeClr val="tx1"/>
          </a:solidFill>
          <a:latin typeface="Calibri" charset="0"/>
          <a:ea typeface="Geneva" charset="-128"/>
        </a:defRPr>
      </a:lvl8pPr>
      <a:lvl9pPr marL="1828800" algn="ctr" defTabSz="457200" rtl="0" fontAlgn="base">
        <a:spcBef>
          <a:spcPct val="0"/>
        </a:spcBef>
        <a:spcAft>
          <a:spcPct val="0"/>
        </a:spcAft>
        <a:defRPr sz="4400">
          <a:solidFill>
            <a:schemeClr val="tx1"/>
          </a:solidFill>
          <a:latin typeface="Calibri" charset="0"/>
          <a:ea typeface="Geneva"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package" Target="../embeddings/Microsoft_Excel_Worksheet3.xlsx"/><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7" name="Title 6"/>
          <p:cNvSpPr>
            <a:spLocks noGrp="1"/>
          </p:cNvSpPr>
          <p:nvPr>
            <p:ph type="ctrTitle"/>
          </p:nvPr>
        </p:nvSpPr>
        <p:spPr>
          <a:xfrm>
            <a:off x="704849" y="2844800"/>
            <a:ext cx="7772400" cy="1470025"/>
          </a:xfrm>
        </p:spPr>
        <p:txBody>
          <a:bodyPr/>
          <a:lstStyle/>
          <a:p>
            <a:r>
              <a:rPr lang="en-US" dirty="0" smtClean="0">
                <a:ea typeface="Tahoma" pitchFamily="34" charset="0"/>
                <a:cs typeface="Tahoma" pitchFamily="34" charset="0"/>
              </a:rPr>
              <a:t>Developing a Marketing Strategy That Works For You</a:t>
            </a:r>
            <a:endParaRPr lang="en-US" dirty="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415404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39713" y="0"/>
            <a:ext cx="2955925" cy="523220"/>
          </a:xfrm>
          <a:prstGeom prst="rect">
            <a:avLst/>
          </a:prstGeom>
          <a:noFill/>
        </p:spPr>
        <p:txBody>
          <a:bodyPr>
            <a:spAutoFit/>
          </a:bodyPr>
          <a:lstStyle/>
          <a:p>
            <a:pPr>
              <a:defRPr/>
            </a:pPr>
            <a:r>
              <a:rPr lang="en-US" sz="2800" b="1" dirty="0" smtClean="0">
                <a:solidFill>
                  <a:prstClr val="white"/>
                </a:solidFill>
                <a:latin typeface="Calibri"/>
              </a:rPr>
              <a:t>Marketing 101</a:t>
            </a:r>
            <a:endParaRPr lang="en-US" sz="2800" b="1" dirty="0">
              <a:solidFill>
                <a:prstClr val="white"/>
              </a:solidFill>
              <a:latin typeface="Calibri"/>
            </a:endParaRPr>
          </a:p>
        </p:txBody>
      </p:sp>
      <p:sp>
        <p:nvSpPr>
          <p:cNvPr id="17" name="Slide Number Placeholder 4"/>
          <p:cNvSpPr>
            <a:spLocks noGrp="1"/>
          </p:cNvSpPr>
          <p:nvPr>
            <p:ph type="sldNum" sz="quarter" idx="12"/>
          </p:nvPr>
        </p:nvSpPr>
        <p:spPr>
          <a:xfrm>
            <a:off x="7048500" y="6590506"/>
            <a:ext cx="2133600" cy="365125"/>
          </a:xfrm>
        </p:spPr>
        <p:txBody>
          <a:bodyPr/>
          <a:lstStyle/>
          <a:p>
            <a:pPr>
              <a:defRPr/>
            </a:pPr>
            <a:fld id="{AF16EBA5-E70F-4483-9A6B-DF15E06E19F4}" type="slidenum">
              <a:rPr lang="en-US" smtClean="0"/>
              <a:pPr>
                <a:defRPr/>
              </a:pPr>
              <a:t>10</a:t>
            </a:fld>
            <a:endParaRPr lang="en-US" dirty="0"/>
          </a:p>
        </p:txBody>
      </p:sp>
      <p:sp>
        <p:nvSpPr>
          <p:cNvPr id="19" name="TextBox 18"/>
          <p:cNvSpPr txBox="1"/>
          <p:nvPr/>
        </p:nvSpPr>
        <p:spPr>
          <a:xfrm>
            <a:off x="4986669" y="1371463"/>
            <a:ext cx="4004931" cy="2677656"/>
          </a:xfrm>
          <a:prstGeom prst="rect">
            <a:avLst/>
          </a:prstGeom>
          <a:noFill/>
        </p:spPr>
        <p:txBody>
          <a:bodyPr wrap="square">
            <a:spAutoFit/>
          </a:bodyPr>
          <a:lstStyle/>
          <a:p>
            <a:pPr algn="ctr">
              <a:defRPr/>
            </a:pPr>
            <a:r>
              <a:rPr lang="en-US" sz="1400" b="1" dirty="0" smtClean="0">
                <a:solidFill>
                  <a:srgbClr val="9BBB59">
                    <a:lumMod val="50000"/>
                  </a:srgbClr>
                </a:solidFill>
                <a:latin typeface="Calibri"/>
              </a:rPr>
              <a:t>PHILADELPHIA EAGLES HOME GAMES</a:t>
            </a:r>
            <a:endParaRPr lang="en-US" sz="1400" b="1" dirty="0">
              <a:solidFill>
                <a:prstClr val="black"/>
              </a:solidFill>
              <a:latin typeface="Calibri"/>
            </a:endParaRPr>
          </a:p>
          <a:p>
            <a:pPr algn="ctr">
              <a:defRPr/>
            </a:pPr>
            <a:r>
              <a:rPr lang="en-US" sz="1400" b="1" dirty="0" smtClean="0">
                <a:solidFill>
                  <a:srgbClr val="F79646">
                    <a:lumMod val="75000"/>
                  </a:srgbClr>
                </a:solidFill>
                <a:latin typeface="Calibri"/>
              </a:rPr>
              <a:t>BROAD STREET LINE RIDERSHIP</a:t>
            </a:r>
            <a:endParaRPr lang="en-US" sz="1400" b="1" dirty="0" smtClean="0">
              <a:solidFill>
                <a:prstClr val="black"/>
              </a:solidFill>
              <a:latin typeface="Calibri"/>
            </a:endParaRPr>
          </a:p>
          <a:p>
            <a:pPr algn="ctr">
              <a:defRPr/>
            </a:pPr>
            <a:r>
              <a:rPr lang="en-US" sz="1400" b="1" dirty="0" smtClean="0">
                <a:solidFill>
                  <a:prstClr val="black"/>
                </a:solidFill>
                <a:latin typeface="Calibri"/>
              </a:rPr>
              <a:t>AVERAGE REGULAR SEASON TOTALS</a:t>
            </a:r>
            <a:endParaRPr lang="en-US" sz="1400" dirty="0">
              <a:solidFill>
                <a:prstClr val="black"/>
              </a:solidFill>
              <a:latin typeface="Calibri"/>
            </a:endParaRPr>
          </a:p>
          <a:p>
            <a:pPr>
              <a:defRPr/>
            </a:pPr>
            <a:endParaRPr lang="en-US" sz="1400" b="1" dirty="0">
              <a:solidFill>
                <a:prstClr val="black"/>
              </a:solidFill>
              <a:latin typeface="Calibri"/>
            </a:endParaRPr>
          </a:p>
          <a:p>
            <a:pPr marL="285750" indent="-285750">
              <a:buFont typeface="Wingdings" pitchFamily="2" charset="2"/>
              <a:buChar char="Ø"/>
              <a:defRPr/>
            </a:pPr>
            <a:r>
              <a:rPr lang="en-US" sz="1400" b="1" dirty="0" smtClean="0">
                <a:solidFill>
                  <a:prstClr val="black"/>
                </a:solidFill>
                <a:latin typeface="Calibri"/>
              </a:rPr>
              <a:t>2007: 	</a:t>
            </a:r>
            <a:r>
              <a:rPr lang="en-US" sz="1400" dirty="0" smtClean="0">
                <a:solidFill>
                  <a:prstClr val="black"/>
                </a:solidFill>
                <a:latin typeface="Calibri"/>
              </a:rPr>
              <a:t>7,900					</a:t>
            </a:r>
            <a:r>
              <a:rPr lang="en-US" sz="1400" b="1" dirty="0" smtClean="0">
                <a:solidFill>
                  <a:srgbClr val="9BBB59">
                    <a:lumMod val="50000"/>
                  </a:srgbClr>
                </a:solidFill>
                <a:latin typeface="Calibri"/>
              </a:rPr>
              <a:t>(+55%)</a:t>
            </a:r>
          </a:p>
          <a:p>
            <a:pPr marL="285750" indent="-285750">
              <a:buFont typeface="Wingdings" pitchFamily="2" charset="2"/>
              <a:buChar char="Ø"/>
              <a:defRPr/>
            </a:pPr>
            <a:r>
              <a:rPr lang="en-US" sz="1400" b="1" dirty="0" smtClean="0">
                <a:solidFill>
                  <a:prstClr val="black"/>
                </a:solidFill>
                <a:latin typeface="Calibri"/>
              </a:rPr>
              <a:t>2008: 	</a:t>
            </a:r>
            <a:r>
              <a:rPr lang="en-US" sz="1400" dirty="0" smtClean="0">
                <a:solidFill>
                  <a:prstClr val="black"/>
                </a:solidFill>
                <a:latin typeface="Calibri"/>
              </a:rPr>
              <a:t>8,200</a:t>
            </a:r>
          </a:p>
          <a:p>
            <a:pPr marL="285750" indent="-285750">
              <a:buFont typeface="Wingdings" pitchFamily="2" charset="2"/>
              <a:buChar char="Ø"/>
              <a:defRPr/>
            </a:pPr>
            <a:r>
              <a:rPr lang="en-US" sz="1400" b="1" dirty="0" smtClean="0">
                <a:solidFill>
                  <a:prstClr val="black"/>
                </a:solidFill>
                <a:latin typeface="Calibri"/>
              </a:rPr>
              <a:t>2009: 	</a:t>
            </a:r>
            <a:r>
              <a:rPr lang="en-US" sz="1400" dirty="0" smtClean="0">
                <a:solidFill>
                  <a:prstClr val="black"/>
                </a:solidFill>
                <a:latin typeface="Calibri"/>
              </a:rPr>
              <a:t>7,900</a:t>
            </a:r>
          </a:p>
          <a:p>
            <a:pPr marL="285750" indent="-285750">
              <a:buFont typeface="Wingdings" pitchFamily="2" charset="2"/>
              <a:buChar char="Ø"/>
              <a:defRPr/>
            </a:pPr>
            <a:r>
              <a:rPr lang="en-US" sz="1400" b="1" dirty="0" smtClean="0">
                <a:solidFill>
                  <a:prstClr val="black"/>
                </a:solidFill>
                <a:latin typeface="Calibri"/>
              </a:rPr>
              <a:t>2010: 	</a:t>
            </a:r>
            <a:r>
              <a:rPr lang="en-US" sz="1400" dirty="0" smtClean="0">
                <a:solidFill>
                  <a:prstClr val="black"/>
                </a:solidFill>
                <a:latin typeface="Calibri"/>
              </a:rPr>
              <a:t>8,600</a:t>
            </a:r>
          </a:p>
          <a:p>
            <a:pPr marL="285750" indent="-285750">
              <a:buFont typeface="Wingdings" pitchFamily="2" charset="2"/>
              <a:buChar char="Ø"/>
              <a:defRPr/>
            </a:pPr>
            <a:r>
              <a:rPr lang="en-US" sz="1400" b="1" dirty="0" smtClean="0">
                <a:solidFill>
                  <a:prstClr val="black"/>
                </a:solidFill>
                <a:latin typeface="Calibri"/>
              </a:rPr>
              <a:t>2011: 	</a:t>
            </a:r>
            <a:r>
              <a:rPr lang="en-US" sz="1400" dirty="0" smtClean="0">
                <a:solidFill>
                  <a:prstClr val="black"/>
                </a:solidFill>
                <a:latin typeface="Calibri"/>
              </a:rPr>
              <a:t>8,440</a:t>
            </a:r>
          </a:p>
          <a:p>
            <a:pPr marL="285750" indent="-285750">
              <a:buFont typeface="Wingdings" pitchFamily="2" charset="2"/>
              <a:buChar char="Ø"/>
              <a:defRPr/>
            </a:pPr>
            <a:r>
              <a:rPr lang="en-US" sz="1400" b="1" dirty="0" smtClean="0">
                <a:solidFill>
                  <a:prstClr val="black"/>
                </a:solidFill>
                <a:latin typeface="Calibri"/>
              </a:rPr>
              <a:t>2012: 	</a:t>
            </a:r>
            <a:r>
              <a:rPr lang="en-US" sz="1400" dirty="0" smtClean="0">
                <a:solidFill>
                  <a:prstClr val="black"/>
                </a:solidFill>
                <a:latin typeface="Calibri"/>
              </a:rPr>
              <a:t>8,500</a:t>
            </a:r>
          </a:p>
          <a:p>
            <a:pPr marL="285750" indent="-285750">
              <a:buFont typeface="Wingdings" pitchFamily="2" charset="2"/>
              <a:buChar char="Ø"/>
              <a:defRPr/>
            </a:pPr>
            <a:r>
              <a:rPr lang="en-US" sz="1400" b="1" dirty="0" smtClean="0">
                <a:solidFill>
                  <a:prstClr val="black"/>
                </a:solidFill>
                <a:latin typeface="Calibri"/>
              </a:rPr>
              <a:t>2013: 	</a:t>
            </a:r>
            <a:r>
              <a:rPr lang="en-US" sz="1400" dirty="0" smtClean="0">
                <a:solidFill>
                  <a:prstClr val="black"/>
                </a:solidFill>
                <a:latin typeface="Calibri"/>
              </a:rPr>
              <a:t>10,200				</a:t>
            </a:r>
            <a:r>
              <a:rPr lang="en-US" sz="1400" b="1" dirty="0" smtClean="0">
                <a:solidFill>
                  <a:srgbClr val="9BBB59">
                    <a:lumMod val="50000"/>
                  </a:srgbClr>
                </a:solidFill>
                <a:latin typeface="Calibri"/>
              </a:rPr>
              <a:t>(+20%)</a:t>
            </a:r>
          </a:p>
          <a:p>
            <a:pPr marL="285750" indent="-285750">
              <a:buFont typeface="Wingdings" pitchFamily="2" charset="2"/>
              <a:buChar char="Ø"/>
              <a:defRPr/>
            </a:pPr>
            <a:r>
              <a:rPr lang="en-US" sz="1400" b="1" dirty="0" smtClean="0">
                <a:solidFill>
                  <a:prstClr val="black"/>
                </a:solidFill>
                <a:latin typeface="Calibri"/>
              </a:rPr>
              <a:t>2014: 	</a:t>
            </a:r>
            <a:r>
              <a:rPr lang="en-US" sz="1400" b="1" dirty="0" smtClean="0">
                <a:solidFill>
                  <a:srgbClr val="9BBB59">
                    <a:lumMod val="50000"/>
                  </a:srgbClr>
                </a:solidFill>
                <a:latin typeface="Calibri"/>
              </a:rPr>
              <a:t>12,240 	</a:t>
            </a:r>
          </a:p>
        </p:txBody>
      </p:sp>
      <p:graphicFrame>
        <p:nvGraphicFramePr>
          <p:cNvPr id="2" name="Chart 1"/>
          <p:cNvGraphicFramePr/>
          <p:nvPr>
            <p:extLst>
              <p:ext uri="{D42A27DB-BD31-4B8C-83A1-F6EECF244321}">
                <p14:modId xmlns:p14="http://schemas.microsoft.com/office/powerpoint/2010/main" val="935362896"/>
              </p:ext>
            </p:extLst>
          </p:nvPr>
        </p:nvGraphicFramePr>
        <p:xfrm>
          <a:off x="359807" y="1397000"/>
          <a:ext cx="4626862"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prstClr val="white"/>
                </a:solidFill>
                <a:latin typeface="Calibri" pitchFamily="34" charset="0"/>
              </a:rPr>
              <a:t>PREPARED BY SEPTA MARKETING – APRIL 2015</a:t>
            </a:r>
            <a:endParaRPr lang="en-US" sz="900" b="1" dirty="0">
              <a:solidFill>
                <a:prstClr val="white"/>
              </a:solidFill>
              <a:latin typeface="Calibri" pitchFamily="34" charset="0"/>
            </a:endParaRPr>
          </a:p>
        </p:txBody>
      </p:sp>
      <p:sp>
        <p:nvSpPr>
          <p:cNvPr id="12" name="TextBox 11"/>
          <p:cNvSpPr txBox="1"/>
          <p:nvPr/>
        </p:nvSpPr>
        <p:spPr>
          <a:xfrm>
            <a:off x="370364" y="6590506"/>
            <a:ext cx="4658835" cy="276999"/>
          </a:xfrm>
          <a:prstGeom prst="rect">
            <a:avLst/>
          </a:prstGeom>
          <a:noFill/>
        </p:spPr>
        <p:txBody>
          <a:bodyPr wrap="square" rtlCol="0">
            <a:spAutoFit/>
          </a:bodyPr>
          <a:lstStyle/>
          <a:p>
            <a:r>
              <a:rPr lang="en-US" sz="1200" dirty="0" smtClean="0">
                <a:solidFill>
                  <a:prstClr val="black"/>
                </a:solidFill>
                <a:latin typeface="Calibri"/>
              </a:rPr>
              <a:t>Source: SEPTA Revenue &amp; Ridership Department</a:t>
            </a:r>
            <a:endParaRPr lang="en-US" sz="1200" dirty="0">
              <a:solidFill>
                <a:prstClr val="black"/>
              </a:solidFill>
              <a:latin typeface="Calibri"/>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590" y="4395789"/>
            <a:ext cx="1975406"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261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prstClr val="white"/>
                </a:solidFill>
                <a:latin typeface="Calibri"/>
              </a:rPr>
              <a:t>Marketing 101</a:t>
            </a:r>
            <a:endParaRPr lang="en-US" sz="2800" b="1" dirty="0">
              <a:solidFill>
                <a:prstClr val="white"/>
              </a:solidFill>
              <a:latin typeface="Calibri"/>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prstClr val="white"/>
                </a:solidFill>
                <a:latin typeface="Calibri" pitchFamily="34" charset="0"/>
              </a:rPr>
              <a:t>PREPARED BY SEPTA MARKETING – APRIL 2015</a:t>
            </a:r>
            <a:endParaRPr lang="en-US" sz="900" b="1" dirty="0">
              <a:solidFill>
                <a:prstClr val="white"/>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 y="1614489"/>
            <a:ext cx="4729163" cy="278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081" y="1614489"/>
            <a:ext cx="35814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 y="4302125"/>
            <a:ext cx="195176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935" y="4400329"/>
            <a:ext cx="1203265" cy="214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36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Be Original</a:t>
            </a:r>
          </a:p>
          <a:p>
            <a:pPr lvl="1">
              <a:spcBef>
                <a:spcPts val="0"/>
              </a:spcBef>
            </a:pPr>
            <a:r>
              <a:rPr lang="en-US" dirty="0">
                <a:latin typeface="+mj-lt"/>
                <a:ea typeface="Tahoma" pitchFamily="34" charset="0"/>
                <a:cs typeface="Tahoma" pitchFamily="34" charset="0"/>
              </a:rPr>
              <a:t>Use original content to keep </a:t>
            </a:r>
            <a:r>
              <a:rPr lang="en-US" dirty="0" smtClean="0">
                <a:latin typeface="+mj-lt"/>
                <a:ea typeface="Tahoma" pitchFamily="34" charset="0"/>
                <a:cs typeface="Tahoma" pitchFamily="34" charset="0"/>
              </a:rPr>
              <a:t>customers </a:t>
            </a:r>
            <a:r>
              <a:rPr lang="en-US" dirty="0">
                <a:latin typeface="+mj-lt"/>
                <a:ea typeface="Tahoma" pitchFamily="34" charset="0"/>
                <a:cs typeface="Tahoma" pitchFamily="34" charset="0"/>
              </a:rPr>
              <a:t>interested and engaged with your </a:t>
            </a:r>
            <a:r>
              <a:rPr lang="en-US" dirty="0" smtClean="0">
                <a:latin typeface="+mj-lt"/>
                <a:ea typeface="Tahoma" pitchFamily="34" charset="0"/>
                <a:cs typeface="Tahoma" pitchFamily="34" charset="0"/>
              </a:rPr>
              <a:t>brand</a:t>
            </a:r>
          </a:p>
          <a:p>
            <a:pPr lvl="1">
              <a:spcBef>
                <a:spcPts val="0"/>
              </a:spcBef>
            </a:pPr>
            <a:r>
              <a:rPr lang="en-US" dirty="0" smtClean="0">
                <a:latin typeface="+mj-lt"/>
                <a:ea typeface="Tahoma" pitchFamily="34" charset="0"/>
                <a:cs typeface="Tahoma" pitchFamily="34" charset="0"/>
              </a:rPr>
              <a:t>Allows </a:t>
            </a:r>
            <a:r>
              <a:rPr lang="en-US" dirty="0">
                <a:latin typeface="+mj-lt"/>
                <a:ea typeface="Tahoma" pitchFamily="34" charset="0"/>
                <a:cs typeface="Tahoma" pitchFamily="34" charset="0"/>
              </a:rPr>
              <a:t>you to directly track reactions from potential customers to certain ideas or </a:t>
            </a:r>
            <a:r>
              <a:rPr lang="en-US" dirty="0" smtClean="0">
                <a:latin typeface="+mj-lt"/>
                <a:ea typeface="Tahoma" pitchFamily="34" charset="0"/>
                <a:cs typeface="Tahoma" pitchFamily="34" charset="0"/>
              </a:rPr>
              <a:t>offerings</a:t>
            </a:r>
          </a:p>
          <a:p>
            <a:pPr lvl="2">
              <a:spcBef>
                <a:spcPts val="0"/>
              </a:spcBef>
            </a:pPr>
            <a:r>
              <a:rPr lang="en-US" dirty="0" smtClean="0">
                <a:latin typeface="+mj-lt"/>
                <a:ea typeface="Tahoma" pitchFamily="34" charset="0"/>
                <a:cs typeface="Tahoma" pitchFamily="34" charset="0"/>
              </a:rPr>
              <a:t>On Social Media, you can measure </a:t>
            </a:r>
            <a:r>
              <a:rPr lang="en-US" dirty="0">
                <a:latin typeface="+mj-lt"/>
                <a:ea typeface="Tahoma" pitchFamily="34" charset="0"/>
                <a:cs typeface="Tahoma" pitchFamily="34" charset="0"/>
              </a:rPr>
              <a:t>the number of likes, </a:t>
            </a:r>
            <a:r>
              <a:rPr lang="en-US" dirty="0" err="1">
                <a:latin typeface="+mj-lt"/>
                <a:ea typeface="Tahoma" pitchFamily="34" charset="0"/>
                <a:cs typeface="Tahoma" pitchFamily="34" charset="0"/>
              </a:rPr>
              <a:t>retweets</a:t>
            </a:r>
            <a:r>
              <a:rPr lang="en-US" dirty="0">
                <a:latin typeface="+mj-lt"/>
                <a:ea typeface="Tahoma" pitchFamily="34" charset="0"/>
                <a:cs typeface="Tahoma" pitchFamily="34" charset="0"/>
              </a:rPr>
              <a:t> and shares you receive and use analytics to see which items generate the most interest and </a:t>
            </a:r>
            <a:r>
              <a:rPr lang="en-US" dirty="0" smtClean="0">
                <a:latin typeface="+mj-lt"/>
                <a:ea typeface="Tahoma" pitchFamily="34" charset="0"/>
                <a:cs typeface="Tahoma" pitchFamily="34" charset="0"/>
              </a:rPr>
              <a:t>response</a:t>
            </a:r>
            <a:endParaRPr lang="en-US" dirty="0">
              <a:latin typeface="+mj-lt"/>
              <a:ea typeface="Tahoma" pitchFamily="34" charset="0"/>
              <a:cs typeface="Tahoma" pitchFamily="34" charset="0"/>
            </a:endParaRPr>
          </a:p>
          <a:p>
            <a:pPr lvl="2">
              <a:spcBef>
                <a:spcPts val="0"/>
              </a:spcBef>
            </a:pPr>
            <a:r>
              <a:rPr lang="en-US" dirty="0" smtClean="0">
                <a:latin typeface="+mj-lt"/>
                <a:ea typeface="Tahoma" pitchFamily="34" charset="0"/>
                <a:cs typeface="Tahoma" pitchFamily="34" charset="0"/>
              </a:rPr>
              <a:t>See </a:t>
            </a:r>
            <a:r>
              <a:rPr lang="en-US" dirty="0">
                <a:latin typeface="+mj-lt"/>
                <a:ea typeface="Tahoma" pitchFamily="34" charset="0"/>
                <a:cs typeface="Tahoma" pitchFamily="34" charset="0"/>
              </a:rPr>
              <a:t>which content encourages users to explore your website and product offerings, and where they look when they visit your site in response to these </a:t>
            </a:r>
            <a:r>
              <a:rPr lang="en-US" dirty="0" smtClean="0">
                <a:latin typeface="+mj-lt"/>
                <a:ea typeface="Tahoma" pitchFamily="34" charset="0"/>
                <a:cs typeface="Tahoma" pitchFamily="34" charset="0"/>
              </a:rPr>
              <a:t>posts</a:t>
            </a:r>
          </a:p>
          <a:p>
            <a:pPr lvl="2">
              <a:spcBef>
                <a:spcPts val="0"/>
              </a:spcBef>
            </a:pPr>
            <a:r>
              <a:rPr lang="en-US" dirty="0" smtClean="0">
                <a:latin typeface="+mj-lt"/>
                <a:ea typeface="Tahoma" pitchFamily="34" charset="0"/>
                <a:cs typeface="Tahoma" pitchFamily="34" charset="0"/>
              </a:rPr>
              <a:t>Google </a:t>
            </a:r>
            <a:r>
              <a:rPr lang="en-US" dirty="0">
                <a:latin typeface="+mj-lt"/>
                <a:ea typeface="Tahoma" pitchFamily="34" charset="0"/>
                <a:cs typeface="Tahoma" pitchFamily="34" charset="0"/>
              </a:rPr>
              <a:t>Analytics are great ways to see where your content travels and how </a:t>
            </a:r>
            <a:r>
              <a:rPr lang="en-US">
                <a:latin typeface="+mj-lt"/>
                <a:ea typeface="Tahoma" pitchFamily="34" charset="0"/>
                <a:cs typeface="Tahoma" pitchFamily="34" charset="0"/>
              </a:rPr>
              <a:t>it’s </a:t>
            </a:r>
            <a:r>
              <a:rPr lang="en-US" smtClean="0">
                <a:latin typeface="+mj-lt"/>
                <a:ea typeface="Tahoma" pitchFamily="34" charset="0"/>
                <a:cs typeface="Tahoma" pitchFamily="34" charset="0"/>
              </a:rPr>
              <a:t>shared</a:t>
            </a:r>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81823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More Traffic</a:t>
            </a:r>
          </a:p>
          <a:p>
            <a:pPr lvl="1">
              <a:spcBef>
                <a:spcPts val="0"/>
              </a:spcBef>
            </a:pPr>
            <a:r>
              <a:rPr lang="en-US" dirty="0" smtClean="0">
                <a:latin typeface="+mj-lt"/>
                <a:ea typeface="Tahoma" pitchFamily="34" charset="0"/>
                <a:cs typeface="Tahoma" pitchFamily="34" charset="0"/>
              </a:rPr>
              <a:t>Great </a:t>
            </a:r>
            <a:r>
              <a:rPr lang="en-US" dirty="0">
                <a:latin typeface="+mj-lt"/>
                <a:ea typeface="Tahoma" pitchFamily="34" charset="0"/>
                <a:cs typeface="Tahoma" pitchFamily="34" charset="0"/>
              </a:rPr>
              <a:t>content can inspire people to visit your website, but it won’t necessarily convince them to </a:t>
            </a:r>
            <a:r>
              <a:rPr lang="en-US" dirty="0" smtClean="0">
                <a:latin typeface="+mj-lt"/>
                <a:ea typeface="Tahoma" pitchFamily="34" charset="0"/>
                <a:cs typeface="Tahoma" pitchFamily="34" charset="0"/>
              </a:rPr>
              <a:t>act</a:t>
            </a:r>
          </a:p>
          <a:p>
            <a:pPr lvl="1">
              <a:spcBef>
                <a:spcPts val="0"/>
              </a:spcBef>
            </a:pPr>
            <a:r>
              <a:rPr lang="en-US" dirty="0" smtClean="0">
                <a:latin typeface="+mj-lt"/>
                <a:ea typeface="Tahoma" pitchFamily="34" charset="0"/>
                <a:cs typeface="Tahoma" pitchFamily="34" charset="0"/>
              </a:rPr>
              <a:t>You </a:t>
            </a:r>
            <a:r>
              <a:rPr lang="en-US" dirty="0">
                <a:latin typeface="+mj-lt"/>
                <a:ea typeface="Tahoma" pitchFamily="34" charset="0"/>
                <a:cs typeface="Tahoma" pitchFamily="34" charset="0"/>
              </a:rPr>
              <a:t>could have the greatest </a:t>
            </a:r>
            <a:r>
              <a:rPr lang="en-US" dirty="0" smtClean="0">
                <a:latin typeface="+mj-lt"/>
                <a:ea typeface="Tahoma" pitchFamily="34" charset="0"/>
                <a:cs typeface="Tahoma" pitchFamily="34" charset="0"/>
              </a:rPr>
              <a:t>marketing </a:t>
            </a:r>
            <a:r>
              <a:rPr lang="en-US" dirty="0">
                <a:latin typeface="+mj-lt"/>
                <a:ea typeface="Tahoma" pitchFamily="34" charset="0"/>
                <a:cs typeface="Tahoma" pitchFamily="34" charset="0"/>
              </a:rPr>
              <a:t>strategy in the world, but if your website is hard to navigate </a:t>
            </a:r>
            <a:r>
              <a:rPr lang="en-US" dirty="0" smtClean="0">
                <a:latin typeface="+mj-lt"/>
                <a:ea typeface="Tahoma" pitchFamily="34" charset="0"/>
                <a:cs typeface="Tahoma" pitchFamily="34" charset="0"/>
              </a:rPr>
              <a:t>users might tend to think so is your system</a:t>
            </a:r>
            <a:endParaRPr lang="en-US" dirty="0">
              <a:latin typeface="+mj-lt"/>
              <a:ea typeface="Tahoma" pitchFamily="34" charset="0"/>
              <a:cs typeface="Tahoma" pitchFamily="34" charset="0"/>
            </a:endParaRPr>
          </a:p>
          <a:p>
            <a:pPr lvl="1">
              <a:spcBef>
                <a:spcPts val="0"/>
              </a:spcBef>
            </a:pPr>
            <a:r>
              <a:rPr lang="en-US" dirty="0">
                <a:latin typeface="+mj-lt"/>
                <a:ea typeface="Tahoma" pitchFamily="34" charset="0"/>
                <a:cs typeface="Tahoma" pitchFamily="34" charset="0"/>
              </a:rPr>
              <a:t>If you’re getting a lot of additional traffic — but that traffic isn’t converting — it’s a sign that you need to give your website an honest </a:t>
            </a:r>
            <a:r>
              <a:rPr lang="en-US" dirty="0" smtClean="0">
                <a:latin typeface="+mj-lt"/>
                <a:ea typeface="Tahoma" pitchFamily="34" charset="0"/>
                <a:cs typeface="Tahoma" pitchFamily="34" charset="0"/>
              </a:rPr>
              <a:t>assessment - can </a:t>
            </a:r>
            <a:r>
              <a:rPr lang="en-US" dirty="0">
                <a:latin typeface="+mj-lt"/>
                <a:ea typeface="Tahoma" pitchFamily="34" charset="0"/>
                <a:cs typeface="Tahoma" pitchFamily="34" charset="0"/>
              </a:rPr>
              <a:t>open your eyes to </a:t>
            </a:r>
            <a:r>
              <a:rPr lang="en-US" dirty="0" smtClean="0">
                <a:latin typeface="+mj-lt"/>
                <a:ea typeface="Tahoma" pitchFamily="34" charset="0"/>
                <a:cs typeface="Tahoma" pitchFamily="34" charset="0"/>
              </a:rPr>
              <a:t>issues </a:t>
            </a:r>
            <a:r>
              <a:rPr lang="en-US" dirty="0">
                <a:latin typeface="+mj-lt"/>
                <a:ea typeface="Tahoma" pitchFamily="34" charset="0"/>
                <a:cs typeface="Tahoma" pitchFamily="34" charset="0"/>
              </a:rPr>
              <a:t>you never knew </a:t>
            </a:r>
            <a:r>
              <a:rPr lang="en-US" dirty="0" smtClean="0">
                <a:latin typeface="+mj-lt"/>
                <a:ea typeface="Tahoma" pitchFamily="34" charset="0"/>
                <a:cs typeface="Tahoma" pitchFamily="34" charset="0"/>
              </a:rPr>
              <a:t>existed</a:t>
            </a:r>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192323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34037230"/>
              </p:ext>
            </p:extLst>
          </p:nvPr>
        </p:nvGraphicFramePr>
        <p:xfrm>
          <a:off x="210384" y="1377949"/>
          <a:ext cx="8690468" cy="4137025"/>
        </p:xfrm>
        <a:graphic>
          <a:graphicData uri="http://schemas.openxmlformats.org/presentationml/2006/ole">
            <mc:AlternateContent xmlns:mc="http://schemas.openxmlformats.org/markup-compatibility/2006">
              <mc:Choice xmlns:v="urn:schemas-microsoft-com:vml" Requires="v">
                <p:oleObj spid="_x0000_s4130" name="Worksheet" r:id="rId5" imgW="14582857" imgH="6943860" progId="Excel.Sheet.12">
                  <p:embed/>
                </p:oleObj>
              </mc:Choice>
              <mc:Fallback>
                <p:oleObj name="Worksheet" r:id="rId5" imgW="14582857" imgH="6943860" progId="Excel.Sheet.12">
                  <p:embed/>
                  <p:pic>
                    <p:nvPicPr>
                      <p:cNvPr id="0" name=""/>
                      <p:cNvPicPr/>
                      <p:nvPr/>
                    </p:nvPicPr>
                    <p:blipFill>
                      <a:blip r:embed="rId6"/>
                      <a:stretch>
                        <a:fillRect/>
                      </a:stretch>
                    </p:blipFill>
                    <p:spPr>
                      <a:xfrm>
                        <a:off x="210384" y="1377949"/>
                        <a:ext cx="8690468" cy="4137025"/>
                      </a:xfrm>
                      <a:prstGeom prst="rect">
                        <a:avLst/>
                      </a:prstGeom>
                    </p:spPr>
                  </p:pic>
                </p:oleObj>
              </mc:Fallback>
            </mc:AlternateContent>
          </a:graphicData>
        </a:graphic>
      </p:graphicFrame>
    </p:spTree>
    <p:extLst>
      <p:ext uri="{BB962C8B-B14F-4D97-AF65-F5344CB8AC3E}">
        <p14:creationId xmlns:p14="http://schemas.microsoft.com/office/powerpoint/2010/main" val="187318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Be Social</a:t>
            </a:r>
          </a:p>
          <a:p>
            <a:pPr lvl="1">
              <a:spcBef>
                <a:spcPts val="0"/>
              </a:spcBef>
            </a:pPr>
            <a:r>
              <a:rPr lang="en-US" dirty="0">
                <a:latin typeface="+mj-lt"/>
                <a:ea typeface="Tahoma" pitchFamily="34" charset="0"/>
                <a:cs typeface="Tahoma" pitchFamily="34" charset="0"/>
              </a:rPr>
              <a:t>No matter what industry you’re in and who your target audience is, </a:t>
            </a:r>
            <a:r>
              <a:rPr lang="en-US" dirty="0" smtClean="0">
                <a:latin typeface="+mj-lt"/>
                <a:ea typeface="Tahoma" pitchFamily="34" charset="0"/>
                <a:cs typeface="Tahoma" pitchFamily="34" charset="0"/>
              </a:rPr>
              <a:t>original, relevant content will </a:t>
            </a:r>
            <a:r>
              <a:rPr lang="en-US" dirty="0">
                <a:latin typeface="+mj-lt"/>
                <a:ea typeface="Tahoma" pitchFamily="34" charset="0"/>
                <a:cs typeface="Tahoma" pitchFamily="34" charset="0"/>
              </a:rPr>
              <a:t>establish you as a legitimate </a:t>
            </a:r>
            <a:r>
              <a:rPr lang="en-US" dirty="0" smtClean="0">
                <a:latin typeface="+mj-lt"/>
                <a:ea typeface="Tahoma" pitchFamily="34" charset="0"/>
                <a:cs typeface="Tahoma" pitchFamily="34" charset="0"/>
              </a:rPr>
              <a:t>expert</a:t>
            </a:r>
          </a:p>
          <a:p>
            <a:pPr lvl="1">
              <a:spcBef>
                <a:spcPts val="0"/>
              </a:spcBef>
            </a:pPr>
            <a:r>
              <a:rPr lang="en-US" dirty="0" smtClean="0">
                <a:latin typeface="+mj-lt"/>
                <a:ea typeface="Tahoma" pitchFamily="34" charset="0"/>
                <a:cs typeface="Tahoma" pitchFamily="34" charset="0"/>
              </a:rPr>
              <a:t>Provide insight, </a:t>
            </a:r>
            <a:r>
              <a:rPr lang="en-US" dirty="0">
                <a:latin typeface="+mj-lt"/>
                <a:ea typeface="Tahoma" pitchFamily="34" charset="0"/>
                <a:cs typeface="Tahoma" pitchFamily="34" charset="0"/>
              </a:rPr>
              <a:t>solutions and answers that your target audience desperately </a:t>
            </a:r>
            <a:r>
              <a:rPr lang="en-US" dirty="0" smtClean="0">
                <a:latin typeface="+mj-lt"/>
                <a:ea typeface="Tahoma" pitchFamily="34" charset="0"/>
                <a:cs typeface="Tahoma" pitchFamily="34" charset="0"/>
              </a:rPr>
              <a:t>needs that encourages follows on </a:t>
            </a:r>
            <a:r>
              <a:rPr lang="en-US" dirty="0">
                <a:latin typeface="+mj-lt"/>
                <a:ea typeface="Tahoma" pitchFamily="34" charset="0"/>
                <a:cs typeface="Tahoma" pitchFamily="34" charset="0"/>
              </a:rPr>
              <a:t>Facebook, Twitter, </a:t>
            </a:r>
            <a:r>
              <a:rPr lang="en-US" dirty="0" smtClean="0">
                <a:latin typeface="+mj-lt"/>
                <a:ea typeface="Tahoma" pitchFamily="34" charset="0"/>
                <a:cs typeface="Tahoma" pitchFamily="34" charset="0"/>
              </a:rPr>
              <a:t>Instagram, etc.</a:t>
            </a:r>
            <a:endParaRPr lang="en-US" dirty="0">
              <a:latin typeface="+mj-lt"/>
              <a:ea typeface="Tahoma" pitchFamily="34" charset="0"/>
              <a:cs typeface="Tahoma" pitchFamily="34" charset="0"/>
            </a:endParaRPr>
          </a:p>
          <a:p>
            <a:pPr lvl="1">
              <a:spcBef>
                <a:spcPts val="0"/>
              </a:spcBef>
            </a:pPr>
            <a:r>
              <a:rPr lang="en-US" dirty="0">
                <a:latin typeface="+mj-lt"/>
                <a:ea typeface="Tahoma" pitchFamily="34" charset="0"/>
                <a:cs typeface="Tahoma" pitchFamily="34" charset="0"/>
              </a:rPr>
              <a:t>Even just one high-quality piece of content can make your follower list bigger, but if you can keep the great content flowing, you’ll see your social media presence grow by leaps and bounds!</a:t>
            </a: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131971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200" y="1219200"/>
            <a:ext cx="5142196" cy="4525963"/>
          </a:xfrm>
        </p:spPr>
        <p:txBody>
          <a:bodyPr/>
          <a:lstStyle/>
          <a:p>
            <a:pPr>
              <a:spcBef>
                <a:spcPts val="0"/>
              </a:spcBef>
            </a:pPr>
            <a:r>
              <a:rPr lang="en-US" dirty="0" smtClean="0">
                <a:latin typeface="+mj-lt"/>
                <a:ea typeface="Tahoma" pitchFamily="34" charset="0"/>
                <a:cs typeface="Tahoma" pitchFamily="34" charset="0"/>
              </a:rPr>
              <a:t>Tools of the Trade</a:t>
            </a:r>
          </a:p>
          <a:p>
            <a:pPr lvl="1">
              <a:spcBef>
                <a:spcPts val="0"/>
              </a:spcBef>
            </a:pPr>
            <a:r>
              <a:rPr lang="en-US" dirty="0" smtClean="0">
                <a:latin typeface="+mj-lt"/>
                <a:ea typeface="Tahoma" pitchFamily="34" charset="0"/>
                <a:cs typeface="Tahoma" pitchFamily="34" charset="0"/>
              </a:rPr>
              <a:t>Google </a:t>
            </a:r>
            <a:r>
              <a:rPr lang="en-US" dirty="0">
                <a:latin typeface="+mj-lt"/>
                <a:ea typeface="Tahoma" pitchFamily="34" charset="0"/>
                <a:cs typeface="Tahoma" pitchFamily="34" charset="0"/>
              </a:rPr>
              <a:t>Analytics are great ways to see where your content travels and how it’s </a:t>
            </a:r>
            <a:r>
              <a:rPr lang="en-US" dirty="0" smtClean="0">
                <a:latin typeface="+mj-lt"/>
                <a:ea typeface="Tahoma" pitchFamily="34" charset="0"/>
                <a:cs typeface="Tahoma" pitchFamily="34" charset="0"/>
              </a:rPr>
              <a:t>shared</a:t>
            </a:r>
          </a:p>
          <a:p>
            <a:pPr lvl="1">
              <a:spcBef>
                <a:spcPts val="0"/>
              </a:spcBef>
            </a:pPr>
            <a:r>
              <a:rPr lang="en-US" dirty="0">
                <a:latin typeface="+mj-lt"/>
                <a:ea typeface="Tahoma" pitchFamily="34" charset="0"/>
                <a:cs typeface="Tahoma" pitchFamily="34" charset="0"/>
              </a:rPr>
              <a:t>Platforms like Twitter offer analytics for your social </a:t>
            </a:r>
            <a:r>
              <a:rPr lang="en-US" dirty="0" smtClean="0">
                <a:latin typeface="+mj-lt"/>
                <a:ea typeface="Tahoma" pitchFamily="34" charset="0"/>
                <a:cs typeface="Tahoma" pitchFamily="34" charset="0"/>
              </a:rPr>
              <a:t>updates</a:t>
            </a:r>
          </a:p>
          <a:p>
            <a:pPr lvl="2">
              <a:spcBef>
                <a:spcPts val="0"/>
              </a:spcBef>
            </a:pPr>
            <a:r>
              <a:rPr lang="en-US" dirty="0" err="1" smtClean="0">
                <a:latin typeface="+mj-lt"/>
                <a:ea typeface="Tahoma" pitchFamily="34" charset="0"/>
                <a:cs typeface="Tahoma" pitchFamily="34" charset="0"/>
              </a:rPr>
              <a:t>Tweetreach</a:t>
            </a:r>
            <a:endParaRPr lang="en-US" dirty="0" smtClean="0">
              <a:latin typeface="+mj-lt"/>
              <a:ea typeface="Tahoma" pitchFamily="34" charset="0"/>
              <a:cs typeface="Tahoma" pitchFamily="34" charset="0"/>
            </a:endParaRPr>
          </a:p>
          <a:p>
            <a:pPr lvl="1">
              <a:spcBef>
                <a:spcPts val="0"/>
              </a:spcBef>
            </a:pPr>
            <a:r>
              <a:rPr lang="en-US" dirty="0" smtClean="0">
                <a:latin typeface="+mj-lt"/>
                <a:ea typeface="Tahoma" pitchFamily="34" charset="0"/>
                <a:cs typeface="Tahoma" pitchFamily="34" charset="0"/>
              </a:rPr>
              <a:t>Facebook Insights</a:t>
            </a:r>
          </a:p>
          <a:p>
            <a:pPr lvl="1">
              <a:spcBef>
                <a:spcPts val="0"/>
              </a:spcBef>
            </a:pPr>
            <a:r>
              <a:rPr lang="en-US" dirty="0" smtClean="0">
                <a:latin typeface="+mj-lt"/>
                <a:ea typeface="Tahoma" pitchFamily="34" charset="0"/>
                <a:cs typeface="Tahoma" pitchFamily="34" charset="0"/>
              </a:rPr>
              <a:t>Foursquare</a:t>
            </a:r>
          </a:p>
          <a:p>
            <a:pPr lvl="1">
              <a:spcBef>
                <a:spcPts val="0"/>
              </a:spcBef>
            </a:pPr>
            <a:r>
              <a:rPr lang="en-US" dirty="0" err="1" smtClean="0">
                <a:latin typeface="+mj-lt"/>
                <a:ea typeface="Tahoma" pitchFamily="34" charset="0"/>
                <a:cs typeface="Tahoma" pitchFamily="34" charset="0"/>
              </a:rPr>
              <a:t>Hootsuite</a:t>
            </a:r>
            <a:r>
              <a:rPr lang="en-US" dirty="0" smtClean="0">
                <a:latin typeface="+mj-lt"/>
                <a:ea typeface="Tahoma" pitchFamily="34" charset="0"/>
                <a:cs typeface="Tahoma" pitchFamily="34" charset="0"/>
              </a:rPr>
              <a:t>, </a:t>
            </a:r>
            <a:r>
              <a:rPr lang="en-US" dirty="0" err="1" smtClean="0">
                <a:latin typeface="+mj-lt"/>
                <a:ea typeface="Tahoma" pitchFamily="34" charset="0"/>
                <a:cs typeface="Tahoma" pitchFamily="34" charset="0"/>
              </a:rPr>
              <a:t>TweetDeck</a:t>
            </a:r>
            <a:endParaRPr lang="en-US" dirty="0" smtClean="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572" y="1604963"/>
            <a:ext cx="1857703"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396" y="1671259"/>
            <a:ext cx="1192087" cy="211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4" y="3943351"/>
            <a:ext cx="118919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370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prstClr val="white"/>
                </a:solidFill>
                <a:latin typeface="Calibri"/>
              </a:rPr>
              <a:t>Marketing 101</a:t>
            </a:r>
            <a:endParaRPr lang="en-US" sz="2800" b="1" dirty="0">
              <a:solidFill>
                <a:prstClr val="white"/>
              </a:solidFill>
              <a:latin typeface="Calibri"/>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prstClr val="white"/>
                </a:solidFill>
                <a:latin typeface="Calibri" pitchFamily="34" charset="0"/>
              </a:rPr>
              <a:t>PREPARED BY SEPTA MARKETING –APRIL 2015</a:t>
            </a:r>
            <a:endParaRPr lang="en-US" sz="900" b="1" dirty="0">
              <a:solidFill>
                <a:prstClr val="white"/>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864"/>
          <a:stretch/>
        </p:blipFill>
        <p:spPr bwMode="auto">
          <a:xfrm>
            <a:off x="4677433" y="1206809"/>
            <a:ext cx="3751533" cy="34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6356" b="42485"/>
          <a:stretch/>
        </p:blipFill>
        <p:spPr bwMode="auto">
          <a:xfrm>
            <a:off x="4610100" y="4640571"/>
            <a:ext cx="4533900" cy="171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71" y="1323975"/>
            <a:ext cx="3364553" cy="170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71" y="3114675"/>
            <a:ext cx="3364553" cy="16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31172" y="4913466"/>
            <a:ext cx="3440752"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25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 y="3709988"/>
            <a:ext cx="82772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 y="1685925"/>
            <a:ext cx="5872163" cy="159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239389"/>
            <a:ext cx="18288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258360"/>
            <a:ext cx="2276475" cy="62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86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458201" cy="4525963"/>
          </a:xfrm>
        </p:spPr>
        <p:txBody>
          <a:bodyPr/>
          <a:lstStyle/>
          <a:p>
            <a:pPr>
              <a:spcBef>
                <a:spcPts val="0"/>
              </a:spcBef>
            </a:pPr>
            <a:r>
              <a:rPr lang="en-US" dirty="0" smtClean="0">
                <a:latin typeface="+mj-lt"/>
                <a:ea typeface="Tahoma" pitchFamily="34" charset="0"/>
                <a:cs typeface="Tahoma" pitchFamily="34" charset="0"/>
              </a:rPr>
              <a:t>Tools of the Trade</a:t>
            </a:r>
          </a:p>
          <a:p>
            <a:pPr lvl="1">
              <a:spcBef>
                <a:spcPts val="0"/>
              </a:spcBef>
            </a:pPr>
            <a:r>
              <a:rPr lang="en-US" dirty="0" smtClean="0">
                <a:latin typeface="+mj-lt"/>
                <a:ea typeface="Tahoma" pitchFamily="34" charset="0"/>
                <a:cs typeface="Tahoma" pitchFamily="34" charset="0"/>
              </a:rPr>
              <a:t>Timing Messages/Posts</a:t>
            </a:r>
          </a:p>
          <a:p>
            <a:pPr lvl="2">
              <a:spcBef>
                <a:spcPts val="0"/>
              </a:spcBef>
            </a:pPr>
            <a:r>
              <a:rPr lang="en-US" dirty="0" smtClean="0">
                <a:latin typeface="+mj-lt"/>
                <a:ea typeface="Tahoma" pitchFamily="34" charset="0"/>
                <a:cs typeface="Tahoma" pitchFamily="34" charset="0"/>
              </a:rPr>
              <a:t>Reviewing usage by day and time </a:t>
            </a:r>
          </a:p>
          <a:p>
            <a:pPr lvl="2">
              <a:spcBef>
                <a:spcPts val="0"/>
              </a:spcBef>
            </a:pPr>
            <a:r>
              <a:rPr lang="en-US" dirty="0" smtClean="0">
                <a:latin typeface="+mj-lt"/>
                <a:ea typeface="Tahoma" pitchFamily="34" charset="0"/>
                <a:cs typeface="Tahoma" pitchFamily="34" charset="0"/>
              </a:rPr>
              <a:t>Make sure you’re posting within 30 minutes of your users’ peak activity times</a:t>
            </a:r>
          </a:p>
          <a:p>
            <a:pPr lvl="2">
              <a:spcBef>
                <a:spcPts val="0"/>
              </a:spcBef>
            </a:pPr>
            <a:r>
              <a:rPr lang="en-US" dirty="0" smtClean="0">
                <a:latin typeface="+mj-lt"/>
                <a:ea typeface="Tahoma" pitchFamily="34" charset="0"/>
                <a:cs typeface="Tahoma" pitchFamily="34" charset="0"/>
              </a:rPr>
              <a:t>Sometimes one day of the week offers a 50-100% larger audience; These are opportunities you don’t want to overlook</a:t>
            </a:r>
          </a:p>
          <a:p>
            <a:pPr lvl="1">
              <a:spcBef>
                <a:spcPts val="0"/>
              </a:spcBef>
            </a:pPr>
            <a:r>
              <a:rPr lang="en-US" dirty="0" smtClean="0">
                <a:latin typeface="+mj-lt"/>
                <a:ea typeface="Tahoma" pitchFamily="34" charset="0"/>
                <a:cs typeface="Tahoma" pitchFamily="34" charset="0"/>
              </a:rPr>
              <a:t>Track Format Preferences</a:t>
            </a:r>
          </a:p>
          <a:p>
            <a:pPr lvl="2">
              <a:spcBef>
                <a:spcPts val="0"/>
              </a:spcBef>
            </a:pPr>
            <a:r>
              <a:rPr lang="en-US" dirty="0" smtClean="0">
                <a:latin typeface="+mj-lt"/>
                <a:ea typeface="Tahoma" pitchFamily="34" charset="0"/>
                <a:cs typeface="Tahoma" pitchFamily="34" charset="0"/>
              </a:rPr>
              <a:t>Over the past few years, there’s been a shift toward more visual content (photos &amp; videos)</a:t>
            </a:r>
          </a:p>
          <a:p>
            <a:pPr lvl="2">
              <a:spcBef>
                <a:spcPts val="0"/>
              </a:spcBef>
            </a:pPr>
            <a:r>
              <a:rPr lang="en-US" dirty="0" smtClean="0">
                <a:latin typeface="+mj-lt"/>
                <a:ea typeface="Tahoma" pitchFamily="34" charset="0"/>
                <a:cs typeface="Tahoma" pitchFamily="34" charset="0"/>
              </a:rPr>
              <a:t>It’s important </a:t>
            </a:r>
            <a:r>
              <a:rPr lang="en-US" dirty="0">
                <a:latin typeface="+mj-lt"/>
                <a:ea typeface="Tahoma" pitchFamily="34" charset="0"/>
                <a:cs typeface="Tahoma" pitchFamily="34" charset="0"/>
              </a:rPr>
              <a:t>to base your strategy on what your </a:t>
            </a:r>
            <a:r>
              <a:rPr lang="en-US" dirty="0" smtClean="0">
                <a:latin typeface="+mj-lt"/>
                <a:ea typeface="Tahoma" pitchFamily="34" charset="0"/>
                <a:cs typeface="Tahoma" pitchFamily="34" charset="0"/>
              </a:rPr>
              <a:t>fans/customers prefer</a:t>
            </a:r>
            <a:endParaRPr lang="en-US" dirty="0">
              <a:latin typeface="+mj-lt"/>
              <a:ea typeface="Tahoma" pitchFamily="34" charset="0"/>
              <a:cs typeface="Tahoma" pitchFamily="34" charset="0"/>
            </a:endParaRPr>
          </a:p>
          <a:p>
            <a:pPr lvl="2">
              <a:spcBef>
                <a:spcPts val="0"/>
              </a:spcBef>
            </a:pPr>
            <a:endParaRPr lang="en-US" dirty="0" smtClean="0">
              <a:latin typeface="+mj-lt"/>
              <a:ea typeface="Tahoma" pitchFamily="34" charset="0"/>
              <a:cs typeface="Tahoma" pitchFamily="34" charset="0"/>
            </a:endParaRPr>
          </a:p>
          <a:p>
            <a:pPr lvl="2">
              <a:spcBef>
                <a:spcPts val="0"/>
              </a:spcBef>
            </a:pPr>
            <a:endParaRPr lang="en-US" dirty="0" smtClean="0">
              <a:latin typeface="+mj-lt"/>
              <a:ea typeface="Tahoma" pitchFamily="34" charset="0"/>
              <a:cs typeface="Tahoma" pitchFamily="34" charset="0"/>
            </a:endParaRPr>
          </a:p>
          <a:p>
            <a:pPr lvl="2">
              <a:spcBef>
                <a:spcPts val="0"/>
              </a:spcBef>
            </a:pPr>
            <a:endParaRPr lang="en-US" dirty="0" smtClean="0">
              <a:latin typeface="+mj-lt"/>
              <a:ea typeface="Tahoma" pitchFamily="34" charset="0"/>
              <a:cs typeface="Tahoma" pitchFamily="34" charset="0"/>
            </a:endParaRPr>
          </a:p>
          <a:p>
            <a:pPr lvl="2">
              <a:spcBef>
                <a:spcPts val="0"/>
              </a:spcBef>
            </a:pPr>
            <a:endParaRPr lang="en-US" dirty="0" smtClean="0">
              <a:latin typeface="+mj-lt"/>
              <a:ea typeface="Tahoma" pitchFamily="34" charset="0"/>
              <a:cs typeface="Tahoma" pitchFamily="34" charset="0"/>
            </a:endParaRPr>
          </a:p>
          <a:p>
            <a:pPr lvl="1">
              <a:spcBef>
                <a:spcPts val="0"/>
              </a:spcBef>
            </a:pPr>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438531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graphicFrame>
        <p:nvGraphicFramePr>
          <p:cNvPr id="6" name="Diagram 5"/>
          <p:cNvGraphicFramePr/>
          <p:nvPr>
            <p:extLst>
              <p:ext uri="{D42A27DB-BD31-4B8C-83A1-F6EECF244321}">
                <p14:modId xmlns:p14="http://schemas.microsoft.com/office/powerpoint/2010/main" val="60451219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724650" y="1790700"/>
            <a:ext cx="2038350" cy="523220"/>
          </a:xfrm>
          <a:prstGeom prst="rect">
            <a:avLst/>
          </a:prstGeom>
          <a:noFill/>
        </p:spPr>
        <p:txBody>
          <a:bodyPr wrap="square" rtlCol="0">
            <a:spAutoFit/>
          </a:bodyPr>
          <a:lstStyle/>
          <a:p>
            <a:r>
              <a:rPr lang="en-US" sz="1400" dirty="0" smtClean="0">
                <a:latin typeface="+mj-lt"/>
              </a:rPr>
              <a:t>Celebrity Endorsement</a:t>
            </a:r>
          </a:p>
          <a:p>
            <a:r>
              <a:rPr lang="en-US" sz="1400" dirty="0" smtClean="0">
                <a:latin typeface="+mj-lt"/>
              </a:rPr>
              <a:t>Reviews</a:t>
            </a:r>
            <a:endParaRPr lang="en-US" sz="1400" dirty="0">
              <a:latin typeface="+mj-lt"/>
            </a:endParaRPr>
          </a:p>
        </p:txBody>
      </p:sp>
      <p:sp>
        <p:nvSpPr>
          <p:cNvPr id="13" name="TextBox 12"/>
          <p:cNvSpPr txBox="1"/>
          <p:nvPr/>
        </p:nvSpPr>
        <p:spPr>
          <a:xfrm>
            <a:off x="409575" y="1790700"/>
            <a:ext cx="2038350" cy="738664"/>
          </a:xfrm>
          <a:prstGeom prst="rect">
            <a:avLst/>
          </a:prstGeom>
          <a:noFill/>
        </p:spPr>
        <p:txBody>
          <a:bodyPr wrap="square" rtlCol="0">
            <a:spAutoFit/>
          </a:bodyPr>
          <a:lstStyle/>
          <a:p>
            <a:pPr algn="r"/>
            <a:r>
              <a:rPr lang="en-US" sz="1400" dirty="0" smtClean="0">
                <a:latin typeface="+mj-lt"/>
              </a:rPr>
              <a:t>Quizzes</a:t>
            </a:r>
          </a:p>
          <a:p>
            <a:pPr algn="r"/>
            <a:r>
              <a:rPr lang="en-US" sz="1400" dirty="0" smtClean="0">
                <a:latin typeface="+mj-lt"/>
              </a:rPr>
              <a:t>Contests</a:t>
            </a:r>
          </a:p>
          <a:p>
            <a:pPr algn="r"/>
            <a:r>
              <a:rPr lang="en-US" sz="1400" dirty="0" smtClean="0">
                <a:latin typeface="+mj-lt"/>
              </a:rPr>
              <a:t>Trivia</a:t>
            </a:r>
            <a:endParaRPr lang="en-US" sz="1400" dirty="0">
              <a:latin typeface="+mj-lt"/>
            </a:endParaRPr>
          </a:p>
        </p:txBody>
      </p:sp>
      <p:sp>
        <p:nvSpPr>
          <p:cNvPr id="14" name="TextBox 13"/>
          <p:cNvSpPr txBox="1"/>
          <p:nvPr/>
        </p:nvSpPr>
        <p:spPr>
          <a:xfrm>
            <a:off x="481806" y="3886200"/>
            <a:ext cx="2038350" cy="954107"/>
          </a:xfrm>
          <a:prstGeom prst="rect">
            <a:avLst/>
          </a:prstGeom>
          <a:noFill/>
        </p:spPr>
        <p:txBody>
          <a:bodyPr wrap="square" rtlCol="0">
            <a:spAutoFit/>
          </a:bodyPr>
          <a:lstStyle/>
          <a:p>
            <a:pPr algn="r"/>
            <a:r>
              <a:rPr lang="en-US" sz="1400" dirty="0" err="1" smtClean="0">
                <a:latin typeface="+mj-lt"/>
              </a:rPr>
              <a:t>Infographics</a:t>
            </a:r>
            <a:endParaRPr lang="en-US" sz="1400" dirty="0" smtClean="0">
              <a:latin typeface="+mj-lt"/>
            </a:endParaRPr>
          </a:p>
          <a:p>
            <a:pPr algn="r"/>
            <a:r>
              <a:rPr lang="en-US" sz="1400" dirty="0" smtClean="0">
                <a:latin typeface="+mj-lt"/>
              </a:rPr>
              <a:t>Industry Articles</a:t>
            </a:r>
          </a:p>
          <a:p>
            <a:pPr algn="r"/>
            <a:r>
              <a:rPr lang="en-US" sz="1400" dirty="0" smtClean="0">
                <a:latin typeface="+mj-lt"/>
              </a:rPr>
              <a:t>Press Releases</a:t>
            </a:r>
          </a:p>
          <a:p>
            <a:pPr algn="r"/>
            <a:r>
              <a:rPr lang="en-US" sz="1400" dirty="0" smtClean="0">
                <a:latin typeface="+mj-lt"/>
              </a:rPr>
              <a:t>Service Advisories</a:t>
            </a:r>
            <a:endParaRPr lang="en-US" sz="1400" dirty="0">
              <a:latin typeface="+mj-lt"/>
            </a:endParaRPr>
          </a:p>
        </p:txBody>
      </p:sp>
      <p:sp>
        <p:nvSpPr>
          <p:cNvPr id="15" name="TextBox 14"/>
          <p:cNvSpPr txBox="1"/>
          <p:nvPr/>
        </p:nvSpPr>
        <p:spPr>
          <a:xfrm>
            <a:off x="6648450" y="3886199"/>
            <a:ext cx="2038350" cy="954107"/>
          </a:xfrm>
          <a:prstGeom prst="rect">
            <a:avLst/>
          </a:prstGeom>
          <a:noFill/>
        </p:spPr>
        <p:txBody>
          <a:bodyPr wrap="square" rtlCol="0">
            <a:spAutoFit/>
          </a:bodyPr>
          <a:lstStyle/>
          <a:p>
            <a:r>
              <a:rPr lang="en-US" sz="1400" dirty="0" smtClean="0">
                <a:latin typeface="+mj-lt"/>
              </a:rPr>
              <a:t>Nothing But The Facts</a:t>
            </a:r>
          </a:p>
          <a:p>
            <a:r>
              <a:rPr lang="en-US" sz="1400" dirty="0" smtClean="0">
                <a:latin typeface="+mj-lt"/>
              </a:rPr>
              <a:t>Green</a:t>
            </a:r>
          </a:p>
          <a:p>
            <a:r>
              <a:rPr lang="en-US" sz="1400" dirty="0" smtClean="0">
                <a:latin typeface="+mj-lt"/>
              </a:rPr>
              <a:t>Cost Savings</a:t>
            </a:r>
          </a:p>
          <a:p>
            <a:r>
              <a:rPr lang="en-US" sz="1400" dirty="0" smtClean="0">
                <a:latin typeface="+mj-lt"/>
              </a:rPr>
              <a:t>Testimonials</a:t>
            </a:r>
            <a:endParaRPr lang="en-US" sz="1400" dirty="0">
              <a:latin typeface="+mj-lt"/>
            </a:endParaRPr>
          </a:p>
        </p:txBody>
      </p:sp>
    </p:spTree>
    <p:extLst>
      <p:ext uri="{BB962C8B-B14F-4D97-AF65-F5344CB8AC3E}">
        <p14:creationId xmlns:p14="http://schemas.microsoft.com/office/powerpoint/2010/main" val="4162680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458201" cy="4525963"/>
          </a:xfrm>
        </p:spPr>
        <p:txBody>
          <a:bodyPr/>
          <a:lstStyle/>
          <a:p>
            <a:pPr>
              <a:spcBef>
                <a:spcPts val="0"/>
              </a:spcBef>
            </a:pPr>
            <a:r>
              <a:rPr lang="en-US" dirty="0" smtClean="0">
                <a:latin typeface="+mj-lt"/>
                <a:ea typeface="Tahoma" pitchFamily="34" charset="0"/>
                <a:cs typeface="Tahoma" pitchFamily="34" charset="0"/>
              </a:rPr>
              <a:t>Tools of the Trade</a:t>
            </a:r>
          </a:p>
          <a:p>
            <a:pPr lvl="1">
              <a:spcBef>
                <a:spcPts val="0"/>
              </a:spcBef>
            </a:pPr>
            <a:r>
              <a:rPr lang="en-US" dirty="0">
                <a:latin typeface="+mj-lt"/>
                <a:ea typeface="Tahoma" pitchFamily="34" charset="0"/>
                <a:cs typeface="Tahoma" pitchFamily="34" charset="0"/>
              </a:rPr>
              <a:t>Sort </a:t>
            </a:r>
            <a:r>
              <a:rPr lang="en-US" dirty="0" smtClean="0">
                <a:latin typeface="+mj-lt"/>
                <a:ea typeface="Tahoma" pitchFamily="34" charset="0"/>
                <a:cs typeface="Tahoma" pitchFamily="34" charset="0"/>
              </a:rPr>
              <a:t>Your Posts </a:t>
            </a:r>
          </a:p>
          <a:p>
            <a:pPr lvl="2">
              <a:spcBef>
                <a:spcPts val="0"/>
              </a:spcBef>
            </a:pPr>
            <a:r>
              <a:rPr lang="en-US" dirty="0" smtClean="0">
                <a:latin typeface="+mj-lt"/>
                <a:ea typeface="Tahoma" pitchFamily="34" charset="0"/>
                <a:cs typeface="Tahoma" pitchFamily="34" charset="0"/>
              </a:rPr>
              <a:t>By </a:t>
            </a:r>
            <a:r>
              <a:rPr lang="en-US" dirty="0">
                <a:latin typeface="+mj-lt"/>
                <a:ea typeface="Tahoma" pitchFamily="34" charset="0"/>
                <a:cs typeface="Tahoma" pitchFamily="34" charset="0"/>
              </a:rPr>
              <a:t>going through your top-performing posts in the page’s entire history (relative to your strategy and KPIs), you can start to identify some qualitative factors you might not have thought about before.</a:t>
            </a:r>
          </a:p>
          <a:p>
            <a:pPr lvl="3">
              <a:spcBef>
                <a:spcPts val="0"/>
              </a:spcBef>
            </a:pPr>
            <a:r>
              <a:rPr lang="en-US" dirty="0" smtClean="0">
                <a:latin typeface="+mj-lt"/>
                <a:ea typeface="Tahoma" pitchFamily="34" charset="0"/>
                <a:cs typeface="Tahoma" pitchFamily="34" charset="0"/>
              </a:rPr>
              <a:t>Is </a:t>
            </a:r>
            <a:r>
              <a:rPr lang="en-US" dirty="0">
                <a:latin typeface="+mj-lt"/>
                <a:ea typeface="Tahoma" pitchFamily="34" charset="0"/>
                <a:cs typeface="Tahoma" pitchFamily="34" charset="0"/>
              </a:rPr>
              <a:t>there a visual or contextual theme that has consistently performed well over time? Maybe your fans have a soft spot for Star Wars </a:t>
            </a:r>
            <a:r>
              <a:rPr lang="en-US" dirty="0" smtClean="0">
                <a:latin typeface="+mj-lt"/>
                <a:ea typeface="Tahoma" pitchFamily="34" charset="0"/>
                <a:cs typeface="Tahoma" pitchFamily="34" charset="0"/>
              </a:rPr>
              <a:t>references.</a:t>
            </a:r>
          </a:p>
          <a:p>
            <a:pPr lvl="3">
              <a:spcBef>
                <a:spcPts val="0"/>
              </a:spcBef>
            </a:pPr>
            <a:r>
              <a:rPr lang="en-US" dirty="0" smtClean="0">
                <a:latin typeface="+mj-lt"/>
                <a:ea typeface="Tahoma" pitchFamily="34" charset="0"/>
                <a:cs typeface="Tahoma" pitchFamily="34" charset="0"/>
              </a:rPr>
              <a:t>Are </a:t>
            </a:r>
            <a:r>
              <a:rPr lang="en-US" dirty="0">
                <a:latin typeface="+mj-lt"/>
                <a:ea typeface="Tahoma" pitchFamily="34" charset="0"/>
                <a:cs typeface="Tahoma" pitchFamily="34" charset="0"/>
              </a:rPr>
              <a:t>there sentence structures that consistently outperform others? Copy length, personality nuances and literary devices can be a </a:t>
            </a:r>
            <a:r>
              <a:rPr lang="en-US" dirty="0" smtClean="0">
                <a:latin typeface="+mj-lt"/>
                <a:ea typeface="Tahoma" pitchFamily="34" charset="0"/>
                <a:cs typeface="Tahoma" pitchFamily="34" charset="0"/>
              </a:rPr>
              <a:t>factor.</a:t>
            </a:r>
          </a:p>
          <a:p>
            <a:pPr lvl="3">
              <a:spcBef>
                <a:spcPts val="0"/>
              </a:spcBef>
            </a:pPr>
            <a:r>
              <a:rPr lang="en-US" dirty="0" smtClean="0">
                <a:latin typeface="+mj-lt"/>
                <a:ea typeface="Tahoma" pitchFamily="34" charset="0"/>
                <a:cs typeface="Tahoma" pitchFamily="34" charset="0"/>
              </a:rPr>
              <a:t>Is </a:t>
            </a:r>
            <a:r>
              <a:rPr lang="en-US" dirty="0">
                <a:latin typeface="+mj-lt"/>
                <a:ea typeface="Tahoma" pitchFamily="34" charset="0"/>
                <a:cs typeface="Tahoma" pitchFamily="34" charset="0"/>
              </a:rPr>
              <a:t>there something consistent in the imagery you’ve been using? Bright colors, 3D styling or photography might outperform illustration</a:t>
            </a:r>
            <a:r>
              <a:rPr lang="en-US" dirty="0" smtClean="0">
                <a:latin typeface="+mj-lt"/>
                <a:ea typeface="Tahoma" pitchFamily="34" charset="0"/>
                <a:cs typeface="Tahoma" pitchFamily="34" charset="0"/>
              </a:rPr>
              <a:t>.</a:t>
            </a:r>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3050488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1500189"/>
            <a:ext cx="3790950" cy="248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1500189"/>
            <a:ext cx="2168984" cy="25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6" y="1500189"/>
            <a:ext cx="2133600" cy="262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2" y="4033517"/>
            <a:ext cx="2522538" cy="258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5862" y="4004387"/>
            <a:ext cx="2033676" cy="235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7775" y="4125747"/>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52625"/>
            <a:ext cx="4352926" cy="256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952625"/>
            <a:ext cx="404447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193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The True Test – More Riders</a:t>
            </a:r>
          </a:p>
          <a:p>
            <a:pPr lvl="1">
              <a:spcBef>
                <a:spcPts val="0"/>
              </a:spcBef>
            </a:pPr>
            <a:r>
              <a:rPr lang="en-US" dirty="0" smtClean="0">
                <a:latin typeface="+mj-lt"/>
                <a:ea typeface="Tahoma" pitchFamily="34" charset="0"/>
                <a:cs typeface="Tahoma" pitchFamily="34" charset="0"/>
              </a:rPr>
              <a:t>This is, obviously, the biggest measuring stick you’ve got</a:t>
            </a:r>
          </a:p>
          <a:p>
            <a:pPr lvl="1">
              <a:spcBef>
                <a:spcPts val="0"/>
              </a:spcBef>
            </a:pPr>
            <a:r>
              <a:rPr lang="en-US" dirty="0" smtClean="0">
                <a:latin typeface="+mj-lt"/>
                <a:ea typeface="Tahoma" pitchFamily="34" charset="0"/>
                <a:cs typeface="Tahoma" pitchFamily="34" charset="0"/>
              </a:rPr>
              <a:t>After all, if you’re not getting more money out of all the content you’re slaving away at (or paying someone to slave away at for you), your strategy isn’t working!  </a:t>
            </a:r>
          </a:p>
          <a:p>
            <a:pPr lvl="1">
              <a:spcBef>
                <a:spcPts val="0"/>
              </a:spcBef>
            </a:pPr>
            <a:r>
              <a:rPr lang="en-US" dirty="0" smtClean="0">
                <a:latin typeface="+mj-lt"/>
                <a:ea typeface="Tahoma" pitchFamily="34" charset="0"/>
                <a:cs typeface="Tahoma" pitchFamily="34" charset="0"/>
              </a:rPr>
              <a:t>OK, so you’re not going to see the money train pull up after one ad, tweet, post or spot, but if your content has had time to “make the rounds” and your bottom line </a:t>
            </a:r>
            <a:r>
              <a:rPr lang="en-US" dirty="0">
                <a:latin typeface="+mj-lt"/>
                <a:ea typeface="Tahoma" pitchFamily="34" charset="0"/>
                <a:cs typeface="Tahoma" pitchFamily="34" charset="0"/>
              </a:rPr>
              <a:t>still isn’t getting a boost, it’s time to re-think your </a:t>
            </a:r>
            <a:r>
              <a:rPr lang="en-US" dirty="0" smtClean="0">
                <a:latin typeface="+mj-lt"/>
                <a:ea typeface="Tahoma" pitchFamily="34" charset="0"/>
                <a:cs typeface="Tahoma" pitchFamily="34" charset="0"/>
              </a:rPr>
              <a:t>strategy </a:t>
            </a:r>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2095636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200" y="1219200"/>
            <a:ext cx="8229600" cy="4895850"/>
          </a:xfrm>
        </p:spPr>
        <p:txBody>
          <a:bodyPr/>
          <a:lstStyle/>
          <a:p>
            <a:r>
              <a:rPr lang="en-US" dirty="0" smtClean="0">
                <a:latin typeface="+mj-lt"/>
                <a:ea typeface="Tahoma" pitchFamily="34" charset="0"/>
                <a:cs typeface="Tahoma" pitchFamily="34" charset="0"/>
              </a:rPr>
              <a:t>10 Reasons Your Strategy Isn’t Working</a:t>
            </a:r>
          </a:p>
          <a:p>
            <a:pPr marL="971550" lvl="1" indent="-514350">
              <a:spcBef>
                <a:spcPts val="0"/>
              </a:spcBef>
              <a:buFont typeface="+mj-lt"/>
              <a:buAutoNum type="arabicPeriod"/>
            </a:pPr>
            <a:r>
              <a:rPr lang="en-US" dirty="0">
                <a:latin typeface="+mj-lt"/>
                <a:ea typeface="Tahoma" pitchFamily="34" charset="0"/>
                <a:cs typeface="Tahoma" pitchFamily="34" charset="0"/>
              </a:rPr>
              <a:t>You haven’t refined your </a:t>
            </a:r>
            <a:r>
              <a:rPr lang="en-US" dirty="0" smtClean="0">
                <a:latin typeface="+mj-lt"/>
                <a:ea typeface="Tahoma" pitchFamily="34" charset="0"/>
                <a:cs typeface="Tahoma" pitchFamily="34" charset="0"/>
              </a:rPr>
              <a:t>strategy</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smtClean="0">
                <a:latin typeface="+mj-lt"/>
                <a:ea typeface="Tahoma" pitchFamily="34" charset="0"/>
                <a:cs typeface="Tahoma" pitchFamily="34" charset="0"/>
              </a:rPr>
              <a:t>You </a:t>
            </a:r>
            <a:r>
              <a:rPr lang="en-US" dirty="0">
                <a:latin typeface="+mj-lt"/>
                <a:ea typeface="Tahoma" pitchFamily="34" charset="0"/>
                <a:cs typeface="Tahoma" pitchFamily="34" charset="0"/>
              </a:rPr>
              <a:t>don’t spend </a:t>
            </a:r>
            <a:r>
              <a:rPr lang="en-US" dirty="0" smtClean="0">
                <a:latin typeface="+mj-lt"/>
                <a:ea typeface="Tahoma" pitchFamily="34" charset="0"/>
                <a:cs typeface="Tahoma" pitchFamily="34" charset="0"/>
              </a:rPr>
              <a:t>enough money and/or time</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a:latin typeface="+mj-lt"/>
                <a:ea typeface="Tahoma" pitchFamily="34" charset="0"/>
                <a:cs typeface="Tahoma" pitchFamily="34" charset="0"/>
              </a:rPr>
              <a:t>You aren’t promoting your </a:t>
            </a:r>
            <a:r>
              <a:rPr lang="en-US" dirty="0" smtClean="0">
                <a:latin typeface="+mj-lt"/>
                <a:ea typeface="Tahoma" pitchFamily="34" charset="0"/>
                <a:cs typeface="Tahoma" pitchFamily="34" charset="0"/>
              </a:rPr>
              <a:t>content</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smtClean="0">
                <a:latin typeface="+mj-lt"/>
                <a:ea typeface="Tahoma" pitchFamily="34" charset="0"/>
                <a:cs typeface="Tahoma" pitchFamily="34" charset="0"/>
              </a:rPr>
              <a:t>Your content…just isn’t very good</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smtClean="0">
                <a:latin typeface="+mj-lt"/>
                <a:ea typeface="Tahoma" pitchFamily="34" charset="0"/>
                <a:cs typeface="Tahoma" pitchFamily="34" charset="0"/>
              </a:rPr>
              <a:t>You’re </a:t>
            </a:r>
            <a:r>
              <a:rPr lang="en-US" dirty="0">
                <a:latin typeface="+mj-lt"/>
                <a:ea typeface="Tahoma" pitchFamily="34" charset="0"/>
                <a:cs typeface="Tahoma" pitchFamily="34" charset="0"/>
              </a:rPr>
              <a:t>in a tough </a:t>
            </a:r>
            <a:r>
              <a:rPr lang="en-US" dirty="0" smtClean="0">
                <a:latin typeface="+mj-lt"/>
                <a:ea typeface="Tahoma" pitchFamily="34" charset="0"/>
                <a:cs typeface="Tahoma" pitchFamily="34" charset="0"/>
              </a:rPr>
              <a:t>niche</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a:latin typeface="+mj-lt"/>
                <a:ea typeface="Tahoma" pitchFamily="34" charset="0"/>
                <a:cs typeface="Tahoma" pitchFamily="34" charset="0"/>
              </a:rPr>
              <a:t>You’re up against a goliath of a </a:t>
            </a:r>
            <a:r>
              <a:rPr lang="en-US" dirty="0" smtClean="0">
                <a:latin typeface="+mj-lt"/>
                <a:ea typeface="Tahoma" pitchFamily="34" charset="0"/>
                <a:cs typeface="Tahoma" pitchFamily="34" charset="0"/>
              </a:rPr>
              <a:t>competitor</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a:latin typeface="+mj-lt"/>
                <a:ea typeface="Tahoma" pitchFamily="34" charset="0"/>
                <a:cs typeface="Tahoma" pitchFamily="34" charset="0"/>
              </a:rPr>
              <a:t>You haven’t waited long </a:t>
            </a:r>
            <a:r>
              <a:rPr lang="en-US" dirty="0" smtClean="0">
                <a:latin typeface="+mj-lt"/>
                <a:ea typeface="Tahoma" pitchFamily="34" charset="0"/>
                <a:cs typeface="Tahoma" pitchFamily="34" charset="0"/>
              </a:rPr>
              <a:t>enough</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a:latin typeface="+mj-lt"/>
                <a:ea typeface="Tahoma" pitchFamily="34" charset="0"/>
                <a:cs typeface="Tahoma" pitchFamily="34" charset="0"/>
              </a:rPr>
              <a:t>You have horrible </a:t>
            </a:r>
            <a:r>
              <a:rPr lang="en-US" dirty="0" smtClean="0">
                <a:latin typeface="+mj-lt"/>
                <a:ea typeface="Tahoma" pitchFamily="34" charset="0"/>
                <a:cs typeface="Tahoma" pitchFamily="34" charset="0"/>
              </a:rPr>
              <a:t>SEO</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a:latin typeface="+mj-lt"/>
                <a:ea typeface="Tahoma" pitchFamily="34" charset="0"/>
                <a:cs typeface="Tahoma" pitchFamily="34" charset="0"/>
              </a:rPr>
              <a:t>Your expectations are too </a:t>
            </a:r>
            <a:r>
              <a:rPr lang="en-US" dirty="0" smtClean="0">
                <a:latin typeface="+mj-lt"/>
                <a:ea typeface="Tahoma" pitchFamily="34" charset="0"/>
                <a:cs typeface="Tahoma" pitchFamily="34" charset="0"/>
              </a:rPr>
              <a:t>high</a:t>
            </a:r>
            <a:endParaRPr lang="en-US" dirty="0">
              <a:latin typeface="+mj-lt"/>
              <a:ea typeface="Tahoma" pitchFamily="34" charset="0"/>
              <a:cs typeface="Tahoma" pitchFamily="34" charset="0"/>
            </a:endParaRPr>
          </a:p>
          <a:p>
            <a:pPr marL="971550" lvl="1" indent="-514350">
              <a:spcBef>
                <a:spcPts val="0"/>
              </a:spcBef>
              <a:buFont typeface="+mj-lt"/>
              <a:buAutoNum type="arabicPeriod"/>
            </a:pPr>
            <a:r>
              <a:rPr lang="en-US" dirty="0">
                <a:latin typeface="+mj-lt"/>
                <a:ea typeface="Tahoma" pitchFamily="34" charset="0"/>
                <a:cs typeface="Tahoma" pitchFamily="34" charset="0"/>
              </a:rPr>
              <a:t>You’re not having any fun with </a:t>
            </a:r>
            <a:r>
              <a:rPr lang="en-US" dirty="0" smtClean="0">
                <a:latin typeface="+mj-lt"/>
                <a:ea typeface="Tahoma" pitchFamily="34" charset="0"/>
                <a:cs typeface="Tahoma" pitchFamily="34" charset="0"/>
              </a:rPr>
              <a:t>it</a:t>
            </a:r>
            <a:endParaRPr lang="en-US" dirty="0">
              <a:latin typeface="+mj-lt"/>
              <a:ea typeface="Tahoma" pitchFamily="34" charset="0"/>
              <a:cs typeface="Tahoma" pitchFamily="34" charset="0"/>
            </a:endParaRPr>
          </a:p>
          <a:p>
            <a:pPr lvl="1"/>
            <a:endParaRPr lang="en-US" dirty="0">
              <a:latin typeface="+mj-lt"/>
              <a:ea typeface="Tahoma" pitchFamily="34" charset="0"/>
              <a:cs typeface="Tahoma" pitchFamily="34" charset="0"/>
            </a:endParaRPr>
          </a:p>
          <a:p>
            <a:pPr lvl="1"/>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3286186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graphicFrame>
        <p:nvGraphicFramePr>
          <p:cNvPr id="6" name="Diagram 5"/>
          <p:cNvGraphicFramePr/>
          <p:nvPr>
            <p:extLst>
              <p:ext uri="{D42A27DB-BD31-4B8C-83A1-F6EECF244321}">
                <p14:modId xmlns:p14="http://schemas.microsoft.com/office/powerpoint/2010/main" val="50343876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724650" y="1790700"/>
            <a:ext cx="2038350" cy="523220"/>
          </a:xfrm>
          <a:prstGeom prst="rect">
            <a:avLst/>
          </a:prstGeom>
          <a:noFill/>
        </p:spPr>
        <p:txBody>
          <a:bodyPr wrap="square" rtlCol="0">
            <a:spAutoFit/>
          </a:bodyPr>
          <a:lstStyle/>
          <a:p>
            <a:r>
              <a:rPr lang="en-US" sz="1400" dirty="0" smtClean="0">
                <a:latin typeface="+mj-lt"/>
              </a:rPr>
              <a:t>Celebrity Endorsement</a:t>
            </a:r>
          </a:p>
          <a:p>
            <a:r>
              <a:rPr lang="en-US" sz="1400" dirty="0" smtClean="0">
                <a:latin typeface="+mj-lt"/>
              </a:rPr>
              <a:t>Reviews</a:t>
            </a:r>
            <a:endParaRPr lang="en-US" sz="1400" dirty="0">
              <a:latin typeface="+mj-lt"/>
            </a:endParaRPr>
          </a:p>
        </p:txBody>
      </p:sp>
      <p:sp>
        <p:nvSpPr>
          <p:cNvPr id="13" name="TextBox 12"/>
          <p:cNvSpPr txBox="1"/>
          <p:nvPr/>
        </p:nvSpPr>
        <p:spPr>
          <a:xfrm>
            <a:off x="409575" y="1790700"/>
            <a:ext cx="2038350" cy="738664"/>
          </a:xfrm>
          <a:prstGeom prst="rect">
            <a:avLst/>
          </a:prstGeom>
          <a:noFill/>
        </p:spPr>
        <p:txBody>
          <a:bodyPr wrap="square" rtlCol="0">
            <a:spAutoFit/>
          </a:bodyPr>
          <a:lstStyle/>
          <a:p>
            <a:pPr algn="r"/>
            <a:r>
              <a:rPr lang="en-US" sz="1400" dirty="0" smtClean="0">
                <a:latin typeface="+mj-lt"/>
              </a:rPr>
              <a:t>Quizzes</a:t>
            </a:r>
          </a:p>
          <a:p>
            <a:pPr algn="r"/>
            <a:r>
              <a:rPr lang="en-US" sz="1400" dirty="0" smtClean="0">
                <a:latin typeface="+mj-lt"/>
              </a:rPr>
              <a:t>Contests</a:t>
            </a:r>
          </a:p>
          <a:p>
            <a:pPr algn="r"/>
            <a:r>
              <a:rPr lang="en-US" sz="1400" dirty="0" smtClean="0">
                <a:latin typeface="+mj-lt"/>
              </a:rPr>
              <a:t>Trivia</a:t>
            </a:r>
            <a:endParaRPr lang="en-US" sz="1400" dirty="0">
              <a:latin typeface="+mj-lt"/>
            </a:endParaRPr>
          </a:p>
        </p:txBody>
      </p:sp>
      <p:sp>
        <p:nvSpPr>
          <p:cNvPr id="14" name="TextBox 13"/>
          <p:cNvSpPr txBox="1"/>
          <p:nvPr/>
        </p:nvSpPr>
        <p:spPr>
          <a:xfrm>
            <a:off x="481806" y="3886200"/>
            <a:ext cx="2038350" cy="954107"/>
          </a:xfrm>
          <a:prstGeom prst="rect">
            <a:avLst/>
          </a:prstGeom>
          <a:noFill/>
        </p:spPr>
        <p:txBody>
          <a:bodyPr wrap="square" rtlCol="0">
            <a:spAutoFit/>
          </a:bodyPr>
          <a:lstStyle/>
          <a:p>
            <a:pPr algn="r"/>
            <a:r>
              <a:rPr lang="en-US" sz="1400" dirty="0" err="1" smtClean="0">
                <a:latin typeface="+mj-lt"/>
              </a:rPr>
              <a:t>Infographics</a:t>
            </a:r>
            <a:endParaRPr lang="en-US" sz="1400" dirty="0" smtClean="0">
              <a:latin typeface="+mj-lt"/>
            </a:endParaRPr>
          </a:p>
          <a:p>
            <a:pPr algn="r"/>
            <a:r>
              <a:rPr lang="en-US" sz="1400" dirty="0" smtClean="0">
                <a:latin typeface="+mj-lt"/>
              </a:rPr>
              <a:t>Industry Articles</a:t>
            </a:r>
          </a:p>
          <a:p>
            <a:pPr algn="r"/>
            <a:r>
              <a:rPr lang="en-US" sz="1400" dirty="0" smtClean="0">
                <a:latin typeface="+mj-lt"/>
              </a:rPr>
              <a:t>Press Releases</a:t>
            </a:r>
          </a:p>
          <a:p>
            <a:pPr algn="r"/>
            <a:r>
              <a:rPr lang="en-US" sz="1400" dirty="0" smtClean="0">
                <a:latin typeface="+mj-lt"/>
              </a:rPr>
              <a:t>Service Advisories</a:t>
            </a:r>
            <a:endParaRPr lang="en-US" sz="1400" dirty="0">
              <a:latin typeface="+mj-lt"/>
            </a:endParaRPr>
          </a:p>
        </p:txBody>
      </p:sp>
      <p:sp>
        <p:nvSpPr>
          <p:cNvPr id="15" name="TextBox 14"/>
          <p:cNvSpPr txBox="1"/>
          <p:nvPr/>
        </p:nvSpPr>
        <p:spPr>
          <a:xfrm>
            <a:off x="6648450" y="3886199"/>
            <a:ext cx="2038350" cy="954107"/>
          </a:xfrm>
          <a:prstGeom prst="rect">
            <a:avLst/>
          </a:prstGeom>
          <a:noFill/>
        </p:spPr>
        <p:txBody>
          <a:bodyPr wrap="square" rtlCol="0">
            <a:spAutoFit/>
          </a:bodyPr>
          <a:lstStyle/>
          <a:p>
            <a:r>
              <a:rPr lang="en-US" sz="1400" dirty="0" smtClean="0">
                <a:latin typeface="+mj-lt"/>
              </a:rPr>
              <a:t>Nothing But The Facts</a:t>
            </a:r>
          </a:p>
          <a:p>
            <a:r>
              <a:rPr lang="en-US" sz="1400" dirty="0" smtClean="0">
                <a:latin typeface="+mj-lt"/>
              </a:rPr>
              <a:t>Green</a:t>
            </a:r>
          </a:p>
          <a:p>
            <a:r>
              <a:rPr lang="en-US" sz="1400" dirty="0" smtClean="0">
                <a:latin typeface="+mj-lt"/>
              </a:rPr>
              <a:t>Cost Savings</a:t>
            </a:r>
          </a:p>
          <a:p>
            <a:r>
              <a:rPr lang="en-US" sz="1400" dirty="0" smtClean="0">
                <a:latin typeface="+mj-lt"/>
              </a:rPr>
              <a:t>Testimonials</a:t>
            </a:r>
            <a:endParaRPr lang="en-US" sz="1400" dirty="0">
              <a:latin typeface="+mj-lt"/>
            </a:endParaRPr>
          </a:p>
        </p:txBody>
      </p:sp>
    </p:spTree>
    <p:extLst>
      <p:ext uri="{BB962C8B-B14F-4D97-AF65-F5344CB8AC3E}">
        <p14:creationId xmlns:p14="http://schemas.microsoft.com/office/powerpoint/2010/main" val="1560310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417763" cy="523220"/>
          </a:xfrm>
          <a:prstGeom prst="rect">
            <a:avLst/>
          </a:prstGeom>
          <a:noFill/>
        </p:spPr>
        <p:txBody>
          <a:bodyPr wrap="square">
            <a:spAutoFit/>
          </a:bodyPr>
          <a:lstStyle/>
          <a:p>
            <a:pPr>
              <a:defRPr/>
            </a:pPr>
            <a:r>
              <a:rPr lang="en-US" sz="2800" b="1" dirty="0" smtClean="0">
                <a:solidFill>
                  <a:schemeClr val="bg1"/>
                </a:solidFill>
                <a:latin typeface="+mn-lt"/>
              </a:rPr>
              <a:t>Marketing 101</a:t>
            </a:r>
            <a:endParaRPr lang="en-US" sz="2800" b="1" dirty="0">
              <a:solidFill>
                <a:schemeClr val="bg1"/>
              </a:solidFill>
              <a:latin typeface="+mn-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a:xfrm>
            <a:off x="7048500" y="6590506"/>
            <a:ext cx="2133600" cy="365125"/>
          </a:xfrm>
        </p:spPr>
        <p:txBody>
          <a:bodyPr/>
          <a:lstStyle/>
          <a:p>
            <a:pPr>
              <a:defRPr/>
            </a:pPr>
            <a:fld id="{AF16EBA5-E70F-4483-9A6B-DF15E06E19F4}" type="slidenum">
              <a:rPr lang="en-US" smtClean="0"/>
              <a:pPr>
                <a:defRPr/>
              </a:pPr>
              <a:t>26</a:t>
            </a:fld>
            <a:endParaRPr lang="en-US" dirty="0"/>
          </a:p>
        </p:txBody>
      </p:sp>
      <p:sp>
        <p:nvSpPr>
          <p:cNvPr id="8" name="TextBox 7"/>
          <p:cNvSpPr txBox="1"/>
          <p:nvPr/>
        </p:nvSpPr>
        <p:spPr>
          <a:xfrm>
            <a:off x="2905126" y="1932704"/>
            <a:ext cx="3543300" cy="3231654"/>
          </a:xfrm>
          <a:prstGeom prst="rect">
            <a:avLst/>
          </a:prstGeom>
          <a:noFill/>
        </p:spPr>
        <p:txBody>
          <a:bodyPr wrap="square">
            <a:spAutoFit/>
          </a:bodyPr>
          <a:lstStyle/>
          <a:p>
            <a:pPr lvl="1" algn="ctr"/>
            <a:endParaRPr lang="en-US" sz="1100" b="1" u="sng" dirty="0"/>
          </a:p>
          <a:p>
            <a:pPr lvl="1" algn="ctr"/>
            <a:endParaRPr lang="en-US" sz="1100" b="1" u="sng" dirty="0" smtClean="0">
              <a:latin typeface="+mn-lt"/>
            </a:endParaRPr>
          </a:p>
          <a:p>
            <a:pPr marL="285750" indent="-285750">
              <a:buFont typeface="Wingdings" pitchFamily="2" charset="2"/>
              <a:buChar char="Ø"/>
              <a:defRPr/>
            </a:pPr>
            <a:endParaRPr lang="en-US" sz="1400" b="1" dirty="0">
              <a:latin typeface="+mn-lt"/>
            </a:endParaRPr>
          </a:p>
          <a:p>
            <a:pPr marL="285750" indent="-285750">
              <a:buFont typeface="Wingdings" pitchFamily="2" charset="2"/>
              <a:buChar char="Ø"/>
              <a:defRPr/>
            </a:pPr>
            <a:endParaRPr lang="en-US" sz="1400" b="1" dirty="0">
              <a:latin typeface="+mn-lt"/>
            </a:endParaRPr>
          </a:p>
          <a:p>
            <a:pPr>
              <a:defRPr/>
            </a:pPr>
            <a:r>
              <a:rPr lang="en-US" sz="5400" b="1" dirty="0" smtClean="0">
                <a:latin typeface="+mn-lt"/>
              </a:rPr>
              <a:t>Thank you! </a:t>
            </a:r>
          </a:p>
          <a:p>
            <a:pPr>
              <a:defRPr/>
            </a:pPr>
            <a:endParaRPr lang="en-US" sz="1400" b="1" dirty="0">
              <a:latin typeface="+mn-lt"/>
            </a:endParaRPr>
          </a:p>
          <a:p>
            <a:pPr>
              <a:defRPr/>
            </a:pPr>
            <a:endParaRPr lang="en-US" sz="1400" b="1" dirty="0" smtClean="0">
              <a:latin typeface="+mn-lt"/>
            </a:endParaRPr>
          </a:p>
          <a:p>
            <a:pPr>
              <a:defRPr/>
            </a:pPr>
            <a:endParaRPr lang="en-US" sz="1400" b="1" dirty="0">
              <a:latin typeface="+mn-lt"/>
            </a:endParaRPr>
          </a:p>
          <a:p>
            <a:pPr>
              <a:defRPr/>
            </a:pPr>
            <a:r>
              <a:rPr lang="en-US" sz="1400" b="1" dirty="0" smtClean="0">
                <a:latin typeface="+mn-lt"/>
              </a:rPr>
              <a:t> </a:t>
            </a:r>
          </a:p>
          <a:p>
            <a:pPr>
              <a:defRPr/>
            </a:pPr>
            <a:endParaRPr lang="en-US" sz="1400" b="1" dirty="0">
              <a:latin typeface="+mn-lt"/>
            </a:endParaRPr>
          </a:p>
          <a:p>
            <a:pPr>
              <a:defRPr/>
            </a:pPr>
            <a:endParaRPr lang="en-US" sz="1400" b="1" dirty="0" smtClean="0">
              <a:latin typeface="+mn-lt"/>
            </a:endParaRPr>
          </a:p>
          <a:p>
            <a:pPr>
              <a:defRPr/>
            </a:pPr>
            <a:endParaRPr lang="en-US" sz="800" b="1" dirty="0">
              <a:latin typeface="+mn-lt"/>
            </a:endParaRPr>
          </a:p>
          <a:p>
            <a:pPr>
              <a:defRPr/>
            </a:pPr>
            <a:endParaRPr lang="en-US" sz="800" b="1" dirty="0" smtClean="0">
              <a:latin typeface="+mn-lt"/>
            </a:endParaRPr>
          </a:p>
        </p:txBody>
      </p:sp>
    </p:spTree>
    <p:extLst>
      <p:ext uri="{BB962C8B-B14F-4D97-AF65-F5344CB8AC3E}">
        <p14:creationId xmlns:p14="http://schemas.microsoft.com/office/powerpoint/2010/main" val="81523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200" y="1219200"/>
            <a:ext cx="8534400" cy="4525963"/>
          </a:xfrm>
        </p:spPr>
        <p:txBody>
          <a:bodyPr/>
          <a:lstStyle/>
          <a:p>
            <a:pPr>
              <a:spcBef>
                <a:spcPts val="0"/>
              </a:spcBef>
            </a:pPr>
            <a:r>
              <a:rPr lang="en-US" dirty="0" smtClean="0">
                <a:latin typeface="+mj-lt"/>
                <a:ea typeface="Tahoma" pitchFamily="34" charset="0"/>
                <a:cs typeface="Tahoma" pitchFamily="34" charset="0"/>
              </a:rPr>
              <a:t>Plan versus Strategy</a:t>
            </a:r>
          </a:p>
          <a:p>
            <a:pPr lvl="1">
              <a:spcBef>
                <a:spcPts val="0"/>
              </a:spcBef>
            </a:pPr>
            <a:r>
              <a:rPr lang="en-US" dirty="0" smtClean="0">
                <a:latin typeface="+mj-lt"/>
                <a:ea typeface="Tahoma" pitchFamily="34" charset="0"/>
                <a:cs typeface="Tahoma" pitchFamily="34" charset="0"/>
              </a:rPr>
              <a:t>A marketing </a:t>
            </a:r>
            <a:r>
              <a:rPr lang="en-US" dirty="0">
                <a:latin typeface="+mj-lt"/>
                <a:ea typeface="Tahoma" pitchFamily="34" charset="0"/>
                <a:cs typeface="Tahoma" pitchFamily="34" charset="0"/>
              </a:rPr>
              <a:t>plan sets out your </a:t>
            </a:r>
            <a:r>
              <a:rPr lang="en-US" dirty="0" smtClean="0">
                <a:latin typeface="+mj-lt"/>
                <a:ea typeface="Tahoma" pitchFamily="34" charset="0"/>
                <a:cs typeface="Tahoma" pitchFamily="34" charset="0"/>
              </a:rPr>
              <a:t>goals</a:t>
            </a:r>
          </a:p>
          <a:p>
            <a:pPr lvl="1">
              <a:spcBef>
                <a:spcPts val="0"/>
              </a:spcBef>
            </a:pPr>
            <a:r>
              <a:rPr lang="en-US" dirty="0" smtClean="0">
                <a:latin typeface="+mj-lt"/>
                <a:ea typeface="Tahoma" pitchFamily="34" charset="0"/>
                <a:cs typeface="Tahoma" pitchFamily="34" charset="0"/>
              </a:rPr>
              <a:t>A marketing </a:t>
            </a:r>
            <a:r>
              <a:rPr lang="en-US" dirty="0">
                <a:latin typeface="+mj-lt"/>
                <a:ea typeface="Tahoma" pitchFamily="34" charset="0"/>
                <a:cs typeface="Tahoma" pitchFamily="34" charset="0"/>
              </a:rPr>
              <a:t>strategy helps you identify ways to achieve </a:t>
            </a:r>
            <a:r>
              <a:rPr lang="en-US" dirty="0" smtClean="0">
                <a:latin typeface="+mj-lt"/>
                <a:ea typeface="Tahoma" pitchFamily="34" charset="0"/>
                <a:cs typeface="Tahoma" pitchFamily="34" charset="0"/>
              </a:rPr>
              <a:t>them</a:t>
            </a:r>
          </a:p>
          <a:p>
            <a:pPr lvl="2">
              <a:spcBef>
                <a:spcPts val="0"/>
              </a:spcBef>
            </a:pPr>
            <a:r>
              <a:rPr lang="en-US" dirty="0" smtClean="0">
                <a:latin typeface="+mj-lt"/>
                <a:ea typeface="Tahoma" pitchFamily="34" charset="0"/>
                <a:cs typeface="Tahoma" pitchFamily="34" charset="0"/>
              </a:rPr>
              <a:t>Should </a:t>
            </a:r>
            <a:r>
              <a:rPr lang="en-US" dirty="0">
                <a:latin typeface="+mj-lt"/>
                <a:ea typeface="Tahoma" pitchFamily="34" charset="0"/>
                <a:cs typeface="Tahoma" pitchFamily="34" charset="0"/>
              </a:rPr>
              <a:t>evolve &amp;</a:t>
            </a:r>
            <a:r>
              <a:rPr lang="en-US" dirty="0" smtClean="0">
                <a:latin typeface="+mj-lt"/>
                <a:ea typeface="Tahoma" pitchFamily="34" charset="0"/>
                <a:cs typeface="Tahoma" pitchFamily="34" charset="0"/>
              </a:rPr>
              <a:t> </a:t>
            </a:r>
            <a:r>
              <a:rPr lang="en-US" dirty="0">
                <a:latin typeface="+mj-lt"/>
                <a:ea typeface="Tahoma" pitchFamily="34" charset="0"/>
                <a:cs typeface="Tahoma" pitchFamily="34" charset="0"/>
              </a:rPr>
              <a:t>change, adapting to what works </a:t>
            </a:r>
            <a:r>
              <a:rPr lang="en-US" dirty="0" smtClean="0">
                <a:latin typeface="+mj-lt"/>
                <a:ea typeface="Tahoma" pitchFamily="34" charset="0"/>
                <a:cs typeface="Tahoma" pitchFamily="34" charset="0"/>
              </a:rPr>
              <a:t>&amp; </a:t>
            </a:r>
            <a:r>
              <a:rPr lang="en-US" dirty="0">
                <a:latin typeface="+mj-lt"/>
                <a:ea typeface="Tahoma" pitchFamily="34" charset="0"/>
                <a:cs typeface="Tahoma" pitchFamily="34" charset="0"/>
              </a:rPr>
              <a:t>what </a:t>
            </a:r>
            <a:r>
              <a:rPr lang="en-US" dirty="0" smtClean="0">
                <a:latin typeface="+mj-lt"/>
                <a:ea typeface="Tahoma" pitchFamily="34" charset="0"/>
                <a:cs typeface="Tahoma" pitchFamily="34" charset="0"/>
              </a:rPr>
              <a:t>doesn’t</a:t>
            </a:r>
          </a:p>
          <a:p>
            <a:pPr lvl="1">
              <a:spcBef>
                <a:spcPts val="0"/>
              </a:spcBef>
            </a:pPr>
            <a:r>
              <a:rPr lang="en-US" dirty="0">
                <a:latin typeface="+mj-lt"/>
                <a:ea typeface="Tahoma" pitchFamily="34" charset="0"/>
                <a:cs typeface="Tahoma" pitchFamily="34" charset="0"/>
              </a:rPr>
              <a:t>As marketers, we’re on a mission to track and measure our efforts and their </a:t>
            </a:r>
            <a:r>
              <a:rPr lang="en-US" dirty="0" smtClean="0">
                <a:latin typeface="+mj-lt"/>
                <a:ea typeface="Tahoma" pitchFamily="34" charset="0"/>
                <a:cs typeface="Tahoma" pitchFamily="34" charset="0"/>
              </a:rPr>
              <a:t>success</a:t>
            </a:r>
            <a:endParaRPr lang="en-US" dirty="0">
              <a:latin typeface="+mj-lt"/>
              <a:ea typeface="Tahoma" pitchFamily="34" charset="0"/>
              <a:cs typeface="Tahoma" pitchFamily="34" charset="0"/>
            </a:endParaRPr>
          </a:p>
          <a:p>
            <a:pPr lvl="2">
              <a:spcBef>
                <a:spcPts val="0"/>
              </a:spcBef>
            </a:pPr>
            <a:r>
              <a:rPr lang="en-US" dirty="0" smtClean="0">
                <a:latin typeface="+mj-lt"/>
                <a:ea typeface="Tahoma" pitchFamily="34" charset="0"/>
                <a:cs typeface="Tahoma" pitchFamily="34" charset="0"/>
              </a:rPr>
              <a:t>Collect </a:t>
            </a:r>
            <a:r>
              <a:rPr lang="en-US" dirty="0">
                <a:latin typeface="+mj-lt"/>
                <a:ea typeface="Tahoma" pitchFamily="34" charset="0"/>
                <a:cs typeface="Tahoma" pitchFamily="34" charset="0"/>
              </a:rPr>
              <a:t>information on almost everything you can think of, from purchase history and demographics to psychographic data and everything in </a:t>
            </a:r>
            <a:r>
              <a:rPr lang="en-US" dirty="0" smtClean="0">
                <a:latin typeface="+mj-lt"/>
                <a:ea typeface="Tahoma" pitchFamily="34" charset="0"/>
                <a:cs typeface="Tahoma" pitchFamily="34" charset="0"/>
              </a:rPr>
              <a:t>between</a:t>
            </a:r>
          </a:p>
          <a:p>
            <a:pPr lvl="2">
              <a:spcBef>
                <a:spcPts val="0"/>
              </a:spcBef>
            </a:pPr>
            <a:r>
              <a:rPr lang="en-US" dirty="0" smtClean="0">
                <a:latin typeface="+mj-lt"/>
                <a:ea typeface="Tahoma" pitchFamily="34" charset="0"/>
                <a:cs typeface="Tahoma" pitchFamily="34" charset="0"/>
              </a:rPr>
              <a:t>It’s </a:t>
            </a:r>
            <a:r>
              <a:rPr lang="en-US" dirty="0">
                <a:latin typeface="+mj-lt"/>
                <a:ea typeface="Tahoma" pitchFamily="34" charset="0"/>
                <a:cs typeface="Tahoma" pitchFamily="34" charset="0"/>
              </a:rPr>
              <a:t>important to know how to find the useful data that helps us make strategic </a:t>
            </a:r>
            <a:r>
              <a:rPr lang="en-US" dirty="0" smtClean="0">
                <a:latin typeface="+mj-lt"/>
                <a:ea typeface="Tahoma" pitchFamily="34" charset="0"/>
                <a:cs typeface="Tahoma" pitchFamily="34" charset="0"/>
              </a:rPr>
              <a:t>decisions</a:t>
            </a:r>
            <a:endParaRPr lang="en-US" dirty="0">
              <a:latin typeface="+mj-lt"/>
              <a:ea typeface="Tahoma" pitchFamily="34" charset="0"/>
              <a:cs typeface="Tahoma" pitchFamily="34" charset="0"/>
            </a:endParaRPr>
          </a:p>
          <a:p>
            <a:pPr lvl="1"/>
            <a:endParaRPr lang="en-US" dirty="0">
              <a:latin typeface="+mj-lt"/>
              <a:ea typeface="Tahoma" pitchFamily="34" charset="0"/>
              <a:cs typeface="Tahoma" pitchFamily="34" charset="0"/>
            </a:endParaRPr>
          </a:p>
          <a:p>
            <a:pPr lvl="1"/>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788243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What To Do First</a:t>
            </a:r>
          </a:p>
          <a:p>
            <a:pPr lvl="1">
              <a:spcBef>
                <a:spcPts val="0"/>
              </a:spcBef>
            </a:pPr>
            <a:r>
              <a:rPr lang="en-US" dirty="0">
                <a:latin typeface="+mj-lt"/>
                <a:ea typeface="Tahoma" pitchFamily="34" charset="0"/>
                <a:cs typeface="Tahoma" pitchFamily="34" charset="0"/>
              </a:rPr>
              <a:t>Your marketing </a:t>
            </a:r>
            <a:r>
              <a:rPr lang="en-US" dirty="0" smtClean="0">
                <a:latin typeface="+mj-lt"/>
                <a:ea typeface="Tahoma" pitchFamily="34" charset="0"/>
                <a:cs typeface="Tahoma" pitchFamily="34" charset="0"/>
              </a:rPr>
              <a:t>goals</a:t>
            </a:r>
          </a:p>
          <a:p>
            <a:pPr lvl="2">
              <a:spcBef>
                <a:spcPts val="0"/>
              </a:spcBef>
            </a:pPr>
            <a:r>
              <a:rPr lang="en-US" dirty="0">
                <a:latin typeface="+mj-lt"/>
                <a:ea typeface="Tahoma" pitchFamily="34" charset="0"/>
                <a:cs typeface="Tahoma" pitchFamily="34" charset="0"/>
              </a:rPr>
              <a:t>Set goals for each channel you use </a:t>
            </a:r>
            <a:endParaRPr lang="en-US" dirty="0" smtClean="0">
              <a:latin typeface="+mj-lt"/>
              <a:ea typeface="Tahoma" pitchFamily="34" charset="0"/>
              <a:cs typeface="Tahoma" pitchFamily="34" charset="0"/>
            </a:endParaRPr>
          </a:p>
          <a:p>
            <a:pPr lvl="2">
              <a:spcBef>
                <a:spcPts val="0"/>
              </a:spcBef>
            </a:pPr>
            <a:r>
              <a:rPr lang="en-US" dirty="0" smtClean="0">
                <a:latin typeface="+mj-lt"/>
                <a:ea typeface="Tahoma" pitchFamily="34" charset="0"/>
                <a:cs typeface="Tahoma" pitchFamily="34" charset="0"/>
              </a:rPr>
              <a:t>If </a:t>
            </a:r>
            <a:r>
              <a:rPr lang="en-US" dirty="0">
                <a:latin typeface="+mj-lt"/>
                <a:ea typeface="Tahoma" pitchFamily="34" charset="0"/>
                <a:cs typeface="Tahoma" pitchFamily="34" charset="0"/>
              </a:rPr>
              <a:t>you have several, it may help to put them in order of </a:t>
            </a:r>
            <a:r>
              <a:rPr lang="en-US" dirty="0" smtClean="0">
                <a:latin typeface="+mj-lt"/>
                <a:ea typeface="Tahoma" pitchFamily="34" charset="0"/>
                <a:cs typeface="Tahoma" pitchFamily="34" charset="0"/>
              </a:rPr>
              <a:t>priority</a:t>
            </a:r>
          </a:p>
          <a:p>
            <a:pPr lvl="2">
              <a:spcBef>
                <a:spcPts val="0"/>
              </a:spcBef>
            </a:pPr>
            <a:r>
              <a:rPr lang="en-US" dirty="0" smtClean="0">
                <a:latin typeface="+mj-lt"/>
                <a:ea typeface="Tahoma" pitchFamily="34" charset="0"/>
                <a:cs typeface="Tahoma" pitchFamily="34" charset="0"/>
              </a:rPr>
              <a:t>By </a:t>
            </a:r>
            <a:r>
              <a:rPr lang="en-US" dirty="0">
                <a:latin typeface="+mj-lt"/>
                <a:ea typeface="Tahoma" pitchFamily="34" charset="0"/>
                <a:cs typeface="Tahoma" pitchFamily="34" charset="0"/>
              </a:rPr>
              <a:t>this point, you should have agreed on goals with your management team; but if you haven’t, now is the time to get on the same </a:t>
            </a:r>
            <a:r>
              <a:rPr lang="en-US" dirty="0" smtClean="0">
                <a:latin typeface="+mj-lt"/>
                <a:ea typeface="Tahoma" pitchFamily="34" charset="0"/>
                <a:cs typeface="Tahoma" pitchFamily="34" charset="0"/>
              </a:rPr>
              <a:t>page</a:t>
            </a:r>
            <a:endParaRPr lang="en-US" dirty="0">
              <a:latin typeface="+mj-lt"/>
              <a:ea typeface="Tahoma" pitchFamily="34" charset="0"/>
              <a:cs typeface="Tahoma" pitchFamily="34" charset="0"/>
            </a:endParaRPr>
          </a:p>
          <a:p>
            <a:pPr lvl="1">
              <a:spcBef>
                <a:spcPts val="0"/>
              </a:spcBef>
            </a:pPr>
            <a:r>
              <a:rPr lang="en-US" dirty="0" smtClean="0">
                <a:latin typeface="+mj-lt"/>
                <a:ea typeface="Tahoma" pitchFamily="34" charset="0"/>
                <a:cs typeface="Tahoma" pitchFamily="34" charset="0"/>
              </a:rPr>
              <a:t>The </a:t>
            </a:r>
            <a:r>
              <a:rPr lang="en-US" dirty="0">
                <a:latin typeface="+mj-lt"/>
                <a:ea typeface="Tahoma" pitchFamily="34" charset="0"/>
                <a:cs typeface="Tahoma" pitchFamily="34" charset="0"/>
              </a:rPr>
              <a:t>key performance indicators (KPIs) you’ll use to measure marketing effectiveness </a:t>
            </a:r>
            <a:endParaRPr lang="en-US" dirty="0" smtClean="0">
              <a:latin typeface="+mj-lt"/>
              <a:ea typeface="Tahoma" pitchFamily="34" charset="0"/>
              <a:cs typeface="Tahoma" pitchFamily="34" charset="0"/>
            </a:endParaRPr>
          </a:p>
          <a:p>
            <a:pPr lvl="1">
              <a:spcBef>
                <a:spcPts val="0"/>
              </a:spcBef>
            </a:pPr>
            <a:r>
              <a:rPr lang="en-US" dirty="0" smtClean="0">
                <a:latin typeface="+mj-lt"/>
                <a:ea typeface="Tahoma" pitchFamily="34" charset="0"/>
                <a:cs typeface="Tahoma" pitchFamily="34" charset="0"/>
              </a:rPr>
              <a:t>Your </a:t>
            </a:r>
            <a:r>
              <a:rPr lang="en-US" dirty="0">
                <a:latin typeface="+mj-lt"/>
                <a:ea typeface="Tahoma" pitchFamily="34" charset="0"/>
                <a:cs typeface="Tahoma" pitchFamily="34" charset="0"/>
              </a:rPr>
              <a:t>plan for gathering this performance </a:t>
            </a:r>
            <a:r>
              <a:rPr lang="en-US" dirty="0" smtClean="0">
                <a:latin typeface="+mj-lt"/>
                <a:ea typeface="Tahoma" pitchFamily="34" charset="0"/>
                <a:cs typeface="Tahoma" pitchFamily="34" charset="0"/>
              </a:rPr>
              <a:t>information</a:t>
            </a:r>
            <a:endParaRPr lang="en-US" dirty="0">
              <a:latin typeface="+mj-lt"/>
              <a:ea typeface="Tahoma" pitchFamily="34" charset="0"/>
              <a:cs typeface="Tahoma" pitchFamily="34" charset="0"/>
            </a:endParaRPr>
          </a:p>
          <a:p>
            <a:pPr lvl="1">
              <a:spcBef>
                <a:spcPts val="0"/>
              </a:spcBef>
            </a:pPr>
            <a:r>
              <a:rPr lang="en-US" dirty="0" smtClean="0">
                <a:latin typeface="+mj-lt"/>
                <a:ea typeface="Tahoma" pitchFamily="34" charset="0"/>
                <a:cs typeface="Tahoma" pitchFamily="34" charset="0"/>
              </a:rPr>
              <a:t>Who </a:t>
            </a:r>
            <a:r>
              <a:rPr lang="en-US" dirty="0">
                <a:latin typeface="+mj-lt"/>
                <a:ea typeface="Tahoma" pitchFamily="34" charset="0"/>
                <a:cs typeface="Tahoma" pitchFamily="34" charset="0"/>
              </a:rPr>
              <a:t>will be responsible for collecting and reporting this </a:t>
            </a:r>
            <a:r>
              <a:rPr lang="en-US" dirty="0" smtClean="0">
                <a:latin typeface="+mj-lt"/>
                <a:ea typeface="Tahoma" pitchFamily="34" charset="0"/>
                <a:cs typeface="Tahoma" pitchFamily="34" charset="0"/>
              </a:rPr>
              <a:t>data and how frequent</a:t>
            </a:r>
            <a:endParaRPr lang="en-US" dirty="0">
              <a:latin typeface="+mj-lt"/>
              <a:ea typeface="Tahoma" pitchFamily="34" charset="0"/>
              <a:cs typeface="Tahoma" pitchFamily="34" charset="0"/>
            </a:endParaRPr>
          </a:p>
          <a:p>
            <a:pPr lvl="1"/>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2466299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Getting Started</a:t>
            </a:r>
          </a:p>
          <a:p>
            <a:pPr lvl="1">
              <a:spcBef>
                <a:spcPts val="0"/>
              </a:spcBef>
            </a:pPr>
            <a:r>
              <a:rPr lang="en-US" dirty="0">
                <a:latin typeface="+mj-lt"/>
                <a:ea typeface="Tahoma" pitchFamily="34" charset="0"/>
                <a:cs typeface="Tahoma" pitchFamily="34" charset="0"/>
              </a:rPr>
              <a:t>Measurement can be as simple or as complicated as you make </a:t>
            </a:r>
            <a:r>
              <a:rPr lang="en-US" dirty="0" smtClean="0">
                <a:latin typeface="+mj-lt"/>
                <a:ea typeface="Tahoma" pitchFamily="34" charset="0"/>
                <a:cs typeface="Tahoma" pitchFamily="34" charset="0"/>
              </a:rPr>
              <a:t>it</a:t>
            </a:r>
          </a:p>
          <a:p>
            <a:pPr lvl="1">
              <a:spcBef>
                <a:spcPts val="0"/>
              </a:spcBef>
            </a:pPr>
            <a:r>
              <a:rPr lang="en-US" dirty="0" smtClean="0">
                <a:latin typeface="+mj-lt"/>
                <a:ea typeface="Tahoma" pitchFamily="34" charset="0"/>
                <a:cs typeface="Tahoma" pitchFamily="34" charset="0"/>
              </a:rPr>
              <a:t>Don’t </a:t>
            </a:r>
            <a:r>
              <a:rPr lang="en-US" dirty="0">
                <a:latin typeface="+mj-lt"/>
                <a:ea typeface="Tahoma" pitchFamily="34" charset="0"/>
                <a:cs typeface="Tahoma" pitchFamily="34" charset="0"/>
              </a:rPr>
              <a:t>measure simply for the sake of having some numbers to present to your upper </a:t>
            </a:r>
            <a:r>
              <a:rPr lang="en-US" dirty="0" smtClean="0">
                <a:latin typeface="+mj-lt"/>
                <a:ea typeface="Tahoma" pitchFamily="34" charset="0"/>
                <a:cs typeface="Tahoma" pitchFamily="34" charset="0"/>
              </a:rPr>
              <a:t>management</a:t>
            </a:r>
          </a:p>
          <a:p>
            <a:pPr lvl="1">
              <a:spcBef>
                <a:spcPts val="0"/>
              </a:spcBef>
            </a:pPr>
            <a:r>
              <a:rPr lang="en-US" dirty="0" smtClean="0">
                <a:latin typeface="+mj-lt"/>
                <a:ea typeface="Tahoma" pitchFamily="34" charset="0"/>
                <a:cs typeface="Tahoma" pitchFamily="34" charset="0"/>
              </a:rPr>
              <a:t>If </a:t>
            </a:r>
            <a:r>
              <a:rPr lang="en-US" dirty="0">
                <a:latin typeface="+mj-lt"/>
                <a:ea typeface="Tahoma" pitchFamily="34" charset="0"/>
                <a:cs typeface="Tahoma" pitchFamily="34" charset="0"/>
              </a:rPr>
              <a:t>you aren’t certain what you should be measuring, ask yourself these two questions:</a:t>
            </a:r>
          </a:p>
          <a:p>
            <a:pPr lvl="2">
              <a:spcBef>
                <a:spcPts val="0"/>
              </a:spcBef>
            </a:pPr>
            <a:r>
              <a:rPr lang="en-US" dirty="0">
                <a:latin typeface="+mj-lt"/>
                <a:ea typeface="Tahoma" pitchFamily="34" charset="0"/>
                <a:cs typeface="Tahoma" pitchFamily="34" charset="0"/>
              </a:rPr>
              <a:t>Do these metrics support my key goals?</a:t>
            </a:r>
          </a:p>
          <a:p>
            <a:pPr lvl="2">
              <a:spcBef>
                <a:spcPts val="0"/>
              </a:spcBef>
            </a:pPr>
            <a:r>
              <a:rPr lang="en-US" dirty="0">
                <a:latin typeface="+mj-lt"/>
                <a:ea typeface="Tahoma" pitchFamily="34" charset="0"/>
                <a:cs typeface="Tahoma" pitchFamily="34" charset="0"/>
              </a:rPr>
              <a:t>Can I take action on these metrics (i.e., will they provide me insight into how I can improve my program)?</a:t>
            </a:r>
          </a:p>
          <a:p>
            <a:pPr lvl="1">
              <a:spcBef>
                <a:spcPts val="0"/>
              </a:spcBef>
            </a:pPr>
            <a:r>
              <a:rPr lang="en-US" dirty="0">
                <a:latin typeface="+mj-lt"/>
                <a:ea typeface="Tahoma" pitchFamily="34" charset="0"/>
                <a:cs typeface="Tahoma" pitchFamily="34" charset="0"/>
              </a:rPr>
              <a:t>Unless you can answer “yes” to the questions above, you likely don’t need to be collecting the data — at least at </a:t>
            </a:r>
            <a:r>
              <a:rPr lang="en-US" dirty="0" smtClean="0">
                <a:latin typeface="+mj-lt"/>
                <a:ea typeface="Tahoma" pitchFamily="34" charset="0"/>
                <a:cs typeface="Tahoma" pitchFamily="34" charset="0"/>
              </a:rPr>
              <a:t>first</a:t>
            </a:r>
            <a:endParaRPr lang="en-US" dirty="0">
              <a:latin typeface="+mj-lt"/>
              <a:ea typeface="Tahoma" pitchFamily="34" charset="0"/>
              <a:cs typeface="Tahoma" pitchFamily="34" charset="0"/>
            </a:endParaRPr>
          </a:p>
          <a:p>
            <a:pPr lvl="1"/>
            <a:endParaRPr lang="en-US" dirty="0">
              <a:latin typeface="+mj-lt"/>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18530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4" name="Content Placeholder 3"/>
          <p:cNvSpPr>
            <a:spLocks noGrp="1"/>
          </p:cNvSpPr>
          <p:nvPr>
            <p:ph idx="1"/>
          </p:nvPr>
        </p:nvSpPr>
        <p:spPr>
          <a:xfrm>
            <a:off x="457199" y="1219200"/>
            <a:ext cx="8610601" cy="4525963"/>
          </a:xfrm>
        </p:spPr>
        <p:txBody>
          <a:bodyPr/>
          <a:lstStyle/>
          <a:p>
            <a:pPr>
              <a:spcBef>
                <a:spcPts val="0"/>
              </a:spcBef>
            </a:pPr>
            <a:r>
              <a:rPr lang="en-US" dirty="0" smtClean="0">
                <a:latin typeface="+mj-lt"/>
                <a:ea typeface="Tahoma" pitchFamily="34" charset="0"/>
                <a:cs typeface="Tahoma" pitchFamily="34" charset="0"/>
              </a:rPr>
              <a:t>Make It A Priority</a:t>
            </a:r>
          </a:p>
          <a:p>
            <a:pPr lvl="1">
              <a:spcBef>
                <a:spcPts val="0"/>
              </a:spcBef>
            </a:pPr>
            <a:r>
              <a:rPr lang="en-US" dirty="0" smtClean="0">
                <a:latin typeface="+mj-lt"/>
                <a:ea typeface="Tahoma" pitchFamily="34" charset="0"/>
                <a:cs typeface="Tahoma" pitchFamily="34" charset="0"/>
              </a:rPr>
              <a:t>Measurement </a:t>
            </a:r>
            <a:r>
              <a:rPr lang="en-US" dirty="0">
                <a:latin typeface="+mj-lt"/>
                <a:ea typeface="Tahoma" pitchFamily="34" charset="0"/>
                <a:cs typeface="Tahoma" pitchFamily="34" charset="0"/>
              </a:rPr>
              <a:t>processes are constantly evolving, and it definitely takes time to track, </a:t>
            </a:r>
            <a:r>
              <a:rPr lang="en-US" dirty="0" smtClean="0">
                <a:latin typeface="+mj-lt"/>
                <a:ea typeface="Tahoma" pitchFamily="34" charset="0"/>
                <a:cs typeface="Tahoma" pitchFamily="34" charset="0"/>
              </a:rPr>
              <a:t>analyze </a:t>
            </a:r>
            <a:r>
              <a:rPr lang="en-US" dirty="0">
                <a:latin typeface="+mj-lt"/>
                <a:ea typeface="Tahoma" pitchFamily="34" charset="0"/>
                <a:cs typeface="Tahoma" pitchFamily="34" charset="0"/>
              </a:rPr>
              <a:t>and report on </a:t>
            </a:r>
            <a:r>
              <a:rPr lang="en-US" dirty="0" smtClean="0">
                <a:latin typeface="+mj-lt"/>
                <a:ea typeface="Tahoma" pitchFamily="34" charset="0"/>
                <a:cs typeface="Tahoma" pitchFamily="34" charset="0"/>
              </a:rPr>
              <a:t>performance </a:t>
            </a:r>
          </a:p>
          <a:p>
            <a:pPr lvl="1">
              <a:spcBef>
                <a:spcPts val="0"/>
              </a:spcBef>
            </a:pPr>
            <a:r>
              <a:rPr lang="en-US" dirty="0" smtClean="0">
                <a:latin typeface="+mj-lt"/>
                <a:ea typeface="Tahoma" pitchFamily="34" charset="0"/>
                <a:cs typeface="Tahoma" pitchFamily="34" charset="0"/>
              </a:rPr>
              <a:t>But measurement </a:t>
            </a:r>
            <a:r>
              <a:rPr lang="en-US" dirty="0">
                <a:latin typeface="+mj-lt"/>
                <a:ea typeface="Tahoma" pitchFamily="34" charset="0"/>
                <a:cs typeface="Tahoma" pitchFamily="34" charset="0"/>
              </a:rPr>
              <a:t>and optimization is </a:t>
            </a:r>
            <a:r>
              <a:rPr lang="en-US" dirty="0" smtClean="0">
                <a:latin typeface="+mj-lt"/>
                <a:ea typeface="Tahoma" pitchFamily="34" charset="0"/>
                <a:cs typeface="Tahoma" pitchFamily="34" charset="0"/>
              </a:rPr>
              <a:t>essential to </a:t>
            </a:r>
            <a:r>
              <a:rPr lang="en-US" dirty="0">
                <a:latin typeface="+mj-lt"/>
                <a:ea typeface="Tahoma" pitchFamily="34" charset="0"/>
                <a:cs typeface="Tahoma" pitchFamily="34" charset="0"/>
              </a:rPr>
              <a:t>being successful </a:t>
            </a:r>
            <a:r>
              <a:rPr lang="en-US" dirty="0" smtClean="0">
                <a:latin typeface="+mj-lt"/>
                <a:ea typeface="Tahoma" pitchFamily="34" charset="0"/>
                <a:cs typeface="Tahoma" pitchFamily="34" charset="0"/>
              </a:rPr>
              <a:t>and ultimately growing ridership</a:t>
            </a:r>
          </a:p>
          <a:p>
            <a:pPr lvl="1">
              <a:spcBef>
                <a:spcPts val="0"/>
              </a:spcBef>
            </a:pPr>
            <a:r>
              <a:rPr lang="en-US" dirty="0" smtClean="0">
                <a:latin typeface="+mj-lt"/>
                <a:ea typeface="Tahoma" pitchFamily="34" charset="0"/>
                <a:cs typeface="Tahoma" pitchFamily="34" charset="0"/>
              </a:rPr>
              <a:t>Track conversions</a:t>
            </a:r>
          </a:p>
          <a:p>
            <a:pPr lvl="1">
              <a:spcBef>
                <a:spcPts val="0"/>
              </a:spcBef>
            </a:pPr>
            <a:r>
              <a:rPr lang="en-US" dirty="0" smtClean="0">
                <a:latin typeface="+mj-lt"/>
                <a:ea typeface="Tahoma" pitchFamily="34" charset="0"/>
                <a:cs typeface="Tahoma" pitchFamily="34" charset="0"/>
              </a:rPr>
              <a:t>Collect actionable metrics</a:t>
            </a:r>
          </a:p>
          <a:p>
            <a:pPr lvl="1">
              <a:spcBef>
                <a:spcPts val="0"/>
              </a:spcBef>
            </a:pPr>
            <a:r>
              <a:rPr lang="en-US" dirty="0" smtClean="0">
                <a:latin typeface="+mj-lt"/>
                <a:ea typeface="Tahoma" pitchFamily="34" charset="0"/>
                <a:cs typeface="Tahoma" pitchFamily="34" charset="0"/>
              </a:rPr>
              <a:t>Be ready to adapt</a:t>
            </a: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188158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37538848"/>
              </p:ext>
            </p:extLst>
          </p:nvPr>
        </p:nvGraphicFramePr>
        <p:xfrm>
          <a:off x="210384" y="1377949"/>
          <a:ext cx="8690468" cy="4137025"/>
        </p:xfrm>
        <a:graphic>
          <a:graphicData uri="http://schemas.openxmlformats.org/presentationml/2006/ole">
            <mc:AlternateContent xmlns:mc="http://schemas.openxmlformats.org/markup-compatibility/2006">
              <mc:Choice xmlns:v="urn:schemas-microsoft-com:vml" Requires="v">
                <p:oleObj spid="_x0000_s2084" name="Worksheet" r:id="rId5" imgW="14582857" imgH="6943860" progId="Excel.Sheet.12">
                  <p:embed/>
                </p:oleObj>
              </mc:Choice>
              <mc:Fallback>
                <p:oleObj name="Worksheet" r:id="rId5" imgW="14582857" imgH="6943860" progId="Excel.Sheet.12">
                  <p:embed/>
                  <p:pic>
                    <p:nvPicPr>
                      <p:cNvPr id="0" name=""/>
                      <p:cNvPicPr/>
                      <p:nvPr/>
                    </p:nvPicPr>
                    <p:blipFill>
                      <a:blip r:embed="rId6"/>
                      <a:stretch>
                        <a:fillRect/>
                      </a:stretch>
                    </p:blipFill>
                    <p:spPr>
                      <a:xfrm>
                        <a:off x="210384" y="1377949"/>
                        <a:ext cx="8690468" cy="4137025"/>
                      </a:xfrm>
                      <a:prstGeom prst="rect">
                        <a:avLst/>
                      </a:prstGeom>
                    </p:spPr>
                  </p:pic>
                </p:oleObj>
              </mc:Fallback>
            </mc:AlternateContent>
          </a:graphicData>
        </a:graphic>
      </p:graphicFrame>
    </p:spTree>
    <p:extLst>
      <p:ext uri="{BB962C8B-B14F-4D97-AF65-F5344CB8AC3E}">
        <p14:creationId xmlns:p14="http://schemas.microsoft.com/office/powerpoint/2010/main" val="1183179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1412875"/>
            <a:ext cx="8326437" cy="313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5225" y="5200648"/>
            <a:ext cx="3048000" cy="5048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75" y="4729162"/>
            <a:ext cx="1952625" cy="1627188"/>
          </a:xfrm>
          <a:prstGeom prst="rect">
            <a:avLst/>
          </a:prstGeom>
        </p:spPr>
      </p:pic>
    </p:spTree>
    <p:extLst>
      <p:ext uri="{BB962C8B-B14F-4D97-AF65-F5344CB8AC3E}">
        <p14:creationId xmlns:p14="http://schemas.microsoft.com/office/powerpoint/2010/main" val="1649490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9712" y="1607"/>
            <a:ext cx="2522538" cy="523220"/>
          </a:xfrm>
          <a:prstGeom prst="rect">
            <a:avLst/>
          </a:prstGeom>
          <a:noFill/>
        </p:spPr>
        <p:txBody>
          <a:bodyPr wrap="square">
            <a:spAutoFit/>
          </a:bodyPr>
          <a:lstStyle/>
          <a:p>
            <a:pPr>
              <a:defRPr/>
            </a:pPr>
            <a:r>
              <a:rPr lang="en-US" sz="2800" b="1" dirty="0" smtClean="0">
                <a:solidFill>
                  <a:schemeClr val="bg1"/>
                </a:solidFill>
                <a:latin typeface="+mj-lt"/>
              </a:rPr>
              <a:t>Marketing 101</a:t>
            </a:r>
            <a:endParaRPr lang="en-US" sz="2800" b="1" dirty="0">
              <a:solidFill>
                <a:schemeClr val="bg1"/>
              </a:solidFill>
              <a:latin typeface="+mj-lt"/>
            </a:endParaRPr>
          </a:p>
        </p:txBody>
      </p:sp>
      <p:sp>
        <p:nvSpPr>
          <p:cNvPr id="5125" name="Rectangle 5"/>
          <p:cNvSpPr>
            <a:spLocks noChangeArrowheads="1"/>
          </p:cNvSpPr>
          <p:nvPr/>
        </p:nvSpPr>
        <p:spPr bwMode="auto">
          <a:xfrm>
            <a:off x="4572000" y="6453188"/>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b="1" dirty="0" smtClean="0">
                <a:solidFill>
                  <a:schemeClr val="bg1"/>
                </a:solidFill>
                <a:latin typeface="Calibri" pitchFamily="34" charset="0"/>
              </a:rPr>
              <a:t>PREPARED BY SEPTA MARKETING – APRIL 2015</a:t>
            </a:r>
            <a:endParaRPr lang="en-US" sz="900" b="1"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 y="1487487"/>
            <a:ext cx="8241742" cy="46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422649"/>
            <a:ext cx="333375" cy="28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637" y="3155950"/>
            <a:ext cx="3286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1631" y="1885950"/>
            <a:ext cx="285273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57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6060</TotalTime>
  <Words>1347</Words>
  <Application>Microsoft Office PowerPoint</Application>
  <PresentationFormat>On-screen Show (4:3)</PresentationFormat>
  <Paragraphs>221</Paragraphs>
  <Slides>26</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Office Theme</vt:lpstr>
      <vt:lpstr>1_Office Theme</vt:lpstr>
      <vt:lpstr>2_Office Theme</vt:lpstr>
      <vt:lpstr>Worksheet</vt:lpstr>
      <vt:lpstr>Developing a Marketing Strategy That Works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Septa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Zippi</dc:creator>
  <cp:lastModifiedBy>LocalUser</cp:lastModifiedBy>
  <cp:revision>275</cp:revision>
  <cp:lastPrinted>2015-04-02T13:24:40Z</cp:lastPrinted>
  <dcterms:created xsi:type="dcterms:W3CDTF">2012-02-24T16:19:50Z</dcterms:created>
  <dcterms:modified xsi:type="dcterms:W3CDTF">2015-04-08T20:12:39Z</dcterms:modified>
</cp:coreProperties>
</file>