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9" r:id="rId4"/>
    <p:sldId id="266" r:id="rId5"/>
    <p:sldId id="259" r:id="rId6"/>
    <p:sldId id="258" r:id="rId7"/>
    <p:sldId id="267" r:id="rId8"/>
    <p:sldId id="268" r:id="rId9"/>
    <p:sldId id="260" r:id="rId10"/>
    <p:sldId id="273" r:id="rId11"/>
    <p:sldId id="270" r:id="rId12"/>
    <p:sldId id="271" r:id="rId13"/>
    <p:sldId id="272" r:id="rId14"/>
    <p:sldId id="261" r:id="rId15"/>
    <p:sldId id="262" r:id="rId16"/>
    <p:sldId id="263" r:id="rId17"/>
    <p:sldId id="264" r:id="rId18"/>
    <p:sldId id="265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4/7/2015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A856-0426-48D7-8C14-0E83725A9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7933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4/7/2015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C6555-364B-40F8-A160-88F8D520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69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Governmental lawyers must not be concerned with client protection as their only focus but also the public interest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C6555-364B-40F8-A160-88F8D52083AF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4/7/2015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5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</a:t>
            </a:r>
            <a:r>
              <a:rPr lang="en-US" baseline="0" dirty="0" smtClean="0"/>
              <a:t> are asking for notes of another agency such as DPW or insurance rates or information that an agency may have but is unrelated.  DBW v. </a:t>
            </a:r>
            <a:r>
              <a:rPr lang="en-US" baseline="0" dirty="0" err="1" smtClean="0"/>
              <a:t>Eisman</a:t>
            </a:r>
            <a:r>
              <a:rPr lang="en-US" baseline="0" dirty="0" smtClean="0"/>
              <a:t> – 2014 WL 631259 (Pa. </a:t>
            </a:r>
            <a:r>
              <a:rPr lang="en-US" baseline="0" dirty="0" err="1" smtClean="0"/>
              <a:t>Cmwlth</a:t>
            </a:r>
            <a:r>
              <a:rPr lang="en-US" baseline="0" dirty="0" smtClean="0"/>
              <a:t>. 2014)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C6555-364B-40F8-A160-88F8D52083AF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4/7/2015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1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C6555-364B-40F8-A160-88F8D52083AF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4/7/2015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6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summers@summersnagy.com" TargetMode="External"/><Relationship Id="rId2" Type="http://schemas.openxmlformats.org/officeDocument/2006/relationships/hyperlink" Target="mailto:jnagy@summersnagy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714626"/>
            <a:ext cx="8825658" cy="1619843"/>
          </a:xfrm>
        </p:spPr>
        <p:txBody>
          <a:bodyPr/>
          <a:lstStyle/>
          <a:p>
            <a:r>
              <a:rPr lang="en-US" dirty="0" smtClean="0"/>
              <a:t>2015 </a:t>
            </a:r>
            <a:r>
              <a:rPr lang="en-US" cap="small" dirty="0" smtClean="0"/>
              <a:t>Hot Topics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48756"/>
            <a:ext cx="8825658" cy="8614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Legal trends impacting public Transit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8753186" y="4826411"/>
            <a:ext cx="3381662" cy="1945861"/>
            <a:chOff x="8753186" y="4826411"/>
            <a:chExt cx="3381662" cy="194586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186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7976" y="4826411"/>
              <a:ext cx="2486386" cy="87754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5960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What is a Catastrophic Loss Plan</a:t>
            </a:r>
            <a:endParaRPr lang="en-US" cap="smal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2" y="1290776"/>
            <a:ext cx="8946541" cy="4829032"/>
          </a:xfrm>
        </p:spPr>
        <p:txBody>
          <a:bodyPr/>
          <a:lstStyle/>
          <a:p>
            <a:r>
              <a:rPr lang="en-US" sz="2200" dirty="0" smtClean="0"/>
              <a:t>An outline to provide ORDER in a chaotic situation</a:t>
            </a:r>
          </a:p>
          <a:p>
            <a:r>
              <a:rPr lang="en-US" sz="2200" dirty="0" smtClean="0"/>
              <a:t>A crisis management tool</a:t>
            </a:r>
          </a:p>
          <a:p>
            <a:r>
              <a:rPr lang="en-US" sz="2200" dirty="0" smtClean="0"/>
              <a:t>A written tool to make sure that regulatory inspection, media coordination, and emergency preparedness are all satisfied</a:t>
            </a:r>
          </a:p>
          <a:p>
            <a:r>
              <a:rPr lang="en-US" sz="2200" dirty="0" smtClean="0"/>
              <a:t>A tool for remedial and corrective action</a:t>
            </a:r>
          </a:p>
          <a:p>
            <a:pPr lvl="1"/>
            <a:r>
              <a:rPr lang="en-US" sz="2000" dirty="0" smtClean="0"/>
              <a:t>Short term and long term plans for crisis management</a:t>
            </a:r>
          </a:p>
          <a:p>
            <a:pPr lvl="1"/>
            <a:r>
              <a:rPr lang="en-US" sz="2000" dirty="0" smtClean="0"/>
              <a:t>A plan for mitigating business interruption</a:t>
            </a:r>
          </a:p>
          <a:p>
            <a:pPr lvl="1"/>
            <a:r>
              <a:rPr lang="en-US" sz="2000" dirty="0" smtClean="0"/>
              <a:t>A staffing protocol</a:t>
            </a:r>
          </a:p>
          <a:p>
            <a:pPr lvl="1"/>
            <a:r>
              <a:rPr lang="en-US" sz="2000" dirty="0" smtClean="0"/>
              <a:t>Investigative protocol</a:t>
            </a:r>
          </a:p>
          <a:p>
            <a:pPr lvl="1"/>
            <a:r>
              <a:rPr lang="en-US" sz="2000" dirty="0" smtClean="0"/>
              <a:t>Employee management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813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SCENE AND IN THE OFFICE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Make sure you have a team assembled that can be easily reached for the following events:</a:t>
            </a:r>
          </a:p>
          <a:p>
            <a:pPr lvl="1"/>
            <a:r>
              <a:rPr lang="en-US" sz="2000" dirty="0" smtClean="0"/>
              <a:t>Death</a:t>
            </a:r>
          </a:p>
          <a:p>
            <a:pPr lvl="1"/>
            <a:r>
              <a:rPr lang="en-US" sz="2000" dirty="0" smtClean="0"/>
              <a:t>Serious Injury/dismemberment</a:t>
            </a:r>
          </a:p>
          <a:p>
            <a:pPr lvl="1"/>
            <a:r>
              <a:rPr lang="en-US" sz="2000" dirty="0" smtClean="0"/>
              <a:t>Multiple vehicle collisions/multiple victims</a:t>
            </a:r>
          </a:p>
          <a:p>
            <a:pPr lvl="1"/>
            <a:r>
              <a:rPr lang="en-US" sz="2000" dirty="0" smtClean="0"/>
              <a:t>Property fires/destruction</a:t>
            </a:r>
          </a:p>
          <a:p>
            <a:pPr lvl="1"/>
            <a:r>
              <a:rPr lang="en-US" sz="2000" dirty="0" smtClean="0"/>
              <a:t>Vehicle fires</a:t>
            </a:r>
          </a:p>
          <a:p>
            <a:pPr lvl="1"/>
            <a:r>
              <a:rPr lang="en-US" sz="2000" dirty="0" smtClean="0"/>
              <a:t>Spills 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36951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Critical Personnel</a:t>
            </a:r>
            <a:endParaRPr lang="en-US" cap="sm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490658"/>
            <a:ext cx="4396338" cy="576262"/>
          </a:xfrm>
        </p:spPr>
        <p:txBody>
          <a:bodyPr/>
          <a:lstStyle/>
          <a:p>
            <a:r>
              <a:rPr lang="en-US" b="1" cap="small" dirty="0" smtClean="0"/>
              <a:t>In House	</a:t>
            </a:r>
            <a:endParaRPr lang="en-US" b="1" cap="smal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185996"/>
            <a:ext cx="4396339" cy="3741738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A supervisor or other management person should be designated to handle and direct the scene of any loss</a:t>
            </a:r>
          </a:p>
          <a:p>
            <a:r>
              <a:rPr lang="en-US" sz="2000" dirty="0" smtClean="0"/>
              <a:t>A media liaison or press personnel should be contacted</a:t>
            </a:r>
          </a:p>
          <a:p>
            <a:r>
              <a:rPr lang="en-US" sz="2000" dirty="0" smtClean="0"/>
              <a:t>Control your employees and emotions</a:t>
            </a:r>
          </a:p>
          <a:p>
            <a:r>
              <a:rPr lang="en-US" sz="2000" dirty="0" smtClean="0"/>
              <a:t>Management staff should be alerted due to rippling impact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490658"/>
            <a:ext cx="4396339" cy="576262"/>
          </a:xfrm>
        </p:spPr>
        <p:txBody>
          <a:bodyPr/>
          <a:lstStyle/>
          <a:p>
            <a:r>
              <a:rPr lang="en-US" b="1" cap="small" dirty="0" smtClean="0"/>
              <a:t>Your third party team</a:t>
            </a:r>
            <a:endParaRPr lang="en-US" b="1" cap="smal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185996"/>
            <a:ext cx="4396339" cy="37417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Know emergency numbers for an insurance adjuster</a:t>
            </a:r>
          </a:p>
          <a:p>
            <a:r>
              <a:rPr lang="en-US" sz="2000" dirty="0" smtClean="0"/>
              <a:t>Call your solicitor or insurance attorney in these incidents immediately</a:t>
            </a:r>
          </a:p>
          <a:p>
            <a:r>
              <a:rPr lang="en-US" sz="2000" dirty="0" smtClean="0"/>
              <a:t>Grief counselors</a:t>
            </a:r>
          </a:p>
          <a:p>
            <a:r>
              <a:rPr lang="en-US" sz="2000" dirty="0" smtClean="0"/>
              <a:t>Media advisors</a:t>
            </a:r>
          </a:p>
          <a:p>
            <a:r>
              <a:rPr lang="en-US" sz="2000" dirty="0" smtClean="0"/>
              <a:t>Scene investigator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9725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At the Scene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244073"/>
            <a:ext cx="10226676" cy="474714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rules may change when faced with a catastrophic event</a:t>
            </a:r>
          </a:p>
          <a:p>
            <a:r>
              <a:rPr lang="en-US" sz="2200" dirty="0" smtClean="0"/>
              <a:t>Caution your drivers- what must you tell police</a:t>
            </a:r>
            <a:r>
              <a:rPr lang="en-US" dirty="0" smtClean="0"/>
              <a:t>	</a:t>
            </a:r>
          </a:p>
          <a:p>
            <a:pPr marL="742950" lvl="2" indent="-342900"/>
            <a:r>
              <a:rPr lang="en-US" sz="2000" dirty="0"/>
              <a:t>Name and license.  In major cases, you should be aware that a driver could be subject to criminal charges and he has certain rights associated with his employment (Note:  If driver is unsure, have him or her tell the police officer that they would like to have their supervisor present before giving a statement.  In the meantime, the supervisor can contact your solicitor before meeting with law enforcement.)</a:t>
            </a:r>
          </a:p>
          <a:p>
            <a:pPr lvl="1"/>
            <a:r>
              <a:rPr lang="en-US" sz="2000" dirty="0" smtClean="0"/>
              <a:t>Take immediate pictures and get all names of witnesses, police personnel, ambulance providers.</a:t>
            </a:r>
          </a:p>
          <a:p>
            <a:pPr lvl="1"/>
            <a:r>
              <a:rPr lang="en-US" sz="2000" dirty="0" smtClean="0"/>
              <a:t>Be sure your team has been contacted prior to releasing a scene whenever appropriate.  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42917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4" y="2686548"/>
            <a:ext cx="9932146" cy="1653180"/>
          </a:xfrm>
        </p:spPr>
        <p:txBody>
          <a:bodyPr/>
          <a:lstStyle/>
          <a:p>
            <a:r>
              <a:rPr lang="en-US" sz="4400" dirty="0" smtClean="0"/>
              <a:t>FMLA- </a:t>
            </a:r>
            <a:r>
              <a:rPr lang="en-US" sz="4400" cap="small" dirty="0" smtClean="0"/>
              <a:t>12 Years and Still Uncertainty</a:t>
            </a:r>
            <a:endParaRPr lang="en-US" sz="4400" cap="small" dirty="0"/>
          </a:p>
        </p:txBody>
      </p:sp>
      <p:grpSp>
        <p:nvGrpSpPr>
          <p:cNvPr id="10" name="Group 9"/>
          <p:cNvGrpSpPr/>
          <p:nvPr/>
        </p:nvGrpSpPr>
        <p:grpSpPr>
          <a:xfrm>
            <a:off x="8753186" y="4826411"/>
            <a:ext cx="3381662" cy="1945861"/>
            <a:chOff x="8753186" y="4826411"/>
            <a:chExt cx="3381662" cy="194586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186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7976" y="4826411"/>
              <a:ext cx="2486386" cy="87754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12132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small" dirty="0" smtClean="0"/>
              <a:t>What is the Bargaining Unit’s Role In FML?	</a:t>
            </a:r>
            <a:endParaRPr lang="en-US" sz="36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9976"/>
            <a:ext cx="8946541" cy="4195481"/>
          </a:xfrm>
        </p:spPr>
        <p:txBody>
          <a:bodyPr/>
          <a:lstStyle/>
          <a:p>
            <a:r>
              <a:rPr lang="en-US" dirty="0" smtClean="0"/>
              <a:t>AFSCME has produced a handbook for FML to expand protections of their members.</a:t>
            </a:r>
          </a:p>
          <a:p>
            <a:r>
              <a:rPr lang="en-US" dirty="0" smtClean="0"/>
              <a:t>ATU has also produced a similar handbook to educate members on their rights.</a:t>
            </a:r>
          </a:p>
          <a:p>
            <a:r>
              <a:rPr lang="en-US" dirty="0" smtClean="0"/>
              <a:t>Topics in these handbooks include:</a:t>
            </a:r>
          </a:p>
          <a:p>
            <a:pPr lvl="1"/>
            <a:r>
              <a:rPr lang="en-US" dirty="0" smtClean="0"/>
              <a:t>Alternative enforcement procedures</a:t>
            </a:r>
          </a:p>
          <a:p>
            <a:pPr lvl="1"/>
            <a:r>
              <a:rPr lang="en-US" dirty="0" smtClean="0"/>
              <a:t>The most favorable method of calculating leave</a:t>
            </a:r>
          </a:p>
          <a:p>
            <a:pPr lvl="1"/>
            <a:r>
              <a:rPr lang="en-US" dirty="0" smtClean="0"/>
              <a:t>Broadening the definition of family members</a:t>
            </a:r>
          </a:p>
          <a:p>
            <a:pPr lvl="1"/>
            <a:r>
              <a:rPr lang="en-US" dirty="0" smtClean="0"/>
              <a:t>Extending leave time</a:t>
            </a:r>
          </a:p>
          <a:p>
            <a:pPr lvl="1"/>
            <a:r>
              <a:rPr lang="en-US" dirty="0" smtClean="0"/>
              <a:t>Negotiating a sick leave policy to allow sick leave for family members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1955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4" y="291288"/>
            <a:ext cx="9757084" cy="5757080"/>
          </a:xfrm>
        </p:spPr>
        <p:txBody>
          <a:bodyPr/>
          <a:lstStyle/>
          <a:p>
            <a:r>
              <a:rPr lang="en-US" sz="2200" dirty="0" smtClean="0"/>
              <a:t>FML Rights may be altered through the Collective Bargaining Process</a:t>
            </a:r>
          </a:p>
          <a:p>
            <a:r>
              <a:rPr lang="en-US" sz="2200" dirty="0">
                <a:solidFill>
                  <a:srgbClr val="FF0000"/>
                </a:solidFill>
              </a:rPr>
              <a:t>FML is clear that rights may be increased or decreased by a CBA. 2652</a:t>
            </a:r>
          </a:p>
          <a:p>
            <a:r>
              <a:rPr lang="en-US" sz="2200" dirty="0" smtClean="0"/>
              <a:t>General leave provisions are not negotiable, but the following items in your FML policy require a minimum of “meet and discuss” with your union:</a:t>
            </a:r>
          </a:p>
          <a:p>
            <a:pPr lvl="1"/>
            <a:r>
              <a:rPr lang="en-US" sz="2000" dirty="0" smtClean="0"/>
              <a:t>Substitution of paid leave for FML</a:t>
            </a:r>
          </a:p>
          <a:p>
            <a:pPr lvl="2"/>
            <a:r>
              <a:rPr lang="en-US" sz="1800" dirty="0" smtClean="0"/>
              <a:t>The provisions for using sick leave, etc. must be the same when substituting leave</a:t>
            </a:r>
          </a:p>
          <a:p>
            <a:pPr lvl="1"/>
            <a:r>
              <a:rPr lang="en-US" sz="2000" dirty="0" smtClean="0"/>
              <a:t>The method of calculating leave on either the rolling year, calendar year</a:t>
            </a:r>
          </a:p>
          <a:p>
            <a:pPr lvl="1"/>
            <a:r>
              <a:rPr lang="en-US" sz="2000" dirty="0" smtClean="0"/>
              <a:t>The scope and nature of benefits during FML (i.e., what if an employee does not return to work, can you require reimbursement for insurance?)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5760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81029" cy="1400530"/>
          </a:xfrm>
        </p:spPr>
        <p:txBody>
          <a:bodyPr/>
          <a:lstStyle/>
          <a:p>
            <a:r>
              <a:rPr lang="en-US" sz="3600" cap="small" dirty="0" smtClean="0"/>
              <a:t>The Return to Work/Fitness for Duty Physical </a:t>
            </a:r>
            <a:endParaRPr lang="en-US" sz="36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Your policy may establish the scope and nature of the Fitness for Duty Exam – without clarification the return to work excuse is limited</a:t>
            </a:r>
          </a:p>
          <a:p>
            <a:r>
              <a:rPr lang="en-US" sz="2400" dirty="0" smtClean="0"/>
              <a:t>You can bargain a more specific examination but it must be uniformly applied to your employees 2614(a)(4).  Your return to work examinations must be “related to and  consistent with business necessity”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1907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 UPDATES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ADA has released new regulations that take effect in July</a:t>
            </a:r>
          </a:p>
          <a:p>
            <a:r>
              <a:rPr lang="en-US" sz="2200" dirty="0" smtClean="0"/>
              <a:t>Policy reviews should occur to ensure uniformity and the ability to provide a reasonable accommodation:</a:t>
            </a:r>
          </a:p>
          <a:p>
            <a:pPr lvl="1"/>
            <a:r>
              <a:rPr lang="en-US" sz="2000" dirty="0" smtClean="0"/>
              <a:t>Curb to curb and door to door regulations</a:t>
            </a:r>
          </a:p>
          <a:p>
            <a:pPr lvl="1"/>
            <a:r>
              <a:rPr lang="en-US" sz="2000" dirty="0" smtClean="0"/>
              <a:t>Flag stop policies</a:t>
            </a:r>
          </a:p>
          <a:p>
            <a:pPr lvl="1"/>
            <a:r>
              <a:rPr lang="en-US" sz="2000" dirty="0" smtClean="0"/>
              <a:t>Bus stop accommodations</a:t>
            </a:r>
            <a:endParaRPr lang="en-US" sz="2000" dirty="0"/>
          </a:p>
          <a:p>
            <a:r>
              <a:rPr lang="en-US" sz="2200" dirty="0" smtClean="0"/>
              <a:t>How are bus stops and bus shelters affected?</a:t>
            </a:r>
            <a:endParaRPr lang="en-US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42403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small" dirty="0" smtClean="0"/>
              <a:t>ADA – What Policies do you have in Place?</a:t>
            </a:r>
            <a:endParaRPr lang="en-US" sz="36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546225"/>
            <a:ext cx="4396339" cy="4195763"/>
          </a:xfrm>
        </p:spPr>
        <p:txBody>
          <a:bodyPr>
            <a:noAutofit/>
          </a:bodyPr>
          <a:lstStyle/>
          <a:p>
            <a:r>
              <a:rPr lang="en-US" sz="2200" dirty="0" smtClean="0"/>
              <a:t>Do you have general policies regarding flag stops?</a:t>
            </a:r>
          </a:p>
          <a:p>
            <a:r>
              <a:rPr lang="en-US" sz="2200" dirty="0" smtClean="0"/>
              <a:t>Backing up and down driveways?</a:t>
            </a:r>
          </a:p>
          <a:p>
            <a:r>
              <a:rPr lang="en-US" sz="2200" dirty="0" smtClean="0"/>
              <a:t>Clearing Snow?</a:t>
            </a:r>
          </a:p>
          <a:p>
            <a:r>
              <a:rPr lang="en-US" sz="2200" dirty="0" smtClean="0"/>
              <a:t>Carrying bags?</a:t>
            </a:r>
          </a:p>
          <a:p>
            <a:r>
              <a:rPr lang="en-US" sz="2200" dirty="0" smtClean="0"/>
              <a:t>Wheelchair </a:t>
            </a:r>
            <a:r>
              <a:rPr lang="en-US" sz="2200" dirty="0" smtClean="0"/>
              <a:t>securement?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654493" y="1541742"/>
            <a:ext cx="4396341" cy="4200245"/>
          </a:xfrm>
        </p:spPr>
        <p:txBody>
          <a:bodyPr/>
          <a:lstStyle/>
          <a:p>
            <a:r>
              <a:rPr lang="en-US" sz="2200" dirty="0"/>
              <a:t>Disruptive passengers?</a:t>
            </a:r>
          </a:p>
          <a:p>
            <a:r>
              <a:rPr lang="en-US" sz="2200" dirty="0"/>
              <a:t> Privacy policies?</a:t>
            </a:r>
          </a:p>
          <a:p>
            <a:r>
              <a:rPr lang="en-US" sz="2200" dirty="0"/>
              <a:t>Blocking of </a:t>
            </a:r>
            <a:r>
              <a:rPr lang="en-US" sz="2200" dirty="0" smtClean="0"/>
              <a:t>aisles?</a:t>
            </a:r>
          </a:p>
          <a:p>
            <a:r>
              <a:rPr lang="en-US" sz="2200" dirty="0" smtClean="0"/>
              <a:t>Weight?</a:t>
            </a:r>
          </a:p>
          <a:p>
            <a:r>
              <a:rPr lang="en-US" sz="2200" dirty="0" smtClean="0"/>
              <a:t>Training?</a:t>
            </a:r>
          </a:p>
          <a:p>
            <a:r>
              <a:rPr lang="en-US" sz="2200" dirty="0" smtClean="0"/>
              <a:t>Lift maintenance?</a:t>
            </a:r>
          </a:p>
          <a:p>
            <a:r>
              <a:rPr lang="en-US" sz="2200" dirty="0" smtClean="0"/>
              <a:t>Oxygen tank policies?</a:t>
            </a:r>
            <a:endParaRPr lang="en-US" sz="2200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9060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Right to Know- What do you need to REALLY provide?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What is a Record?</a:t>
            </a:r>
          </a:p>
          <a:p>
            <a:pPr lvl="1"/>
            <a:r>
              <a:rPr lang="en-US" sz="2000" dirty="0" smtClean="0"/>
              <a:t>What about bus videos?</a:t>
            </a:r>
          </a:p>
          <a:p>
            <a:pPr lvl="1"/>
            <a:r>
              <a:rPr lang="en-US" sz="2000" dirty="0" smtClean="0"/>
              <a:t>Text messages?</a:t>
            </a:r>
          </a:p>
          <a:p>
            <a:pPr lvl="1"/>
            <a:r>
              <a:rPr lang="en-US" sz="2000" dirty="0" err="1" smtClean="0"/>
              <a:t>Predecisional</a:t>
            </a:r>
            <a:r>
              <a:rPr lang="en-US" sz="2000" dirty="0" smtClean="0"/>
              <a:t> Deliberations?</a:t>
            </a:r>
          </a:p>
          <a:p>
            <a:pPr lvl="1"/>
            <a:r>
              <a:rPr lang="en-US" sz="2000" dirty="0" smtClean="0"/>
              <a:t>Emails?</a:t>
            </a:r>
          </a:p>
          <a:p>
            <a:pPr lvl="1"/>
            <a:r>
              <a:rPr lang="en-US" sz="2000" dirty="0" smtClean="0"/>
              <a:t>Legal Correspondence?</a:t>
            </a:r>
            <a:endParaRPr lang="en-US" sz="2000" dirty="0"/>
          </a:p>
          <a:p>
            <a:r>
              <a:rPr lang="en-US" sz="2200" dirty="0" smtClean="0"/>
              <a:t>If it is a Record, is it a government record?</a:t>
            </a:r>
          </a:p>
          <a:p>
            <a:r>
              <a:rPr lang="en-US" sz="2200" dirty="0" smtClean="0"/>
              <a:t>Does the Record fall within one of the Exceptions of the RTKL?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8303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Contact Information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Jill E. Nagy, Esquire</a:t>
            </a:r>
          </a:p>
          <a:p>
            <a:r>
              <a:rPr lang="en-US" sz="2000" dirty="0" smtClean="0"/>
              <a:t>200 Spring Ridge Drive, Suite 202</a:t>
            </a:r>
          </a:p>
          <a:p>
            <a:pPr>
              <a:buNone/>
            </a:pPr>
            <a:r>
              <a:rPr lang="en-US" sz="2000" dirty="0" smtClean="0"/>
              <a:t>	Wyomissing, PA 19610</a:t>
            </a:r>
          </a:p>
          <a:p>
            <a:r>
              <a:rPr lang="en-US" sz="2000" dirty="0" smtClean="0"/>
              <a:t>E-mail: </a:t>
            </a:r>
            <a:r>
              <a:rPr lang="en-US" sz="2000" dirty="0" smtClean="0">
                <a:hlinkClick r:id="rId2"/>
              </a:rPr>
              <a:t>jnagy@summersnagy.com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(610) 939-9866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289732" cy="4200245"/>
          </a:xfrm>
        </p:spPr>
        <p:txBody>
          <a:bodyPr/>
          <a:lstStyle/>
          <a:p>
            <a:r>
              <a:rPr lang="en-US" sz="2000" dirty="0" smtClean="0"/>
              <a:t>Sean E. Summers, Esquire</a:t>
            </a:r>
          </a:p>
          <a:p>
            <a:r>
              <a:rPr lang="en-US" sz="2000" dirty="0" smtClean="0"/>
              <a:t>35 South Duke Street</a:t>
            </a:r>
          </a:p>
          <a:p>
            <a:pPr>
              <a:buNone/>
            </a:pPr>
            <a:r>
              <a:rPr lang="en-US" sz="2000" dirty="0" smtClean="0"/>
              <a:t>	York, PA 17401</a:t>
            </a:r>
          </a:p>
          <a:p>
            <a:r>
              <a:rPr lang="en-US" sz="2000" dirty="0" smtClean="0"/>
              <a:t>E-mail: </a:t>
            </a:r>
            <a:r>
              <a:rPr lang="en-US" sz="2000" dirty="0" smtClean="0">
                <a:hlinkClick r:id="rId3"/>
              </a:rPr>
              <a:t>ssummers@summersnagy.com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(717) 812-8100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753186" y="4826411"/>
            <a:ext cx="3381662" cy="1945861"/>
            <a:chOff x="8753186" y="4826411"/>
            <a:chExt cx="3381662" cy="194586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186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7976" y="4826411"/>
              <a:ext cx="2486386" cy="87754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6940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small" dirty="0" smtClean="0"/>
              <a:t>What is the true purpose of the Right to Know Law – How is your Agency Affected?</a:t>
            </a:r>
            <a:endParaRPr lang="en-US" sz="36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04650"/>
            <a:ext cx="8947522" cy="3786553"/>
          </a:xfrm>
        </p:spPr>
        <p:txBody>
          <a:bodyPr/>
          <a:lstStyle/>
          <a:p>
            <a:r>
              <a:rPr lang="en-US" dirty="0" smtClean="0"/>
              <a:t>The Pennsylvania Supreme Court has looked at the law to attempt to balance “full and frank” discussion among governmental officials and the need for transparency</a:t>
            </a:r>
          </a:p>
          <a:p>
            <a:r>
              <a:rPr lang="en-US" dirty="0" smtClean="0"/>
              <a:t>Even attorney-client privileged communications may be affected and disclosure may be compelled regarding certain confidential communications between governmental actors and their attorney.  </a:t>
            </a:r>
            <a:r>
              <a:rPr lang="en-US" u="sng" dirty="0" smtClean="0"/>
              <a:t>See</a:t>
            </a:r>
            <a:r>
              <a:rPr lang="en-US" dirty="0" smtClean="0"/>
              <a:t>, </a:t>
            </a:r>
            <a:r>
              <a:rPr lang="en-US" u="sng" dirty="0" smtClean="0"/>
              <a:t>In re: Thirty-third Statewide Investigating Committee</a:t>
            </a:r>
            <a:r>
              <a:rPr lang="en-US" dirty="0" smtClean="0"/>
              <a:t>, 86 A.3d 204 (Pa. 2014).  Mental processes still enjoy protection and the nature of the communication is the issue.  </a:t>
            </a:r>
            <a:r>
              <a:rPr lang="en-US" u="sng" dirty="0" smtClean="0"/>
              <a:t>Bagwell</a:t>
            </a:r>
            <a:r>
              <a:rPr lang="en-US" dirty="0" smtClean="0"/>
              <a:t>, 103 A.3d 311 (Pa. </a:t>
            </a:r>
            <a:r>
              <a:rPr lang="en-US" dirty="0" err="1" smtClean="0"/>
              <a:t>Cmwlth</a:t>
            </a:r>
            <a:r>
              <a:rPr lang="en-US" dirty="0" smtClean="0"/>
              <a:t>. Ct. 2014).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593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3945"/>
          </a:xfrm>
        </p:spPr>
        <p:txBody>
          <a:bodyPr/>
          <a:lstStyle/>
          <a:p>
            <a:r>
              <a:rPr lang="en-US" sz="3600" cap="small" dirty="0" smtClean="0"/>
              <a:t>The Right to Know Law is </a:t>
            </a:r>
            <a:r>
              <a:rPr lang="en-US" sz="3600" u="sng" cap="small" dirty="0" smtClean="0"/>
              <a:t>NOT</a:t>
            </a:r>
            <a:r>
              <a:rPr lang="en-US" sz="3600" cap="small" dirty="0" smtClean="0"/>
              <a:t> Discovery</a:t>
            </a:r>
            <a:endParaRPr lang="en-US" sz="36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276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a record to be an “agency” record, it must be in the possession of the agency.</a:t>
            </a:r>
          </a:p>
          <a:p>
            <a:pPr lvl="1"/>
            <a:r>
              <a:rPr lang="en-US" dirty="0" smtClean="0"/>
              <a:t>What if a record is in the possession of a consultant?</a:t>
            </a:r>
          </a:p>
          <a:p>
            <a:pPr lvl="1"/>
            <a:r>
              <a:rPr lang="en-US" dirty="0" smtClean="0"/>
              <a:t>FOR DOCUMENTS TO BE PUBLIC THEY MUST RELATE TO THE GOVERNMENTAL FUNCTION OF THE AGENCY</a:t>
            </a:r>
          </a:p>
          <a:p>
            <a:r>
              <a:rPr lang="en-US" dirty="0" smtClean="0"/>
              <a:t>Do you have a Right to Know Officer designated?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Time for Compliance- the 30 day extension is an important tool when faced with a request.</a:t>
            </a:r>
            <a:endParaRPr lang="en-US" dirty="0"/>
          </a:p>
          <a:p>
            <a:r>
              <a:rPr lang="en-US" dirty="0" smtClean="0"/>
              <a:t>You are NOT required to compile information or create documents. Compiling a report from a database is NOT the creation of a record.  </a:t>
            </a:r>
            <a:r>
              <a:rPr lang="en-US" u="sng" dirty="0" smtClean="0"/>
              <a:t>Pennsylvania State Police v. McGill</a:t>
            </a:r>
            <a:r>
              <a:rPr lang="en-US" dirty="0" smtClean="0"/>
              <a:t>, 83 A.3d 476 (Pa. </a:t>
            </a:r>
            <a:r>
              <a:rPr lang="en-US" dirty="0" err="1" smtClean="0"/>
              <a:t>Cmwlth</a:t>
            </a:r>
            <a:r>
              <a:rPr lang="en-US" dirty="0" smtClean="0"/>
              <a:t>. 2014)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4463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cap="small" dirty="0" smtClean="0"/>
              <a:t>How are the Courts interpreting Exceptions?</a:t>
            </a:r>
            <a:endParaRPr lang="en-US" sz="35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24254"/>
            <a:ext cx="8946541" cy="4195481"/>
          </a:xfrm>
        </p:spPr>
        <p:txBody>
          <a:bodyPr/>
          <a:lstStyle/>
          <a:p>
            <a:r>
              <a:rPr lang="en-US" dirty="0" smtClean="0"/>
              <a:t>W-2’s – these are specifically exempted based upon the provisions of the Pennsylvania Tax Code.</a:t>
            </a:r>
          </a:p>
          <a:p>
            <a:r>
              <a:rPr lang="en-US" dirty="0" smtClean="0"/>
              <a:t>Text messages </a:t>
            </a:r>
            <a:r>
              <a:rPr lang="en-US" u="sng" dirty="0" smtClean="0"/>
              <a:t>If</a:t>
            </a:r>
            <a:r>
              <a:rPr lang="en-US" dirty="0" smtClean="0"/>
              <a:t> they have been deleted from the phone.</a:t>
            </a:r>
          </a:p>
          <a:p>
            <a:r>
              <a:rPr lang="en-US" dirty="0" smtClean="0"/>
              <a:t>Insurance adjuster’s files- this is an important exception.</a:t>
            </a:r>
          </a:p>
          <a:p>
            <a:r>
              <a:rPr lang="en-US" dirty="0" smtClean="0"/>
              <a:t>Medical records</a:t>
            </a:r>
          </a:p>
          <a:p>
            <a:r>
              <a:rPr lang="en-US" dirty="0" smtClean="0"/>
              <a:t>Trade Secrets – if a request involves a trade secret or proprietary information you must notify the owner of the information.</a:t>
            </a:r>
          </a:p>
          <a:p>
            <a:r>
              <a:rPr lang="en-US" dirty="0" smtClean="0"/>
              <a:t>Personal Information – your employees must have notice that a request has been made regarding their information and MEANINGFUL opportunity to object.  ----A.3d. ---, </a:t>
            </a:r>
            <a:r>
              <a:rPr lang="en-US" u="sng" dirty="0" err="1" smtClean="0"/>
              <a:t>PaSEA</a:t>
            </a:r>
            <a:r>
              <a:rPr lang="en-US" u="sng" dirty="0" smtClean="0"/>
              <a:t> v. Commonwealth</a:t>
            </a:r>
            <a:r>
              <a:rPr lang="en-US" dirty="0" smtClean="0"/>
              <a:t>, February 2015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36288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Take advantage of your protections	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4258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Too often authorities create their own problems by providing information when they do not have to.</a:t>
            </a:r>
          </a:p>
          <a:p>
            <a:r>
              <a:rPr lang="en-US" dirty="0" smtClean="0"/>
              <a:t>The RTK Office looks at past history when interpreting the use of exceptions- if you provide it once, you may waive the exception!</a:t>
            </a:r>
          </a:p>
          <a:p>
            <a:r>
              <a:rPr lang="en-US" dirty="0" smtClean="0"/>
              <a:t>Use the 30 days that the Act provides in order to be sure of what you are providing</a:t>
            </a:r>
          </a:p>
          <a:p>
            <a:r>
              <a:rPr lang="en-US" dirty="0" smtClean="0"/>
              <a:t>Remember to ask employees if you are providing information to the public</a:t>
            </a:r>
          </a:p>
          <a:p>
            <a:r>
              <a:rPr lang="en-US" dirty="0" smtClean="0"/>
              <a:t>Remember to ask vendors if you are providing information to third parties if they object based upon trade secret/proprietary information criteria</a:t>
            </a:r>
          </a:p>
          <a:p>
            <a:r>
              <a:rPr lang="en-US" dirty="0" smtClean="0"/>
              <a:t>DO NOT WAIVE your rights!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95273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small" dirty="0" smtClean="0"/>
              <a:t>What do you do when you get a request?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2838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Date the request</a:t>
            </a:r>
          </a:p>
          <a:p>
            <a:r>
              <a:rPr lang="en-US" dirty="0" smtClean="0"/>
              <a:t>Determine if you wish to request the 30 day extension</a:t>
            </a:r>
          </a:p>
          <a:p>
            <a:r>
              <a:rPr lang="en-US" dirty="0" smtClean="0"/>
              <a:t>Determine if you must compile documents</a:t>
            </a:r>
          </a:p>
          <a:p>
            <a:r>
              <a:rPr lang="en-US" dirty="0" smtClean="0"/>
              <a:t>Determine if a 3</a:t>
            </a:r>
            <a:r>
              <a:rPr lang="en-US" baseline="30000" dirty="0" smtClean="0"/>
              <a:t>rd</a:t>
            </a:r>
            <a:r>
              <a:rPr lang="en-US" dirty="0" smtClean="0"/>
              <a:t> party is affected and provide the necessary notifications</a:t>
            </a:r>
          </a:p>
          <a:p>
            <a:r>
              <a:rPr lang="en-US" dirty="0" smtClean="0"/>
              <a:t>Provide all comprehensive basis for a denial</a:t>
            </a:r>
          </a:p>
          <a:p>
            <a:pPr lvl="1"/>
            <a:r>
              <a:rPr lang="en-US" dirty="0" smtClean="0"/>
              <a:t>You may not substitute a basis for denial later or provide an alternative basis for a denial.  </a:t>
            </a:r>
            <a:r>
              <a:rPr lang="en-US" u="sng" dirty="0" smtClean="0"/>
              <a:t>DEP v. Cole</a:t>
            </a:r>
            <a:r>
              <a:rPr lang="en-US" dirty="0" smtClean="0"/>
              <a:t>, 52 A.3d 541 (Pa. </a:t>
            </a:r>
            <a:r>
              <a:rPr lang="en-US" dirty="0" err="1" smtClean="0"/>
              <a:t>Cmwlth</a:t>
            </a:r>
            <a:r>
              <a:rPr lang="en-US" dirty="0" smtClean="0"/>
              <a:t>. Ct. 2012)</a:t>
            </a:r>
          </a:p>
          <a:p>
            <a:r>
              <a:rPr lang="en-US" dirty="0" smtClean="0"/>
              <a:t>Include an affidavit of your document search and to certify the response.</a:t>
            </a:r>
          </a:p>
          <a:p>
            <a:r>
              <a:rPr lang="en-US" dirty="0" smtClean="0"/>
              <a:t>Redaction is an important tool. 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3166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Sunshine Law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95711"/>
            <a:ext cx="8946541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do you communicate with your board?  Through email?</a:t>
            </a:r>
          </a:p>
          <a:p>
            <a:r>
              <a:rPr lang="en-US" sz="2400" dirty="0" smtClean="0"/>
              <a:t>How do you announce executive sessions?</a:t>
            </a:r>
          </a:p>
          <a:p>
            <a:r>
              <a:rPr lang="en-US" sz="2400" dirty="0" smtClean="0"/>
              <a:t>Do you monitor the content of executive sessions?</a:t>
            </a:r>
          </a:p>
          <a:p>
            <a:r>
              <a:rPr lang="en-US" sz="2400" dirty="0" smtClean="0"/>
              <a:t>Are all of your communications with your solicitor protected?</a:t>
            </a:r>
          </a:p>
          <a:p>
            <a:r>
              <a:rPr lang="en-US" sz="2400" dirty="0" smtClean="0"/>
              <a:t>Does your Bylaws allow audio participation?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85397" y="5684415"/>
            <a:ext cx="12035165" cy="1087857"/>
            <a:chOff x="85397" y="5684415"/>
            <a:chExt cx="12035165" cy="10878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900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7" y="5684415"/>
              <a:ext cx="3043561" cy="107419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3796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447391"/>
            <a:ext cx="8825657" cy="1915647"/>
          </a:xfrm>
        </p:spPr>
        <p:txBody>
          <a:bodyPr/>
          <a:lstStyle/>
          <a:p>
            <a:r>
              <a:rPr lang="en-US" sz="4400" dirty="0" smtClean="0"/>
              <a:t>CATASTROPHIC LOSS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405898"/>
            <a:ext cx="8825658" cy="860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Are you prepared for chaos?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8753186" y="4826411"/>
            <a:ext cx="3381662" cy="1945861"/>
            <a:chOff x="8753186" y="4826411"/>
            <a:chExt cx="3381662" cy="194586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186" y="5801610"/>
              <a:ext cx="3381662" cy="9706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7976" y="4826411"/>
              <a:ext cx="2486386" cy="87754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042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1301</TotalTime>
  <Words>1321</Words>
  <Application>Microsoft Office PowerPoint</Application>
  <PresentationFormat>Widescreen</PresentationFormat>
  <Paragraphs>147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Ion</vt:lpstr>
      <vt:lpstr>2015 Hot Topics</vt:lpstr>
      <vt:lpstr>Right to Know- What do you need to REALLY provide?</vt:lpstr>
      <vt:lpstr>What is the true purpose of the Right to Know Law – How is your Agency Affected?</vt:lpstr>
      <vt:lpstr>The Right to Know Law is NOT Discovery</vt:lpstr>
      <vt:lpstr>How are the Courts interpreting Exceptions?</vt:lpstr>
      <vt:lpstr>Take advantage of your protections </vt:lpstr>
      <vt:lpstr>What do you do when you get a request? </vt:lpstr>
      <vt:lpstr>Sunshine Law </vt:lpstr>
      <vt:lpstr>CATASTROPHIC LOSS </vt:lpstr>
      <vt:lpstr>What is a Catastrophic Loss Plan</vt:lpstr>
      <vt:lpstr>AT THE SCENE AND IN THE OFFICE </vt:lpstr>
      <vt:lpstr>Critical Personnel</vt:lpstr>
      <vt:lpstr>At the Scene </vt:lpstr>
      <vt:lpstr>FMLA- 12 Years and Still Uncertainty</vt:lpstr>
      <vt:lpstr>What is the Bargaining Unit’s Role In FML? </vt:lpstr>
      <vt:lpstr>PowerPoint Presentation</vt:lpstr>
      <vt:lpstr>The Return to Work/Fitness for Duty Physical </vt:lpstr>
      <vt:lpstr>ADA UPDATES  </vt:lpstr>
      <vt:lpstr>ADA – What Policies do you have in Place?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Nagy</dc:creator>
  <cp:lastModifiedBy>Jill Nagy</cp:lastModifiedBy>
  <cp:revision>23</cp:revision>
  <dcterms:created xsi:type="dcterms:W3CDTF">2015-03-14T21:17:26Z</dcterms:created>
  <dcterms:modified xsi:type="dcterms:W3CDTF">2015-04-02T15:22:39Z</dcterms:modified>
</cp:coreProperties>
</file>