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9" r:id="rId4"/>
    <p:sldId id="258" r:id="rId5"/>
    <p:sldId id="259" r:id="rId6"/>
    <p:sldId id="267" r:id="rId7"/>
    <p:sldId id="268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arr\AppData\Local\Microsoft\Windows\Temporary%20Internet%20Files\Content.Outlook\ABL59OAW\Book1%20(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arr\AppData\Local\Microsoft\Windows\Temporary%20Internet%20Files\Content.Outlook\ABL59OAW\Book1%20(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'[Trips By Purpose (2).xls]Sheet1'!$E$12:$E$31</c:f>
              <c:strCache>
                <c:ptCount val="20"/>
                <c:pt idx="0">
                  <c:v>Adult Day Care</c:v>
                </c:pt>
                <c:pt idx="1">
                  <c:v>Medical</c:v>
                </c:pt>
                <c:pt idx="2">
                  <c:v>Senior Center</c:v>
                </c:pt>
                <c:pt idx="3">
                  <c:v>Dialysis</c:v>
                </c:pt>
                <c:pt idx="4">
                  <c:v>Education</c:v>
                </c:pt>
                <c:pt idx="5">
                  <c:v>Grocery</c:v>
                </c:pt>
                <c:pt idx="6">
                  <c:v>Life Skills</c:v>
                </c:pt>
                <c:pt idx="7">
                  <c:v>After School </c:v>
                </c:pt>
                <c:pt idx="8">
                  <c:v>Methadone</c:v>
                </c:pt>
                <c:pt idx="9">
                  <c:v>Other</c:v>
                </c:pt>
                <c:pt idx="10">
                  <c:v>Pharmacy</c:v>
                </c:pt>
                <c:pt idx="11">
                  <c:v>Recreation</c:v>
                </c:pt>
                <c:pt idx="12">
                  <c:v>STAP</c:v>
                </c:pt>
                <c:pt idx="13">
                  <c:v>Senior Center </c:v>
                </c:pt>
                <c:pt idx="14">
                  <c:v>Shopping</c:v>
                </c:pt>
                <c:pt idx="15">
                  <c:v>Social Service</c:v>
                </c:pt>
                <c:pt idx="16">
                  <c:v>VCT</c:v>
                </c:pt>
                <c:pt idx="17">
                  <c:v>Volunteer</c:v>
                </c:pt>
                <c:pt idx="18">
                  <c:v>Work</c:v>
                </c:pt>
                <c:pt idx="19">
                  <c:v>Designated Stop</c:v>
                </c:pt>
              </c:strCache>
            </c:strRef>
          </c:cat>
          <c:val>
            <c:numRef>
              <c:f>'[Trips By Purpose (2).xls]Sheet1'!$G$12:$G$31</c:f>
              <c:numCache>
                <c:formatCode>General</c:formatCode>
                <c:ptCount val="20"/>
                <c:pt idx="0">
                  <c:v>11079</c:v>
                </c:pt>
                <c:pt idx="1">
                  <c:v>64478</c:v>
                </c:pt>
                <c:pt idx="2">
                  <c:v>43184</c:v>
                </c:pt>
                <c:pt idx="3">
                  <c:v>24870</c:v>
                </c:pt>
                <c:pt idx="4">
                  <c:v>1001</c:v>
                </c:pt>
                <c:pt idx="5">
                  <c:v>2947</c:v>
                </c:pt>
                <c:pt idx="6">
                  <c:v>286</c:v>
                </c:pt>
                <c:pt idx="7">
                  <c:v>896</c:v>
                </c:pt>
                <c:pt idx="8">
                  <c:v>5198</c:v>
                </c:pt>
                <c:pt idx="9">
                  <c:v>3536</c:v>
                </c:pt>
                <c:pt idx="10">
                  <c:v>1965</c:v>
                </c:pt>
                <c:pt idx="11">
                  <c:v>18439</c:v>
                </c:pt>
                <c:pt idx="12">
                  <c:v>1728</c:v>
                </c:pt>
                <c:pt idx="13">
                  <c:v>4018</c:v>
                </c:pt>
                <c:pt idx="14">
                  <c:v>5168</c:v>
                </c:pt>
                <c:pt idx="15">
                  <c:v>3229</c:v>
                </c:pt>
                <c:pt idx="16">
                  <c:v>78452</c:v>
                </c:pt>
                <c:pt idx="17">
                  <c:v>5321</c:v>
                </c:pt>
                <c:pt idx="18">
                  <c:v>15439</c:v>
                </c:pt>
                <c:pt idx="19">
                  <c:v>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1400339663424E-2"/>
          <c:y val="3.3857829052705457E-2"/>
          <c:w val="0.63866778601204266"/>
          <c:h val="0.66442392472528677"/>
        </c:manualLayout>
      </c:layout>
      <c:lineChart>
        <c:grouping val="standar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Trips</c:v>
                </c:pt>
              </c:strCache>
            </c:strRef>
          </c:tx>
          <c:marker>
            <c:symbol val="none"/>
          </c:marker>
          <c:cat>
            <c:numRef>
              <c:f>Sheet1!$E$8:$E$27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Sheet1!$F$8:$F$27</c:f>
              <c:numCache>
                <c:formatCode>General</c:formatCode>
                <c:ptCount val="20"/>
                <c:pt idx="0">
                  <c:v>590</c:v>
                </c:pt>
                <c:pt idx="1">
                  <c:v>771</c:v>
                </c:pt>
                <c:pt idx="2">
                  <c:v>771</c:v>
                </c:pt>
                <c:pt idx="3">
                  <c:v>841</c:v>
                </c:pt>
                <c:pt idx="4">
                  <c:v>848</c:v>
                </c:pt>
                <c:pt idx="5">
                  <c:v>934</c:v>
                </c:pt>
                <c:pt idx="6">
                  <c:v>886</c:v>
                </c:pt>
                <c:pt idx="7">
                  <c:v>876</c:v>
                </c:pt>
                <c:pt idx="8">
                  <c:v>848</c:v>
                </c:pt>
                <c:pt idx="9">
                  <c:v>831</c:v>
                </c:pt>
                <c:pt idx="10">
                  <c:v>891</c:v>
                </c:pt>
                <c:pt idx="11">
                  <c:v>934</c:v>
                </c:pt>
                <c:pt idx="12">
                  <c:v>679</c:v>
                </c:pt>
                <c:pt idx="13">
                  <c:v>852</c:v>
                </c:pt>
                <c:pt idx="14">
                  <c:v>853</c:v>
                </c:pt>
                <c:pt idx="15">
                  <c:v>965</c:v>
                </c:pt>
                <c:pt idx="16">
                  <c:v>843</c:v>
                </c:pt>
                <c:pt idx="17">
                  <c:v>833</c:v>
                </c:pt>
                <c:pt idx="18">
                  <c:v>878</c:v>
                </c:pt>
                <c:pt idx="19">
                  <c:v>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88168"/>
        <c:axId val="247095616"/>
      </c:lineChart>
      <c:lineChart>
        <c:grouping val="standard"/>
        <c:varyColors val="0"/>
        <c:ser>
          <c:idx val="2"/>
          <c:order val="1"/>
          <c:tx>
            <c:strRef>
              <c:f>Sheet1!$H$7</c:f>
              <c:strCache>
                <c:ptCount val="1"/>
                <c:pt idx="0">
                  <c:v>pass/hr</c:v>
                </c:pt>
              </c:strCache>
            </c:strRef>
          </c:tx>
          <c:marker>
            <c:symbol val="none"/>
          </c:marker>
          <c:cat>
            <c:numRef>
              <c:f>Sheet1!$E$8:$E$27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Sheet1!$H$8:$H$27</c:f>
              <c:numCache>
                <c:formatCode>General</c:formatCode>
                <c:ptCount val="20"/>
                <c:pt idx="0">
                  <c:v>2.1</c:v>
                </c:pt>
                <c:pt idx="1">
                  <c:v>2.5499999999999998</c:v>
                </c:pt>
                <c:pt idx="2">
                  <c:v>2.4500000000000002</c:v>
                </c:pt>
                <c:pt idx="3">
                  <c:v>2.54</c:v>
                </c:pt>
                <c:pt idx="4">
                  <c:v>2.56</c:v>
                </c:pt>
                <c:pt idx="5">
                  <c:v>2.63</c:v>
                </c:pt>
                <c:pt idx="6">
                  <c:v>2.58</c:v>
                </c:pt>
                <c:pt idx="7">
                  <c:v>2.59</c:v>
                </c:pt>
                <c:pt idx="8">
                  <c:v>2.69</c:v>
                </c:pt>
                <c:pt idx="9">
                  <c:v>2.72</c:v>
                </c:pt>
                <c:pt idx="10">
                  <c:v>2.63</c:v>
                </c:pt>
                <c:pt idx="11">
                  <c:v>2.73</c:v>
                </c:pt>
                <c:pt idx="12">
                  <c:v>2.33</c:v>
                </c:pt>
                <c:pt idx="13">
                  <c:v>2.79</c:v>
                </c:pt>
                <c:pt idx="14">
                  <c:v>2.7</c:v>
                </c:pt>
                <c:pt idx="15">
                  <c:v>2.62</c:v>
                </c:pt>
                <c:pt idx="16">
                  <c:v>2.48</c:v>
                </c:pt>
                <c:pt idx="17">
                  <c:v>2.72</c:v>
                </c:pt>
                <c:pt idx="18">
                  <c:v>2.66</c:v>
                </c:pt>
                <c:pt idx="19">
                  <c:v>2.58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93656"/>
        <c:axId val="247091304"/>
      </c:lineChart>
      <c:dateAx>
        <c:axId val="2470881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47095616"/>
        <c:crosses val="autoZero"/>
        <c:auto val="1"/>
        <c:lblOffset val="100"/>
        <c:baseTimeUnit val="days"/>
      </c:dateAx>
      <c:valAx>
        <c:axId val="24709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088168"/>
        <c:crosses val="autoZero"/>
        <c:crossBetween val="between"/>
      </c:valAx>
      <c:valAx>
        <c:axId val="247091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7093656"/>
        <c:crosses val="max"/>
        <c:crossBetween val="between"/>
      </c:valAx>
      <c:dateAx>
        <c:axId val="24709365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247091304"/>
        <c:crosses val="autoZero"/>
        <c:auto val="1"/>
        <c:lblOffset val="100"/>
        <c:baseTimeUnit val="days"/>
      </c:date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Trips</c:v>
                </c:pt>
              </c:strCache>
            </c:strRef>
          </c:tx>
          <c:marker>
            <c:symbol val="none"/>
          </c:marker>
          <c:cat>
            <c:numRef>
              <c:f>Sheet1!$E$8:$E$27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Sheet1!$F$8:$F$27</c:f>
              <c:numCache>
                <c:formatCode>General</c:formatCode>
                <c:ptCount val="20"/>
                <c:pt idx="0">
                  <c:v>590</c:v>
                </c:pt>
                <c:pt idx="1">
                  <c:v>771</c:v>
                </c:pt>
                <c:pt idx="2">
                  <c:v>771</c:v>
                </c:pt>
                <c:pt idx="3">
                  <c:v>841</c:v>
                </c:pt>
                <c:pt idx="4">
                  <c:v>848</c:v>
                </c:pt>
                <c:pt idx="5">
                  <c:v>934</c:v>
                </c:pt>
                <c:pt idx="6">
                  <c:v>886</c:v>
                </c:pt>
                <c:pt idx="7">
                  <c:v>876</c:v>
                </c:pt>
                <c:pt idx="8">
                  <c:v>848</c:v>
                </c:pt>
                <c:pt idx="9">
                  <c:v>831</c:v>
                </c:pt>
                <c:pt idx="10">
                  <c:v>891</c:v>
                </c:pt>
                <c:pt idx="11">
                  <c:v>934</c:v>
                </c:pt>
                <c:pt idx="12">
                  <c:v>679</c:v>
                </c:pt>
                <c:pt idx="13">
                  <c:v>852</c:v>
                </c:pt>
                <c:pt idx="14">
                  <c:v>853</c:v>
                </c:pt>
                <c:pt idx="15">
                  <c:v>965</c:v>
                </c:pt>
                <c:pt idx="16">
                  <c:v>843</c:v>
                </c:pt>
                <c:pt idx="17">
                  <c:v>833</c:v>
                </c:pt>
                <c:pt idx="18">
                  <c:v>878</c:v>
                </c:pt>
                <c:pt idx="19">
                  <c:v>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94440"/>
        <c:axId val="247091696"/>
      </c:lineChart>
      <c:lineChart>
        <c:grouping val="standard"/>
        <c:varyColors val="0"/>
        <c:ser>
          <c:idx val="1"/>
          <c:order val="1"/>
          <c:tx>
            <c:strRef>
              <c:f>Sheet1!$G$7</c:f>
              <c:strCache>
                <c:ptCount val="1"/>
                <c:pt idx="0">
                  <c:v>% on time</c:v>
                </c:pt>
              </c:strCache>
            </c:strRef>
          </c:tx>
          <c:marker>
            <c:symbol val="none"/>
          </c:marker>
          <c:cat>
            <c:numRef>
              <c:f>Sheet1!$E$8:$E$27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Sheet1!$G$8:$G$27</c:f>
              <c:numCache>
                <c:formatCode>General</c:formatCode>
                <c:ptCount val="20"/>
                <c:pt idx="0">
                  <c:v>91</c:v>
                </c:pt>
                <c:pt idx="1">
                  <c:v>81</c:v>
                </c:pt>
                <c:pt idx="2">
                  <c:v>78</c:v>
                </c:pt>
                <c:pt idx="3">
                  <c:v>68</c:v>
                </c:pt>
                <c:pt idx="4">
                  <c:v>73</c:v>
                </c:pt>
                <c:pt idx="5">
                  <c:v>73</c:v>
                </c:pt>
                <c:pt idx="6">
                  <c:v>77</c:v>
                </c:pt>
                <c:pt idx="7">
                  <c:v>68</c:v>
                </c:pt>
                <c:pt idx="8">
                  <c:v>76</c:v>
                </c:pt>
                <c:pt idx="9">
                  <c:v>80</c:v>
                </c:pt>
                <c:pt idx="10">
                  <c:v>77</c:v>
                </c:pt>
                <c:pt idx="11">
                  <c:v>79</c:v>
                </c:pt>
                <c:pt idx="12">
                  <c:v>86</c:v>
                </c:pt>
                <c:pt idx="13">
                  <c:v>82</c:v>
                </c:pt>
                <c:pt idx="14">
                  <c:v>78</c:v>
                </c:pt>
                <c:pt idx="15">
                  <c:v>81</c:v>
                </c:pt>
                <c:pt idx="16">
                  <c:v>85</c:v>
                </c:pt>
                <c:pt idx="17">
                  <c:v>83</c:v>
                </c:pt>
                <c:pt idx="18">
                  <c:v>75</c:v>
                </c:pt>
                <c:pt idx="19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95224"/>
        <c:axId val="247094832"/>
      </c:lineChart>
      <c:dateAx>
        <c:axId val="24709444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47091696"/>
        <c:crosses val="autoZero"/>
        <c:auto val="1"/>
        <c:lblOffset val="100"/>
        <c:baseTimeUnit val="days"/>
      </c:dateAx>
      <c:valAx>
        <c:axId val="24709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094440"/>
        <c:crosses val="autoZero"/>
        <c:crossBetween val="between"/>
      </c:valAx>
      <c:valAx>
        <c:axId val="247094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7095224"/>
        <c:crosses val="max"/>
        <c:crossBetween val="between"/>
      </c:valAx>
      <c:dateAx>
        <c:axId val="247095224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247094832"/>
        <c:crosses val="autoZero"/>
        <c:auto val="1"/>
        <c:lblOffset val="100"/>
        <c:baseTimeUnit val="days"/>
      </c:date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Sheet1!$G$7</c:f>
              <c:strCache>
                <c:ptCount val="1"/>
                <c:pt idx="0">
                  <c:v>% on time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Sheet1!$I$8:$I$27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Sheet1!$G$8:$G$27</c:f>
              <c:numCache>
                <c:formatCode>General</c:formatCode>
                <c:ptCount val="20"/>
                <c:pt idx="0">
                  <c:v>91</c:v>
                </c:pt>
                <c:pt idx="1">
                  <c:v>81</c:v>
                </c:pt>
                <c:pt idx="2">
                  <c:v>78</c:v>
                </c:pt>
                <c:pt idx="3">
                  <c:v>68</c:v>
                </c:pt>
                <c:pt idx="4">
                  <c:v>73</c:v>
                </c:pt>
                <c:pt idx="5">
                  <c:v>73</c:v>
                </c:pt>
                <c:pt idx="6">
                  <c:v>77</c:v>
                </c:pt>
                <c:pt idx="7">
                  <c:v>68</c:v>
                </c:pt>
                <c:pt idx="8">
                  <c:v>76</c:v>
                </c:pt>
                <c:pt idx="9">
                  <c:v>80</c:v>
                </c:pt>
                <c:pt idx="10">
                  <c:v>77</c:v>
                </c:pt>
                <c:pt idx="11">
                  <c:v>79</c:v>
                </c:pt>
                <c:pt idx="12">
                  <c:v>86</c:v>
                </c:pt>
                <c:pt idx="13">
                  <c:v>82</c:v>
                </c:pt>
                <c:pt idx="14">
                  <c:v>78</c:v>
                </c:pt>
                <c:pt idx="15">
                  <c:v>81</c:v>
                </c:pt>
                <c:pt idx="16">
                  <c:v>85</c:v>
                </c:pt>
                <c:pt idx="17">
                  <c:v>83</c:v>
                </c:pt>
                <c:pt idx="18">
                  <c:v>75</c:v>
                </c:pt>
                <c:pt idx="19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89736"/>
        <c:axId val="247090128"/>
      </c:lineChart>
      <c:lineChart>
        <c:grouping val="standard"/>
        <c:varyColors val="0"/>
        <c:ser>
          <c:idx val="1"/>
          <c:order val="1"/>
          <c:tx>
            <c:strRef>
              <c:f>Sheet1!$H$7</c:f>
              <c:strCache>
                <c:ptCount val="1"/>
                <c:pt idx="0">
                  <c:v>pass/hr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Sheet1!$I$8:$I$27</c:f>
              <c:numCache>
                <c:formatCode>d\-mmm</c:formatCode>
                <c:ptCount val="20"/>
                <c:pt idx="0">
                  <c:v>42065</c:v>
                </c:pt>
                <c:pt idx="1">
                  <c:v>42066</c:v>
                </c:pt>
                <c:pt idx="2">
                  <c:v>42067</c:v>
                </c:pt>
                <c:pt idx="3">
                  <c:v>42072</c:v>
                </c:pt>
                <c:pt idx="4">
                  <c:v>42073</c:v>
                </c:pt>
                <c:pt idx="5">
                  <c:v>42074</c:v>
                </c:pt>
                <c:pt idx="6">
                  <c:v>42075</c:v>
                </c:pt>
                <c:pt idx="7">
                  <c:v>42076</c:v>
                </c:pt>
                <c:pt idx="8">
                  <c:v>42079</c:v>
                </c:pt>
                <c:pt idx="9">
                  <c:v>42080</c:v>
                </c:pt>
                <c:pt idx="10">
                  <c:v>42081</c:v>
                </c:pt>
                <c:pt idx="11">
                  <c:v>42082</c:v>
                </c:pt>
                <c:pt idx="12">
                  <c:v>42083</c:v>
                </c:pt>
                <c:pt idx="13">
                  <c:v>42086</c:v>
                </c:pt>
                <c:pt idx="14">
                  <c:v>42087</c:v>
                </c:pt>
                <c:pt idx="15">
                  <c:v>42088</c:v>
                </c:pt>
                <c:pt idx="16">
                  <c:v>42089</c:v>
                </c:pt>
                <c:pt idx="17">
                  <c:v>42090</c:v>
                </c:pt>
                <c:pt idx="18">
                  <c:v>42093</c:v>
                </c:pt>
                <c:pt idx="19">
                  <c:v>42094</c:v>
                </c:pt>
              </c:numCache>
            </c:numRef>
          </c:cat>
          <c:val>
            <c:numRef>
              <c:f>Sheet1!$H$8:$H$27</c:f>
              <c:numCache>
                <c:formatCode>General</c:formatCode>
                <c:ptCount val="20"/>
                <c:pt idx="0">
                  <c:v>2.1</c:v>
                </c:pt>
                <c:pt idx="1">
                  <c:v>2.5499999999999998</c:v>
                </c:pt>
                <c:pt idx="2">
                  <c:v>2.4500000000000002</c:v>
                </c:pt>
                <c:pt idx="3">
                  <c:v>2.54</c:v>
                </c:pt>
                <c:pt idx="4">
                  <c:v>2.56</c:v>
                </c:pt>
                <c:pt idx="5">
                  <c:v>2.63</c:v>
                </c:pt>
                <c:pt idx="6">
                  <c:v>2.58</c:v>
                </c:pt>
                <c:pt idx="7">
                  <c:v>2.59</c:v>
                </c:pt>
                <c:pt idx="8">
                  <c:v>2.69</c:v>
                </c:pt>
                <c:pt idx="9">
                  <c:v>2.72</c:v>
                </c:pt>
                <c:pt idx="10">
                  <c:v>2.63</c:v>
                </c:pt>
                <c:pt idx="11">
                  <c:v>2.73</c:v>
                </c:pt>
                <c:pt idx="12">
                  <c:v>2.33</c:v>
                </c:pt>
                <c:pt idx="13">
                  <c:v>2.79</c:v>
                </c:pt>
                <c:pt idx="14">
                  <c:v>2.7</c:v>
                </c:pt>
                <c:pt idx="15">
                  <c:v>2.62</c:v>
                </c:pt>
                <c:pt idx="16">
                  <c:v>2.48</c:v>
                </c:pt>
                <c:pt idx="17">
                  <c:v>2.72</c:v>
                </c:pt>
                <c:pt idx="18">
                  <c:v>2.66</c:v>
                </c:pt>
                <c:pt idx="19">
                  <c:v>2.58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92088"/>
        <c:axId val="247090912"/>
      </c:lineChart>
      <c:dateAx>
        <c:axId val="24708973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247090128"/>
        <c:crosses val="autoZero"/>
        <c:auto val="1"/>
        <c:lblOffset val="100"/>
        <c:baseTimeUnit val="days"/>
      </c:dateAx>
      <c:valAx>
        <c:axId val="24709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089736"/>
        <c:crosses val="autoZero"/>
        <c:crossBetween val="between"/>
      </c:valAx>
      <c:valAx>
        <c:axId val="247090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47092088"/>
        <c:crosses val="max"/>
        <c:crossBetween val="between"/>
      </c:valAx>
      <c:dateAx>
        <c:axId val="24709208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247090912"/>
        <c:crosses val="autoZero"/>
        <c:auto val="1"/>
        <c:lblOffset val="100"/>
        <c:baseTimeUnit val="days"/>
      </c:date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A9A0EB-778E-47DF-94C8-4A73FFE7EE3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EFB69-9814-4A29-B02A-6F33625B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 of</a:t>
            </a:r>
            <a:r>
              <a:rPr lang="en-US" baseline="0" dirty="0" smtClean="0"/>
              <a:t> almost 300K trips, </a:t>
            </a:r>
          </a:p>
          <a:p>
            <a:r>
              <a:rPr lang="en-US" baseline="0" dirty="0" smtClean="0"/>
              <a:t>1/3 was medical related.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FB69-9814-4A29-B02A-6F33625BC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4/9/2015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 Rabbit Logo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292600"/>
            <a:ext cx="5181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Improving the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Health Care-Transportation Connection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 PPTA</a:t>
            </a:r>
          </a:p>
          <a:p>
            <a:r>
              <a:rPr lang="en-US" dirty="0" smtClean="0"/>
              <a:t>April 9,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York Adams Transportation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What’s working – 31% / 91K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46486"/>
              </p:ext>
            </p:extLst>
          </p:nvPr>
        </p:nvGraphicFramePr>
        <p:xfrm>
          <a:off x="304800" y="228600"/>
          <a:ext cx="8382000" cy="5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7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Demand Responsive Looks Like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8" y="491917"/>
            <a:ext cx="6959418" cy="53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Capacity Demand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1864"/>
            <a:ext cx="7139378" cy="502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2084" t="34648" r="9369" b="30781"/>
          <a:stretch/>
        </p:blipFill>
        <p:spPr>
          <a:xfrm>
            <a:off x="5257800" y="5061997"/>
            <a:ext cx="3613090" cy="894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6202680" cy="503224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400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en-US" sz="1400" dirty="0" smtClean="0"/>
              <a:t>	</a:t>
            </a:r>
            <a:endParaRPr lang="en-US" sz="2400" dirty="0" smtClean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784029"/>
              </p:ext>
            </p:extLst>
          </p:nvPr>
        </p:nvGraphicFramePr>
        <p:xfrm>
          <a:off x="1905000" y="3352800"/>
          <a:ext cx="5181600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853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Operating (In)efficiencies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08910"/>
              </p:ext>
            </p:extLst>
          </p:nvPr>
        </p:nvGraphicFramePr>
        <p:xfrm>
          <a:off x="4648200" y="462541"/>
          <a:ext cx="4191000" cy="266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20916"/>
              </p:ext>
            </p:extLst>
          </p:nvPr>
        </p:nvGraphicFramePr>
        <p:xfrm>
          <a:off x="533400" y="3810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07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Operating (In)efficiencies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75641" t="10254" r="13622" b="13406"/>
          <a:stretch/>
        </p:blipFill>
        <p:spPr bwMode="auto">
          <a:xfrm>
            <a:off x="6477000" y="1072497"/>
            <a:ext cx="2094241" cy="418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75641" t="10254" r="13622" b="13406"/>
          <a:stretch/>
        </p:blipFill>
        <p:spPr bwMode="auto">
          <a:xfrm>
            <a:off x="9372600" y="1066800"/>
            <a:ext cx="17526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33400"/>
            <a:ext cx="571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Lost Productivity </a:t>
            </a:r>
          </a:p>
          <a:p>
            <a:r>
              <a:rPr lang="en-US" dirty="0" smtClean="0"/>
              <a:t>March 6 – 599 Completed Trips in York County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Stop Duration was 3.38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of all durations greater than </a:t>
            </a:r>
            <a:r>
              <a:rPr lang="en-US" dirty="0" smtClean="0">
                <a:solidFill>
                  <a:srgbClr val="C00000"/>
                </a:solidFill>
              </a:rPr>
              <a:t>2 min </a:t>
            </a:r>
            <a:r>
              <a:rPr lang="en-US" dirty="0" smtClean="0"/>
              <a:t>= 1120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1120 minutes = 18.6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18.6 hours x $65/hour = </a:t>
            </a:r>
            <a:r>
              <a:rPr lang="en-US" b="1" dirty="0" smtClean="0">
                <a:solidFill>
                  <a:srgbClr val="C00000"/>
                </a:solidFill>
              </a:rPr>
              <a:t>$1,213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___________</a:t>
            </a:r>
          </a:p>
          <a:p>
            <a:r>
              <a:rPr lang="en-US" dirty="0" smtClean="0"/>
              <a:t>49 No Shows – Randomly Selected 3</a:t>
            </a:r>
          </a:p>
          <a:p>
            <a:r>
              <a:rPr lang="en-US" dirty="0" smtClean="0"/>
              <a:t>Average travel time between the pick before and after No Show = 23 minutes</a:t>
            </a:r>
          </a:p>
          <a:p>
            <a:r>
              <a:rPr lang="en-US" dirty="0" smtClean="0"/>
              <a:t>Total 1127 Minutes</a:t>
            </a:r>
          </a:p>
          <a:p>
            <a:r>
              <a:rPr lang="en-US" dirty="0" smtClean="0"/>
              <a:t>1127 minutes = 18.8 hours</a:t>
            </a:r>
          </a:p>
          <a:p>
            <a:r>
              <a:rPr lang="en-US" dirty="0" smtClean="0"/>
              <a:t>18.8 x 65 = </a:t>
            </a:r>
            <a:r>
              <a:rPr lang="en-US" b="1" dirty="0" smtClean="0">
                <a:solidFill>
                  <a:srgbClr val="C00000"/>
                </a:solidFill>
              </a:rPr>
              <a:t>$1,222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$2,435/$14 = 173 trips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4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And the survey says…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0" t="12474" r="7571" b="9555"/>
          <a:stretch/>
        </p:blipFill>
        <p:spPr bwMode="auto">
          <a:xfrm>
            <a:off x="1524000" y="461379"/>
            <a:ext cx="6543230" cy="507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95600" y="1066800"/>
            <a:ext cx="2971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5974081" cy="4879848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 smtClean="0"/>
              <a:t>Aging in place </a:t>
            </a:r>
            <a:r>
              <a:rPr lang="en-US" dirty="0" smtClean="0"/>
              <a:t>– </a:t>
            </a:r>
            <a:r>
              <a:rPr lang="en-US" sz="2400" dirty="0" smtClean="0"/>
              <a:t>Monthly cost: Transit $190.74 vs. County home $7,756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1100" i="1" dirty="0" smtClean="0"/>
              <a:t>YATA Survey states average senior takes 11 trips per month.  Average trip cost $17.34.  County home cost $255 per day. </a:t>
            </a:r>
          </a:p>
          <a:p>
            <a:pPr>
              <a:buClr>
                <a:srgbClr val="C00000"/>
              </a:buClr>
            </a:pPr>
            <a:r>
              <a:rPr lang="en-US" b="1" dirty="0" smtClean="0"/>
              <a:t>Meeting specialized health needs </a:t>
            </a:r>
            <a:r>
              <a:rPr lang="en-US" dirty="0" smtClean="0"/>
              <a:t>– </a:t>
            </a:r>
            <a:r>
              <a:rPr lang="en-US" sz="2400" dirty="0" smtClean="0"/>
              <a:t>Nearly 22,000 trips to dialysis per year</a:t>
            </a:r>
          </a:p>
          <a:p>
            <a:pPr>
              <a:buClr>
                <a:srgbClr val="C00000"/>
              </a:buClr>
            </a:pPr>
            <a:r>
              <a:rPr lang="en-US" b="1" dirty="0" err="1" smtClean="0"/>
              <a:t>PwD</a:t>
            </a:r>
            <a:r>
              <a:rPr lang="en-US" dirty="0" smtClean="0"/>
              <a:t> – </a:t>
            </a:r>
            <a:r>
              <a:rPr lang="en-US" sz="2400" dirty="0"/>
              <a:t>60%+ use it to go to </a:t>
            </a:r>
            <a:r>
              <a:rPr lang="en-US" sz="2400" dirty="0" smtClean="0"/>
              <a:t>work</a:t>
            </a:r>
          </a:p>
          <a:p>
            <a:pPr>
              <a:buClr>
                <a:srgbClr val="C00000"/>
              </a:buClr>
            </a:pPr>
            <a:r>
              <a:rPr lang="en-US" b="1" dirty="0"/>
              <a:t>Senior Centers Participation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t="12004" r="15231" b="13005"/>
          <a:stretch>
            <a:fillRect/>
          </a:stretch>
        </p:blipFill>
        <p:spPr bwMode="auto">
          <a:xfrm rot="160287">
            <a:off x="6906991" y="2371840"/>
            <a:ext cx="1685925" cy="214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rfarr\AppData\Local\Microsoft\Windows\Temporary Internet Files\Content.Outlook\ABL59OAW\IMG_1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4" t="17211"/>
          <a:stretch/>
        </p:blipFill>
        <p:spPr bwMode="auto">
          <a:xfrm rot="461965">
            <a:off x="6050220" y="4244755"/>
            <a:ext cx="2056395" cy="172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200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 2</vt:lpstr>
      <vt:lpstr>Aspect</vt:lpstr>
      <vt:lpstr>Improving the  Health Care-Transportation Connection </vt:lpstr>
      <vt:lpstr>What’s working – 31% / 91K</vt:lpstr>
      <vt:lpstr>What Demand Responsive Looks Like</vt:lpstr>
      <vt:lpstr>Capacity Demand</vt:lpstr>
      <vt:lpstr>Operating (In)efficiencies</vt:lpstr>
      <vt:lpstr>Operating (In)efficiencies</vt:lpstr>
      <vt:lpstr>And the survey says…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Farr</dc:creator>
  <cp:lastModifiedBy>Rich Farr</cp:lastModifiedBy>
  <cp:revision>29</cp:revision>
  <cp:lastPrinted>2015-04-07T10:09:30Z</cp:lastPrinted>
  <dcterms:created xsi:type="dcterms:W3CDTF">2015-02-02T13:17:08Z</dcterms:created>
  <dcterms:modified xsi:type="dcterms:W3CDTF">2015-04-09T11:06:17Z</dcterms:modified>
</cp:coreProperties>
</file>