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 id="2147483816" r:id="rId2"/>
    <p:sldMasterId id="2147483828" r:id="rId3"/>
    <p:sldMasterId id="2147483840" r:id="rId4"/>
    <p:sldMasterId id="2147483852" r:id="rId5"/>
  </p:sldMasterIdLst>
  <p:notesMasterIdLst>
    <p:notesMasterId r:id="rId39"/>
  </p:notesMasterIdLst>
  <p:handoutMasterIdLst>
    <p:handoutMasterId r:id="rId40"/>
  </p:handoutMasterIdLst>
  <p:sldIdLst>
    <p:sldId id="256" r:id="rId6"/>
    <p:sldId id="426" r:id="rId7"/>
    <p:sldId id="427" r:id="rId8"/>
    <p:sldId id="428" r:id="rId9"/>
    <p:sldId id="430" r:id="rId10"/>
    <p:sldId id="434" r:id="rId11"/>
    <p:sldId id="425" r:id="rId12"/>
    <p:sldId id="416" r:id="rId13"/>
    <p:sldId id="417" r:id="rId14"/>
    <p:sldId id="418" r:id="rId15"/>
    <p:sldId id="419" r:id="rId16"/>
    <p:sldId id="420" r:id="rId17"/>
    <p:sldId id="421" r:id="rId18"/>
    <p:sldId id="423" r:id="rId19"/>
    <p:sldId id="480" r:id="rId20"/>
    <p:sldId id="439" r:id="rId21"/>
    <p:sldId id="440" r:id="rId22"/>
    <p:sldId id="441" r:id="rId23"/>
    <p:sldId id="445" r:id="rId24"/>
    <p:sldId id="446" r:id="rId25"/>
    <p:sldId id="447" r:id="rId26"/>
    <p:sldId id="483" r:id="rId27"/>
    <p:sldId id="449" r:id="rId28"/>
    <p:sldId id="450" r:id="rId29"/>
    <p:sldId id="457" r:id="rId30"/>
    <p:sldId id="458" r:id="rId31"/>
    <p:sldId id="475" r:id="rId32"/>
    <p:sldId id="476" r:id="rId33"/>
    <p:sldId id="477" r:id="rId34"/>
    <p:sldId id="478" r:id="rId35"/>
    <p:sldId id="479" r:id="rId36"/>
    <p:sldId id="481" r:id="rId37"/>
    <p:sldId id="263" r:id="rId3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 id="2" name="Brigid Hynes-Cherin" initials="BHC" lastIdx="6" clrIdx="2"/>
  <p:cmAuthor id="3" name="Hynes-Cherin, Brigid (FTA)" initials="BHC" lastIdx="8" clrIdx="3"/>
  <p:cmAuthor id="4" name="USDOT_User" initials="U"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39" autoAdjust="0"/>
    <p:restoredTop sz="81748" autoAdjust="0"/>
  </p:normalViewPr>
  <p:slideViewPr>
    <p:cSldViewPr snapToGrid="0" snapToObjects="1">
      <p:cViewPr>
        <p:scale>
          <a:sx n="66" d="100"/>
          <a:sy n="66" d="100"/>
        </p:scale>
        <p:origin x="-792" y="-10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66"/>
    </p:cViewPr>
  </p:sorterViewPr>
  <p:notesViewPr>
    <p:cSldViewPr snapToGrid="0" snapToObjects="1">
      <p:cViewPr>
        <p:scale>
          <a:sx n="100" d="100"/>
          <a:sy n="100" d="100"/>
        </p:scale>
        <p:origin x="-1747"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image" Target="../media/image11.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E5F014E3-1210-480A-83E5-B29A67FA9C19}">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E3840DCB-1B21-47A4-ABEA-46F935D3366E}" type="parTrans" cxnId="{B01C63A0-6D58-4802-8BA1-F4DB3D70B17C}">
      <dgm:prSet/>
      <dgm:spPr/>
      <dgm:t>
        <a:bodyPr/>
        <a:lstStyle/>
        <a:p>
          <a:endParaRPr lang="en-US"/>
        </a:p>
      </dgm:t>
    </dgm:pt>
    <dgm:pt modelId="{D7881529-E7ED-4826-8FE5-A00FC4714129}" type="sibTrans" cxnId="{B01C63A0-6D58-4802-8BA1-F4DB3D70B17C}">
      <dgm:prSet/>
      <dgm:spPr/>
      <dgm:t>
        <a:bodyPr/>
        <a:lstStyle/>
        <a:p>
          <a:endParaRPr lang="en-US"/>
        </a:p>
      </dgm:t>
    </dgm:pt>
    <dgm:pt modelId="{72DD7C74-4197-4F19-891E-14A58CDB7373}">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0939D0F4-8B2F-4185-96CA-B7F219CA6193}" type="parTrans" cxnId="{3AB20DC2-A43B-4AE5-819B-5733F5208014}">
      <dgm:prSet/>
      <dgm:spPr/>
      <dgm:t>
        <a:bodyPr/>
        <a:lstStyle/>
        <a:p>
          <a:endParaRPr lang="en-US"/>
        </a:p>
      </dgm:t>
    </dgm:pt>
    <dgm:pt modelId="{A4351582-F698-453A-AB27-AAB2521D322C}" type="sibTrans" cxnId="{3AB20DC2-A43B-4AE5-819B-5733F5208014}">
      <dgm:prSet/>
      <dgm:spPr/>
      <dgm:t>
        <a:bodyPr/>
        <a:lstStyle/>
        <a:p>
          <a:endParaRPr lang="en-US"/>
        </a:p>
      </dgm:t>
    </dgm:pt>
    <dgm:pt modelId="{3E9217CB-9EB1-4AD5-BD05-547475D113B7}">
      <dgm:prSet phldrT="[Text]"/>
      <dgm:spPr>
        <a:blipFill rotWithShape="0">
          <a:blip xmlns:r="http://schemas.openxmlformats.org/officeDocument/2006/relationships" r:embed="rId3"/>
          <a:stretch>
            <a:fillRect/>
          </a:stretch>
        </a:blipFill>
      </dgm:spPr>
      <dgm:t>
        <a:bodyPr/>
        <a:lstStyle/>
        <a:p>
          <a:r>
            <a:rPr lang="en-US" dirty="0" smtClean="0"/>
            <a:t> </a:t>
          </a:r>
          <a:endParaRPr lang="en-US" dirty="0"/>
        </a:p>
      </dgm:t>
    </dgm:pt>
    <dgm:pt modelId="{6BBE1B8F-388C-4870-B24A-820ADE916CDE}" type="sibTrans" cxnId="{90C12562-26D4-4E41-AD24-7D73232C41EE}">
      <dgm:prSet/>
      <dgm:spPr/>
      <dgm:t>
        <a:bodyPr/>
        <a:lstStyle/>
        <a:p>
          <a:endParaRPr lang="en-US"/>
        </a:p>
      </dgm:t>
    </dgm:pt>
    <dgm:pt modelId="{0CD48B97-400D-4D2D-9491-E81492B82A9E}" type="parTrans" cxnId="{90C12562-26D4-4E41-AD24-7D73232C41EE}">
      <dgm:prSet/>
      <dgm:spPr/>
      <dgm:t>
        <a:bodyPr/>
        <a:lstStyle/>
        <a:p>
          <a:endParaRPr lang="en-US"/>
        </a:p>
      </dgm:t>
    </dgm:pt>
    <dgm:pt modelId="{F40673E5-67FA-4A6C-92D6-BC10F59ADBC7}">
      <dgm:prSet phldrT="[Text]"/>
      <dgm:spPr>
        <a:blipFill rotWithShape="0">
          <a:blip xmlns:r="http://schemas.openxmlformats.org/officeDocument/2006/relationships" r:embed="rId4"/>
          <a:stretch>
            <a:fillRect/>
          </a:stretch>
        </a:blipFill>
      </dgm:spPr>
      <dgm:t>
        <a:bodyPr/>
        <a:lstStyle/>
        <a:p>
          <a:r>
            <a:rPr lang="en-US" dirty="0" smtClean="0"/>
            <a:t> </a:t>
          </a:r>
          <a:endParaRPr lang="en-US" dirty="0"/>
        </a:p>
      </dgm:t>
    </dgm:pt>
    <dgm:pt modelId="{8CDCE6B8-6F1E-4FF4-A449-5F25359941B9}" type="sibTrans" cxnId="{39C60404-DAF8-4A96-B8E9-64ED45889ED9}">
      <dgm:prSet/>
      <dgm:spPr/>
      <dgm:t>
        <a:bodyPr/>
        <a:lstStyle/>
        <a:p>
          <a:endParaRPr lang="en-US"/>
        </a:p>
      </dgm:t>
    </dgm:pt>
    <dgm:pt modelId="{ACC7DB61-3037-40E9-A547-4184C5344040}" type="parTrans" cxnId="{39C60404-DAF8-4A96-B8E9-64ED45889ED9}">
      <dgm:prSet/>
      <dgm:spPr/>
      <dgm:t>
        <a:bodyPr/>
        <a:lstStyle/>
        <a:p>
          <a:endParaRPr lang="en-US"/>
        </a:p>
      </dgm:t>
    </dgm:pt>
    <dgm:pt modelId="{9126C300-2B5A-407A-B099-D883DF548D1F}">
      <dgm:prSet phldrT="[Text]" custT="1"/>
      <dgm:spPr>
        <a:gradFill flip="none" rotWithShape="1">
          <a:gsLst>
            <a:gs pos="0">
              <a:schemeClr val="bg2">
                <a:lumMod val="50000"/>
              </a:schemeClr>
            </a:gs>
            <a:gs pos="80000">
              <a:schemeClr val="bg1">
                <a:lumMod val="65000"/>
              </a:schemeClr>
            </a:gs>
            <a:gs pos="100000">
              <a:schemeClr val="bg1">
                <a:lumMod val="85000"/>
              </a:schemeClr>
            </a:gs>
          </a:gsLst>
          <a:lin ang="13800000" scaled="0"/>
          <a:tileRect/>
        </a:gradFill>
      </dgm:spPr>
      <dgm:t>
        <a:bodyPr/>
        <a:lstStyle/>
        <a:p>
          <a:r>
            <a:rPr lang="en-US" sz="2800" dirty="0" smtClean="0">
              <a:solidFill>
                <a:schemeClr val="bg1"/>
              </a:solidFill>
            </a:rPr>
            <a:t>Federal Transit Administration</a:t>
          </a:r>
        </a:p>
        <a:p>
          <a:r>
            <a:rPr lang="en-US" sz="2800" dirty="0" smtClean="0">
              <a:solidFill>
                <a:schemeClr val="bg1"/>
              </a:solidFill>
            </a:rPr>
            <a:t>www.fta.dot.gov</a:t>
          </a:r>
          <a:endParaRPr lang="en-US" sz="2800" dirty="0">
            <a:solidFill>
              <a:schemeClr val="bg1"/>
            </a:solidFill>
          </a:endParaRPr>
        </a:p>
      </dgm:t>
    </dgm:pt>
    <dgm:pt modelId="{8A61AD11-2142-4BF7-9215-DBF7E1ED59D1}" type="sibTrans" cxnId="{205339F3-2144-4086-9C7C-9027AFF0017D}">
      <dgm:prSet/>
      <dgm:spPr/>
      <dgm:t>
        <a:bodyPr/>
        <a:lstStyle/>
        <a:p>
          <a:endParaRPr lang="en-US"/>
        </a:p>
      </dgm:t>
    </dgm:pt>
    <dgm:pt modelId="{68C5C721-6E00-405F-83E5-B29DF76F19F9}" type="parTrans" cxnId="{205339F3-2144-4086-9C7C-9027AFF0017D}">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t>
        <a:bodyPr/>
        <a:lstStyle/>
        <a:p>
          <a:endParaRPr lang="en-US"/>
        </a:p>
      </dgm:t>
    </dgm:pt>
    <dgm:pt modelId="{F81EAEEC-E405-46FA-81D1-576EE0EA1C35}" type="pres">
      <dgm:prSet presAssocID="{C52840DF-8D5B-484D-896D-B93D29C06196}" presName="matrix" presStyleCnt="0"/>
      <dgm:spPr/>
    </dgm:pt>
    <dgm:pt modelId="{35894D2A-7448-4EEF-BE7A-AFECDF46E879}" type="pres">
      <dgm:prSet presAssocID="{C52840DF-8D5B-484D-896D-B93D29C06196}" presName="tile1" presStyleLbl="node1" presStyleIdx="0" presStyleCnt="4"/>
      <dgm:spPr/>
      <dgm:t>
        <a:bodyPr/>
        <a:lstStyle/>
        <a:p>
          <a:endParaRPr lang="en-US"/>
        </a:p>
      </dgm:t>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t>
        <a:bodyPr/>
        <a:lstStyle/>
        <a:p>
          <a:endParaRPr lang="en-US"/>
        </a:p>
      </dgm:t>
    </dgm:pt>
    <dgm:pt modelId="{261419D1-020B-4657-BF78-9F0E18F7ED53}" type="pres">
      <dgm:prSet presAssocID="{C52840DF-8D5B-484D-896D-B93D29C06196}" presName="tile2" presStyleLbl="node1" presStyleIdx="1" presStyleCnt="4"/>
      <dgm:spPr/>
      <dgm:t>
        <a:bodyPr/>
        <a:lstStyle/>
        <a:p>
          <a:endParaRPr lang="en-US"/>
        </a:p>
      </dgm:t>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t>
        <a:bodyPr/>
        <a:lstStyle/>
        <a:p>
          <a:endParaRPr lang="en-US"/>
        </a:p>
      </dgm:t>
    </dgm:pt>
    <dgm:pt modelId="{94D001CF-E85D-43CF-A52B-834DD35C680F}" type="pres">
      <dgm:prSet presAssocID="{C52840DF-8D5B-484D-896D-B93D29C06196}" presName="tile3" presStyleLbl="node1" presStyleIdx="2" presStyleCnt="4"/>
      <dgm:spPr/>
      <dgm:t>
        <a:bodyPr/>
        <a:lstStyle/>
        <a:p>
          <a:endParaRPr lang="en-US"/>
        </a:p>
      </dgm:t>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t>
        <a:bodyPr/>
        <a:lstStyle/>
        <a:p>
          <a:endParaRPr lang="en-US"/>
        </a:p>
      </dgm:t>
    </dgm:pt>
    <dgm:pt modelId="{0CD42C0B-1FA3-425E-90C8-A1C3A2B21B06}" type="pres">
      <dgm:prSet presAssocID="{C52840DF-8D5B-484D-896D-B93D29C06196}" presName="tile4" presStyleLbl="node1" presStyleIdx="3" presStyleCnt="4"/>
      <dgm:spPr/>
      <dgm:t>
        <a:bodyPr/>
        <a:lstStyle/>
        <a:p>
          <a:endParaRPr lang="en-US"/>
        </a:p>
      </dgm:t>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t>
        <a:bodyPr/>
        <a:lstStyle/>
        <a:p>
          <a:endParaRPr lang="en-US"/>
        </a:p>
      </dgm:t>
    </dgm:pt>
    <dgm:pt modelId="{A4D9E059-1CF5-46B4-9BDC-6A89B9F2C818}" type="pres">
      <dgm:prSet presAssocID="{C52840DF-8D5B-484D-896D-B93D29C06196}" presName="centerTile" presStyleLbl="fgShp" presStyleIdx="0" presStyleCnt="1" custScaleX="141340" custScaleY="113169">
        <dgm:presLayoutVars>
          <dgm:chMax val="0"/>
          <dgm:chPref val="0"/>
        </dgm:presLayoutVars>
      </dgm:prSet>
      <dgm:spPr/>
      <dgm:t>
        <a:bodyPr/>
        <a:lstStyle/>
        <a:p>
          <a:endParaRPr lang="en-US"/>
        </a:p>
      </dgm:t>
    </dgm:pt>
  </dgm:ptLst>
  <dgm:cxnLst>
    <dgm:cxn modelId="{37943701-AB64-465D-A1E4-F8ADF310C86F}" type="presOf" srcId="{F40673E5-67FA-4A6C-92D6-BC10F59ADBC7}" destId="{35894D2A-7448-4EEF-BE7A-AFECDF46E879}" srcOrd="0" destOrd="0" presId="urn:microsoft.com/office/officeart/2005/8/layout/matrix1"/>
    <dgm:cxn modelId="{E0119E14-1482-47D4-AF61-5B4B9D1F8CEF}" type="presOf" srcId="{9126C300-2B5A-407A-B099-D883DF548D1F}" destId="{A4D9E059-1CF5-46B4-9BDC-6A89B9F2C818}" srcOrd="0" destOrd="0" presId="urn:microsoft.com/office/officeart/2005/8/layout/matrix1"/>
    <dgm:cxn modelId="{1777662C-FF2C-4194-91FB-8E4DF6F8F4F6}" type="presOf" srcId="{3E9217CB-9EB1-4AD5-BD05-547475D113B7}" destId="{6AE1032C-5A52-45A7-B42C-E3AD4E29B0D4}" srcOrd="1" destOrd="0" presId="urn:microsoft.com/office/officeart/2005/8/layout/matrix1"/>
    <dgm:cxn modelId="{09B484E3-D0C1-45FE-BF6C-3CAD10FCD13A}" type="presOf" srcId="{F40673E5-67FA-4A6C-92D6-BC10F59ADBC7}" destId="{7D6BE7A4-F4F8-41A6-B378-82CB3DEF028B}" srcOrd="1" destOrd="0" presId="urn:microsoft.com/office/officeart/2005/8/layout/matrix1"/>
    <dgm:cxn modelId="{7FEEB3B3-2D08-4C7E-BBB3-9BE28C50FA95}" type="presOf" srcId="{E5F014E3-1210-480A-83E5-B29A67FA9C19}" destId="{94D001CF-E85D-43CF-A52B-834DD35C680F}" srcOrd="0" destOrd="0" presId="urn:microsoft.com/office/officeart/2005/8/layout/matrix1"/>
    <dgm:cxn modelId="{8E10AB8E-AE1F-4DF3-B76E-6D57D76A4C44}" type="presOf" srcId="{3E9217CB-9EB1-4AD5-BD05-547475D113B7}" destId="{261419D1-020B-4657-BF78-9F0E18F7ED53}" srcOrd="0" destOrd="0" presId="urn:microsoft.com/office/officeart/2005/8/layout/matrix1"/>
    <dgm:cxn modelId="{C16903F7-96B5-4F6E-8E1C-23E9AE739B6C}" type="presOf" srcId="{E5F014E3-1210-480A-83E5-B29A67FA9C19}" destId="{7BA5ED7B-4C9D-4749-976E-6907BA0B55EF}" srcOrd="1" destOrd="0" presId="urn:microsoft.com/office/officeart/2005/8/layout/matrix1"/>
    <dgm:cxn modelId="{3AB20DC2-A43B-4AE5-819B-5733F5208014}" srcId="{9126C300-2B5A-407A-B099-D883DF548D1F}" destId="{72DD7C74-4197-4F19-891E-14A58CDB7373}" srcOrd="3" destOrd="0" parTransId="{0939D0F4-8B2F-4185-96CA-B7F219CA6193}" sibTransId="{A4351582-F698-453A-AB27-AAB2521D322C}"/>
    <dgm:cxn modelId="{05A8F05D-4DEF-4A41-9A52-23AA7135C2D8}" type="presOf" srcId="{72DD7C74-4197-4F19-891E-14A58CDB7373}" destId="{0CD42C0B-1FA3-425E-90C8-A1C3A2B21B06}" srcOrd="0" destOrd="0" presId="urn:microsoft.com/office/officeart/2005/8/layout/matrix1"/>
    <dgm:cxn modelId="{39C60404-DAF8-4A96-B8E9-64ED45889ED9}" srcId="{9126C300-2B5A-407A-B099-D883DF548D1F}" destId="{F40673E5-67FA-4A6C-92D6-BC10F59ADBC7}" srcOrd="0" destOrd="0" parTransId="{ACC7DB61-3037-40E9-A547-4184C5344040}" sibTransId="{8CDCE6B8-6F1E-4FF4-A449-5F25359941B9}"/>
    <dgm:cxn modelId="{90C12562-26D4-4E41-AD24-7D73232C41EE}" srcId="{9126C300-2B5A-407A-B099-D883DF548D1F}" destId="{3E9217CB-9EB1-4AD5-BD05-547475D113B7}" srcOrd="1" destOrd="0" parTransId="{0CD48B97-400D-4D2D-9491-E81492B82A9E}" sibTransId="{6BBE1B8F-388C-4870-B24A-820ADE916CDE}"/>
    <dgm:cxn modelId="{205339F3-2144-4086-9C7C-9027AFF0017D}" srcId="{C52840DF-8D5B-484D-896D-B93D29C06196}" destId="{9126C300-2B5A-407A-B099-D883DF548D1F}" srcOrd="0" destOrd="0" parTransId="{68C5C721-6E00-405F-83E5-B29DF76F19F9}" sibTransId="{8A61AD11-2142-4BF7-9215-DBF7E1ED59D1}"/>
    <dgm:cxn modelId="{38EE5EEA-DAA5-4C69-9796-9FDC9B205133}" type="presOf" srcId="{C52840DF-8D5B-484D-896D-B93D29C06196}" destId="{6FB2D1F5-71BE-46C2-9752-FC4362EB43A7}" srcOrd="0" destOrd="0" presId="urn:microsoft.com/office/officeart/2005/8/layout/matrix1"/>
    <dgm:cxn modelId="{699877A6-FD7D-4314-9748-679E0BFF2B11}" type="presOf" srcId="{72DD7C74-4197-4F19-891E-14A58CDB7373}" destId="{5408CB34-D5AA-41FA-B3B2-04CFE8A47361}" srcOrd="1" destOrd="0" presId="urn:microsoft.com/office/officeart/2005/8/layout/matrix1"/>
    <dgm:cxn modelId="{B01C63A0-6D58-4802-8BA1-F4DB3D70B17C}" srcId="{9126C300-2B5A-407A-B099-D883DF548D1F}" destId="{E5F014E3-1210-480A-83E5-B29A67FA9C19}" srcOrd="2" destOrd="0" parTransId="{E3840DCB-1B21-47A4-ABEA-46F935D3366E}" sibTransId="{D7881529-E7ED-4826-8FE5-A00FC4714129}"/>
    <dgm:cxn modelId="{77500B79-ED34-432B-B528-E72EF0D24129}" type="presParOf" srcId="{6FB2D1F5-71BE-46C2-9752-FC4362EB43A7}" destId="{F81EAEEC-E405-46FA-81D1-576EE0EA1C35}" srcOrd="0" destOrd="0" presId="urn:microsoft.com/office/officeart/2005/8/layout/matrix1"/>
    <dgm:cxn modelId="{409F112C-94F1-4BEF-8CDB-36C8ED8B2099}" type="presParOf" srcId="{F81EAEEC-E405-46FA-81D1-576EE0EA1C35}" destId="{35894D2A-7448-4EEF-BE7A-AFECDF46E879}" srcOrd="0" destOrd="0" presId="urn:microsoft.com/office/officeart/2005/8/layout/matrix1"/>
    <dgm:cxn modelId="{CC17F0B9-A22F-4DE5-9AAB-B7EF3B05306A}" type="presParOf" srcId="{F81EAEEC-E405-46FA-81D1-576EE0EA1C35}" destId="{7D6BE7A4-F4F8-41A6-B378-82CB3DEF028B}" srcOrd="1" destOrd="0" presId="urn:microsoft.com/office/officeart/2005/8/layout/matrix1"/>
    <dgm:cxn modelId="{B26407EF-D869-4AA7-827B-896ECC6E59CB}" type="presParOf" srcId="{F81EAEEC-E405-46FA-81D1-576EE0EA1C35}" destId="{261419D1-020B-4657-BF78-9F0E18F7ED53}" srcOrd="2" destOrd="0" presId="urn:microsoft.com/office/officeart/2005/8/layout/matrix1"/>
    <dgm:cxn modelId="{73F4BF30-2902-4F12-A09F-8C97C296813B}" type="presParOf" srcId="{F81EAEEC-E405-46FA-81D1-576EE0EA1C35}" destId="{6AE1032C-5A52-45A7-B42C-E3AD4E29B0D4}" srcOrd="3" destOrd="0" presId="urn:microsoft.com/office/officeart/2005/8/layout/matrix1"/>
    <dgm:cxn modelId="{2EB0D2D8-728B-440F-B3F8-34929C5B4E8F}" type="presParOf" srcId="{F81EAEEC-E405-46FA-81D1-576EE0EA1C35}" destId="{94D001CF-E85D-43CF-A52B-834DD35C680F}" srcOrd="4" destOrd="0" presId="urn:microsoft.com/office/officeart/2005/8/layout/matrix1"/>
    <dgm:cxn modelId="{6FA06FA3-E125-4A3A-ADF0-0D08B3E6C67F}" type="presParOf" srcId="{F81EAEEC-E405-46FA-81D1-576EE0EA1C35}" destId="{7BA5ED7B-4C9D-4749-976E-6907BA0B55EF}" srcOrd="5" destOrd="0" presId="urn:microsoft.com/office/officeart/2005/8/layout/matrix1"/>
    <dgm:cxn modelId="{992E1678-4D6D-42C7-9A77-B6AC18492040}" type="presParOf" srcId="{F81EAEEC-E405-46FA-81D1-576EE0EA1C35}" destId="{0CD42C0B-1FA3-425E-90C8-A1C3A2B21B06}" srcOrd="6" destOrd="0" presId="urn:microsoft.com/office/officeart/2005/8/layout/matrix1"/>
    <dgm:cxn modelId="{F97F0CC0-2E78-470B-AE07-DD5526FEFCB7}" type="presParOf" srcId="{F81EAEEC-E405-46FA-81D1-576EE0EA1C35}" destId="{5408CB34-D5AA-41FA-B3B2-04CFE8A47361}" srcOrd="7" destOrd="0" presId="urn:microsoft.com/office/officeart/2005/8/layout/matrix1"/>
    <dgm:cxn modelId="{2723881A-2684-4783-BDD0-2E9560C66D5A}"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94D2A-7448-4EEF-BE7A-AFECDF46E879}">
      <dsp:nvSpPr>
        <dsp:cNvPr id="0" name=""/>
        <dsp:cNvSpPr/>
      </dsp:nvSpPr>
      <dsp:spPr>
        <a:xfrm rot="16200000">
          <a:off x="646938" y="-646938"/>
          <a:ext cx="2592324" cy="3886200"/>
        </a:xfrm>
        <a:prstGeom prst="round1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5400000">
        <a:off x="0" y="0"/>
        <a:ext cx="3886200" cy="1944243"/>
      </dsp:txXfrm>
    </dsp:sp>
    <dsp:sp modelId="{261419D1-020B-4657-BF78-9F0E18F7ED53}">
      <dsp:nvSpPr>
        <dsp:cNvPr id="0" name=""/>
        <dsp:cNvSpPr/>
      </dsp:nvSpPr>
      <dsp:spPr>
        <a:xfrm>
          <a:off x="3886200" y="0"/>
          <a:ext cx="3886200" cy="2592324"/>
        </a:xfrm>
        <a:prstGeom prst="round1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886200" y="0"/>
        <a:ext cx="3886200" cy="1944243"/>
      </dsp:txXfrm>
    </dsp:sp>
    <dsp:sp modelId="{94D001CF-E85D-43CF-A52B-834DD35C680F}">
      <dsp:nvSpPr>
        <dsp:cNvPr id="0" name=""/>
        <dsp:cNvSpPr/>
      </dsp:nvSpPr>
      <dsp:spPr>
        <a:xfrm rot="10800000">
          <a:off x="0" y="2592324"/>
          <a:ext cx="3886200" cy="2592324"/>
        </a:xfrm>
        <a:prstGeom prst="round1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10800000">
        <a:off x="0" y="3240404"/>
        <a:ext cx="3886200" cy="1944243"/>
      </dsp:txXfrm>
    </dsp:sp>
    <dsp:sp modelId="{0CD42C0B-1FA3-425E-90C8-A1C3A2B21B06}">
      <dsp:nvSpPr>
        <dsp:cNvPr id="0" name=""/>
        <dsp:cNvSpPr/>
      </dsp:nvSpPr>
      <dsp:spPr>
        <a:xfrm rot="5400000">
          <a:off x="4533138" y="1945386"/>
          <a:ext cx="2592324" cy="3886200"/>
        </a:xfrm>
        <a:prstGeom prst="round1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5400000">
        <a:off x="3886200" y="3240404"/>
        <a:ext cx="3886200" cy="1944243"/>
      </dsp:txXfrm>
    </dsp:sp>
    <dsp:sp modelId="{A4D9E059-1CF5-46B4-9BDC-6A89B9F2C818}">
      <dsp:nvSpPr>
        <dsp:cNvPr id="0" name=""/>
        <dsp:cNvSpPr/>
      </dsp:nvSpPr>
      <dsp:spPr>
        <a:xfrm>
          <a:off x="2238373" y="1858897"/>
          <a:ext cx="3295653" cy="1466853"/>
        </a:xfrm>
        <a:prstGeom prst="roundRect">
          <a:avLst/>
        </a:prstGeom>
        <a:gradFill flip="none" rotWithShape="1">
          <a:gsLst>
            <a:gs pos="0">
              <a:schemeClr val="bg2">
                <a:lumMod val="50000"/>
              </a:schemeClr>
            </a:gs>
            <a:gs pos="80000">
              <a:schemeClr val="bg1">
                <a:lumMod val="65000"/>
              </a:schemeClr>
            </a:gs>
            <a:gs pos="100000">
              <a:schemeClr val="bg1">
                <a:lumMod val="85000"/>
              </a:schemeClr>
            </a:gs>
          </a:gsLst>
          <a:lin ang="138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Federal Transit Administration</a:t>
          </a:r>
        </a:p>
        <a:p>
          <a:pPr lvl="0" algn="ctr" defTabSz="1244600">
            <a:lnSpc>
              <a:spcPct val="90000"/>
            </a:lnSpc>
            <a:spcBef>
              <a:spcPct val="0"/>
            </a:spcBef>
            <a:spcAft>
              <a:spcPct val="35000"/>
            </a:spcAft>
          </a:pPr>
          <a:r>
            <a:rPr lang="en-US" sz="2800" kern="1200" dirty="0" smtClean="0">
              <a:solidFill>
                <a:schemeClr val="bg1"/>
              </a:solidFill>
            </a:rPr>
            <a:t>www.fta.dot.gov</a:t>
          </a:r>
          <a:endParaRPr lang="en-US" sz="2800" kern="1200" dirty="0">
            <a:solidFill>
              <a:schemeClr val="bg1"/>
            </a:solidFill>
          </a:endParaRPr>
        </a:p>
      </dsp:txBody>
      <dsp:txXfrm>
        <a:off x="2309979" y="1930503"/>
        <a:ext cx="3152441" cy="13236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0060"/>
          </a:xfrm>
          <a:prstGeom prst="rect">
            <a:avLst/>
          </a:prstGeom>
        </p:spPr>
        <p:txBody>
          <a:bodyPr vert="horz" lIns="97126" tIns="48562" rIns="97126" bIns="48562" rtlCol="0"/>
          <a:lstStyle>
            <a:lvl1pPr algn="l">
              <a:defRPr sz="1300"/>
            </a:lvl1pPr>
          </a:lstStyle>
          <a:p>
            <a:endParaRPr lang="en-US"/>
          </a:p>
        </p:txBody>
      </p:sp>
      <p:sp>
        <p:nvSpPr>
          <p:cNvPr id="3" name="Date Placeholder 2"/>
          <p:cNvSpPr>
            <a:spLocks noGrp="1"/>
          </p:cNvSpPr>
          <p:nvPr>
            <p:ph type="dt" sz="quarter" idx="1"/>
          </p:nvPr>
        </p:nvSpPr>
        <p:spPr>
          <a:xfrm>
            <a:off x="4143587" y="5"/>
            <a:ext cx="3169920" cy="480060"/>
          </a:xfrm>
          <a:prstGeom prst="rect">
            <a:avLst/>
          </a:prstGeom>
        </p:spPr>
        <p:txBody>
          <a:bodyPr vert="horz" lIns="97126" tIns="48562" rIns="97126" bIns="48562" rtlCol="0"/>
          <a:lstStyle>
            <a:lvl1pPr algn="r">
              <a:defRPr sz="1300"/>
            </a:lvl1pPr>
          </a:lstStyle>
          <a:p>
            <a:fld id="{1DC33813-86A8-492A-AE12-98AAEACF43FF}" type="datetimeFigureOut">
              <a:rPr lang="en-US" smtClean="0"/>
              <a:pPr/>
              <a:t>4/7/2015</a:t>
            </a:fld>
            <a:endParaRPr lang="en-US"/>
          </a:p>
        </p:txBody>
      </p:sp>
      <p:sp>
        <p:nvSpPr>
          <p:cNvPr id="4" name="Footer Placeholder 3"/>
          <p:cNvSpPr>
            <a:spLocks noGrp="1"/>
          </p:cNvSpPr>
          <p:nvPr>
            <p:ph type="ftr" sz="quarter" idx="2"/>
          </p:nvPr>
        </p:nvSpPr>
        <p:spPr>
          <a:xfrm>
            <a:off x="0" y="9119478"/>
            <a:ext cx="3169920" cy="480060"/>
          </a:xfrm>
          <a:prstGeom prst="rect">
            <a:avLst/>
          </a:prstGeom>
        </p:spPr>
        <p:txBody>
          <a:bodyPr vert="horz" lIns="97126" tIns="48562" rIns="97126" bIns="4856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8"/>
            <a:ext cx="3169920" cy="480060"/>
          </a:xfrm>
          <a:prstGeom prst="rect">
            <a:avLst/>
          </a:prstGeom>
        </p:spPr>
        <p:txBody>
          <a:bodyPr vert="horz" lIns="97126" tIns="48562" rIns="97126" bIns="48562" rtlCol="0" anchor="b"/>
          <a:lstStyle>
            <a:lvl1pPr algn="r">
              <a:defRPr sz="1300"/>
            </a:lvl1pPr>
          </a:lstStyle>
          <a:p>
            <a:fld id="{32BDEEE6-70E4-425C-905B-2A4AC3985FF0}" type="slidenum">
              <a:rPr lang="en-US" smtClean="0"/>
              <a:pPr/>
              <a:t>‹#›</a:t>
            </a:fld>
            <a:endParaRPr lang="en-US"/>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0060"/>
          </a:xfrm>
          <a:prstGeom prst="rect">
            <a:avLst/>
          </a:prstGeom>
        </p:spPr>
        <p:txBody>
          <a:bodyPr vert="horz" lIns="97126" tIns="48562" rIns="97126" bIns="48562" rtlCol="0"/>
          <a:lstStyle>
            <a:lvl1pPr algn="l">
              <a:defRPr sz="1300"/>
            </a:lvl1pPr>
          </a:lstStyle>
          <a:p>
            <a:endParaRPr lang="en-US"/>
          </a:p>
        </p:txBody>
      </p:sp>
      <p:sp>
        <p:nvSpPr>
          <p:cNvPr id="3" name="Date Placeholder 2"/>
          <p:cNvSpPr>
            <a:spLocks noGrp="1"/>
          </p:cNvSpPr>
          <p:nvPr>
            <p:ph type="dt" idx="1"/>
          </p:nvPr>
        </p:nvSpPr>
        <p:spPr>
          <a:xfrm>
            <a:off x="4143587" y="5"/>
            <a:ext cx="3169920" cy="480060"/>
          </a:xfrm>
          <a:prstGeom prst="rect">
            <a:avLst/>
          </a:prstGeom>
        </p:spPr>
        <p:txBody>
          <a:bodyPr vert="horz" lIns="97126" tIns="48562" rIns="97126" bIns="48562" rtlCol="0"/>
          <a:lstStyle>
            <a:lvl1pPr algn="r">
              <a:defRPr sz="1300"/>
            </a:lvl1pPr>
          </a:lstStyle>
          <a:p>
            <a:fld id="{C212F185-B6B5-4E3A-AD87-2FF3BCD19979}" type="datetimeFigureOut">
              <a:rPr lang="en-US" smtClean="0"/>
              <a:pPr/>
              <a:t>4/7/2015</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7126" tIns="48562" rIns="97126" bIns="48562" rtlCol="0" anchor="ctr"/>
          <a:lstStyle/>
          <a:p>
            <a:endParaRPr lang="en-US"/>
          </a:p>
        </p:txBody>
      </p:sp>
      <p:sp>
        <p:nvSpPr>
          <p:cNvPr id="5" name="Notes Placeholder 4"/>
          <p:cNvSpPr>
            <a:spLocks noGrp="1"/>
          </p:cNvSpPr>
          <p:nvPr>
            <p:ph type="body" sz="quarter" idx="3"/>
          </p:nvPr>
        </p:nvSpPr>
        <p:spPr>
          <a:xfrm>
            <a:off x="731520" y="4560575"/>
            <a:ext cx="5852160" cy="4320540"/>
          </a:xfrm>
          <a:prstGeom prst="rect">
            <a:avLst/>
          </a:prstGeom>
        </p:spPr>
        <p:txBody>
          <a:bodyPr vert="horz" lIns="97126" tIns="48562" rIns="97126" bIns="485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8"/>
            <a:ext cx="3169920" cy="480060"/>
          </a:xfrm>
          <a:prstGeom prst="rect">
            <a:avLst/>
          </a:prstGeom>
        </p:spPr>
        <p:txBody>
          <a:bodyPr vert="horz" lIns="97126" tIns="48562" rIns="97126" bIns="4856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8"/>
            <a:ext cx="3169920" cy="480060"/>
          </a:xfrm>
          <a:prstGeom prst="rect">
            <a:avLst/>
          </a:prstGeom>
        </p:spPr>
        <p:txBody>
          <a:bodyPr vert="horz" lIns="97126" tIns="48562" rIns="97126" bIns="48562" rtlCol="0" anchor="b"/>
          <a:lstStyle>
            <a:lvl1pPr algn="r">
              <a:defRPr sz="1300"/>
            </a:lvl1pPr>
          </a:lstStyle>
          <a:p>
            <a:fld id="{74FDF521-A8C0-47CF-B688-3383CB252F15}" type="slidenum">
              <a:rPr lang="en-US" smtClean="0"/>
              <a:pPr/>
              <a:t>‹#›</a:t>
            </a:fld>
            <a:endParaRPr lang="en-US"/>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a:p>
        </p:txBody>
      </p:sp>
    </p:spTree>
    <p:extLst>
      <p:ext uri="{BB962C8B-B14F-4D97-AF65-F5344CB8AC3E}">
        <p14:creationId xmlns:p14="http://schemas.microsoft.com/office/powerpoint/2010/main" val="298442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21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sz="19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0158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 Fall of 2014, FTA conducted a series of Hands on Training session in each of our Regional Office areas. This presentation is a broad overview,  there will be detailed webinars and videos produced to provide more detailed training.  Topics covered in this presentation include: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52503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19138"/>
            <a:ext cx="4802188" cy="3602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17</a:t>
            </a:fld>
            <a:endParaRPr lang="en-US" dirty="0"/>
          </a:p>
        </p:txBody>
      </p:sp>
    </p:spTree>
    <p:extLst>
      <p:ext uri="{BB962C8B-B14F-4D97-AF65-F5344CB8AC3E}">
        <p14:creationId xmlns:p14="http://schemas.microsoft.com/office/powerpoint/2010/main" val="180158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poll audience to see who remembers paper grants, 5 inch floppy disk, or even the 3 inch disks before we went web-based</a:t>
            </a:r>
          </a:p>
          <a:p>
            <a:endParaRPr lang="en-US" dirty="0"/>
          </a:p>
          <a:p>
            <a:r>
              <a:rPr lang="en-US" dirty="0" smtClean="0"/>
              <a:t>Remember the first cell phone it was in a box, then we got a flip phone, and now we have had 6 versions of the Apple iPhone – and each version was better</a:t>
            </a:r>
          </a:p>
          <a:p>
            <a:endParaRPr lang="en-US" dirty="0" smtClean="0">
              <a:ea typeface="Arial Unicode MS" pitchFamily="34" charset="-128"/>
              <a:cs typeface="Arial Unicode MS" pitchFamily="34" charset="-128"/>
            </a:endParaRPr>
          </a:p>
          <a:p>
            <a:r>
              <a:rPr lang="en-US" dirty="0" smtClean="0">
                <a:ea typeface="Arial Unicode MS" pitchFamily="34" charset="-128"/>
                <a:cs typeface="Arial Unicode MS" pitchFamily="34" charset="-128"/>
              </a:rPr>
              <a:t>Changes </a:t>
            </a:r>
            <a:r>
              <a:rPr lang="en-US" dirty="0">
                <a:ea typeface="Arial Unicode MS" pitchFamily="34" charset="-128"/>
                <a:cs typeface="Arial Unicode MS" pitchFamily="34" charset="-128"/>
              </a:rPr>
              <a:t>and advancements in technology is one reason and the benefit of moving to new technology affords an opportunity to make changes to achieve the following</a:t>
            </a:r>
            <a:endParaRPr lang="en-US" dirty="0" smtClean="0"/>
          </a:p>
          <a:p>
            <a:r>
              <a:rPr lang="en-US" dirty="0" smtClean="0"/>
              <a:t>Goals and Objectives</a:t>
            </a:r>
          </a:p>
          <a:p>
            <a:endParaRPr lang="en-US" dirty="0" smtClean="0"/>
          </a:p>
          <a:p>
            <a:r>
              <a:rPr lang="en-US" dirty="0" smtClean="0"/>
              <a:t>Efficiency – changes allow for more than one fund source in a grant, this means you can more accurately account for various funds allocated to specific projects; where before you may have required three applications, one for each fund source to fund a project, with TrAMS the different fund sources can be obligated in a single award. </a:t>
            </a:r>
          </a:p>
          <a:p>
            <a:endParaRPr lang="en-US" dirty="0"/>
          </a:p>
          <a:p>
            <a:r>
              <a:rPr lang="en-US" dirty="0" smtClean="0"/>
              <a:t>Wouldn’t it be nice to not have to prepare three separate quarterly reports on the same project? </a:t>
            </a:r>
          </a:p>
          <a:p>
            <a:endParaRPr lang="en-US" dirty="0" smtClean="0"/>
          </a:p>
          <a:p>
            <a:r>
              <a:rPr lang="en-US" dirty="0" smtClean="0"/>
              <a:t>Flexibility – really means the platform has advantages where we can tap into technology advances more readily and the platform is more easily adaptable.</a:t>
            </a:r>
          </a:p>
          <a:p>
            <a:endParaRPr lang="en-US" dirty="0" smtClean="0"/>
          </a:p>
          <a:p>
            <a:r>
              <a:rPr lang="en-US" dirty="0" smtClean="0"/>
              <a:t>The next slide discusses the objectives of transparency and accountability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18</a:t>
            </a:fld>
            <a:endParaRPr lang="en-US" dirty="0"/>
          </a:p>
        </p:txBody>
      </p:sp>
    </p:spTree>
    <p:extLst>
      <p:ext uri="{BB962C8B-B14F-4D97-AF65-F5344CB8AC3E}">
        <p14:creationId xmlns:p14="http://schemas.microsoft.com/office/powerpoint/2010/main" val="2692391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 us ease some concerns you might have about this transition.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dirty="0"/>
          </a:p>
        </p:txBody>
      </p:sp>
    </p:spTree>
    <p:extLst>
      <p:ext uri="{BB962C8B-B14F-4D97-AF65-F5344CB8AC3E}">
        <p14:creationId xmlns:p14="http://schemas.microsoft.com/office/powerpoint/2010/main" val="18015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structure is modified, and that is explained later in this presentation; know that applications can still be very simple much like a TEAM application, with a modification to meet the goals and objects we just discussed.</a:t>
            </a:r>
          </a:p>
          <a:p>
            <a:endParaRPr lang="en-US" dirty="0"/>
          </a:p>
          <a:p>
            <a:r>
              <a:rPr lang="en-US" dirty="0" smtClean="0"/>
              <a:t>The ALI tree does remain the same, and TrAMS restricts you to ALI tree. No more flexibility</a:t>
            </a:r>
          </a:p>
          <a:p>
            <a:endParaRPr lang="en-US" dirty="0"/>
          </a:p>
          <a:p>
            <a:r>
              <a:rPr lang="en-US" dirty="0" smtClean="0"/>
              <a:t>5010 still applies. FTA is updating the Circular and it will include any changes related to TrAMS as applicable.</a:t>
            </a:r>
          </a:p>
          <a:p>
            <a:endParaRPr lang="en-US" dirty="0"/>
          </a:p>
          <a:p>
            <a:r>
              <a:rPr lang="en-US" dirty="0" smtClean="0"/>
              <a:t>You can poll the audience to see if anyone currently does their grantees NTD reporting, then…. Lucky you folks…. If you are familiar with NTD, TrAMS is built on the same platform so you will be ahead of the game to understand its functionality.</a:t>
            </a:r>
          </a:p>
          <a:p>
            <a:endParaRPr lang="en-US" dirty="0"/>
          </a:p>
          <a:p>
            <a:r>
              <a:rPr lang="en-US" dirty="0" smtClean="0"/>
              <a:t>Grantees can still do budget revisions to existing TEAM awards migrated over to TrAMS, and certain Amendments (Administrative Amendments); however Amendments to add funds, will be limited to FFGA’s.  This is the current policy under management consideration.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298073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TEAM only works on Internet Explorer</a:t>
            </a:r>
          </a:p>
          <a:p>
            <a:endParaRPr lang="en-US" dirty="0"/>
          </a:p>
          <a:p>
            <a:r>
              <a:rPr lang="en-US" dirty="0" smtClean="0"/>
              <a:t>Yeah – bigger files, and better management with different locations to upload document that more directly relate to your profile, applications, projects or your civil rights programs. </a:t>
            </a:r>
            <a:endParaRPr lang="en-US" dirty="0" smtClean="0"/>
          </a:p>
          <a:p>
            <a:r>
              <a:rPr lang="en-US" dirty="0" smtClean="0"/>
              <a:t>larger files up to one big vs. 60 </a:t>
            </a:r>
            <a:r>
              <a:rPr lang="en-US" dirty="0" err="1" smtClean="0"/>
              <a:t>megabites</a:t>
            </a:r>
            <a:r>
              <a:rPr lang="en-US" dirty="0" smtClean="0"/>
              <a:t> in TEAM</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3419388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84425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good opportunity to remind grantees to review any old applications that were not processed and request the Help desk to delete them.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2706551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1614357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1200" dirty="0" err="1" smtClean="0"/>
              <a:t>TrAMS</a:t>
            </a:r>
            <a:r>
              <a:rPr lang="en-US" sz="1200" dirty="0" smtClean="0"/>
              <a:t> is built using an “off the shelf platform” called Appian. </a:t>
            </a:r>
          </a:p>
          <a:p>
            <a:pPr>
              <a:buFont typeface="Arial" pitchFamily="34" charset="0"/>
              <a:buChar char="•"/>
            </a:pPr>
            <a:r>
              <a:rPr lang="en-US" sz="1200" dirty="0" smtClean="0"/>
              <a:t>The Appian platform is also being used for NTD reporting</a:t>
            </a:r>
          </a:p>
          <a:p>
            <a:pPr>
              <a:buFont typeface="Arial" pitchFamily="34" charset="0"/>
              <a:buChar char="•"/>
            </a:pPr>
            <a:r>
              <a:rPr lang="en-US" sz="1200" dirty="0" smtClean="0"/>
              <a:t>The Appian platform is workflow based, meaning in most cases there is a sequence.</a:t>
            </a:r>
          </a:p>
          <a:p>
            <a:pPr>
              <a:buFont typeface="Arial" pitchFamily="34" charset="0"/>
              <a:buChar char="•"/>
            </a:pPr>
            <a:r>
              <a:rPr lang="en-US" sz="1200" dirty="0" smtClean="0"/>
              <a:t>How you work within </a:t>
            </a:r>
            <a:r>
              <a:rPr lang="en-US" sz="1200" dirty="0" err="1" smtClean="0"/>
              <a:t>TrAMS</a:t>
            </a:r>
            <a:r>
              <a:rPr lang="en-US" sz="1200" dirty="0" smtClean="0"/>
              <a:t> requires User Roles with gives you certain privileges to complete certain actions or Tasks in the system</a:t>
            </a:r>
          </a:p>
          <a:p>
            <a:r>
              <a:rPr lang="en-US" dirty="0" smtClean="0"/>
              <a:t>Workflow, meaning there is a sequence to develop an application for example</a:t>
            </a:r>
          </a:p>
          <a:p>
            <a:r>
              <a:rPr lang="en-US" dirty="0" smtClean="0"/>
              <a:t>You can restate that those who use NTD now will find the system very familiar since it works very much the same way. </a:t>
            </a:r>
          </a:p>
          <a:p>
            <a:pPr>
              <a:buFont typeface="Arial"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111752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25</a:t>
            </a:fld>
            <a:endParaRPr lang="en-US" dirty="0"/>
          </a:p>
        </p:txBody>
      </p:sp>
    </p:spTree>
    <p:extLst>
      <p:ext uri="{BB962C8B-B14F-4D97-AF65-F5344CB8AC3E}">
        <p14:creationId xmlns:p14="http://schemas.microsoft.com/office/powerpoint/2010/main" val="14438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26</a:t>
            </a:fld>
            <a:endParaRPr lang="en-US" dirty="0"/>
          </a:p>
        </p:txBody>
      </p:sp>
    </p:spTree>
    <p:extLst>
      <p:ext uri="{BB962C8B-B14F-4D97-AF65-F5344CB8AC3E}">
        <p14:creationId xmlns:p14="http://schemas.microsoft.com/office/powerpoint/2010/main" val="1691436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27</a:t>
            </a:fld>
            <a:endParaRPr lang="en-US" dirty="0"/>
          </a:p>
        </p:txBody>
      </p:sp>
    </p:spTree>
    <p:extLst>
      <p:ext uri="{BB962C8B-B14F-4D97-AF65-F5344CB8AC3E}">
        <p14:creationId xmlns:p14="http://schemas.microsoft.com/office/powerpoint/2010/main" val="18015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28</a:t>
            </a:fld>
            <a:endParaRPr lang="en-US" dirty="0"/>
          </a:p>
        </p:txBody>
      </p:sp>
    </p:spTree>
    <p:extLst>
      <p:ext uri="{BB962C8B-B14F-4D97-AF65-F5344CB8AC3E}">
        <p14:creationId xmlns:p14="http://schemas.microsoft.com/office/powerpoint/2010/main" val="959232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30</a:t>
            </a:fld>
            <a:endParaRPr lang="en-US" dirty="0"/>
          </a:p>
        </p:txBody>
      </p:sp>
    </p:spTree>
    <p:extLst>
      <p:ext uri="{BB962C8B-B14F-4D97-AF65-F5344CB8AC3E}">
        <p14:creationId xmlns:p14="http://schemas.microsoft.com/office/powerpoint/2010/main" val="3369776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31</a:t>
            </a:fld>
            <a:endParaRPr lang="en-US" dirty="0"/>
          </a:p>
        </p:txBody>
      </p:sp>
    </p:spTree>
    <p:extLst>
      <p:ext uri="{BB962C8B-B14F-4D97-AF65-F5344CB8AC3E}">
        <p14:creationId xmlns:p14="http://schemas.microsoft.com/office/powerpoint/2010/main" val="1065291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6329" y="4560570"/>
            <a:ext cx="6379878" cy="4732293"/>
          </a:xfrm>
        </p:spPr>
        <p:txBody>
          <a:bodyPr>
            <a:normAutofit fontScale="62500" lnSpcReduction="20000"/>
          </a:bodyPr>
          <a:lstStyle/>
          <a:p>
            <a:r>
              <a:rPr lang="en-US" sz="1200" u="sng" dirty="0" smtClean="0">
                <a:latin typeface="Gill Sans MT" panose="020B0502020104020203" pitchFamily="34" charset="0"/>
              </a:rPr>
              <a:t>Continuing Control</a:t>
            </a:r>
            <a:r>
              <a:rPr lang="en-US" sz="1200" dirty="0" smtClean="0">
                <a:latin typeface="Gill Sans MT" panose="020B0502020104020203" pitchFamily="34" charset="0"/>
              </a:rPr>
              <a:t>. Incidental use must not in any way interfere with the grantee's continuing control over the use of the property or its continued ability to carry out the project or program</a:t>
            </a:r>
          </a:p>
          <a:p>
            <a:r>
              <a:rPr lang="en-US" sz="1200" u="sng" dirty="0" smtClean="0">
                <a:latin typeface="Gill Sans MT" panose="020B0502020104020203" pitchFamily="34" charset="0"/>
              </a:rPr>
              <a:t>Purpose &amp; Activity</a:t>
            </a:r>
            <a:r>
              <a:rPr lang="en-US" sz="1200" dirty="0" smtClean="0">
                <a:latin typeface="Gill Sans MT" panose="020B0502020104020203" pitchFamily="34" charset="0"/>
              </a:rPr>
              <a:t>: The incidental use must not compromise the safe conduct of the intended purpose and activity of the initial mass transit project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Gill Sans MT" panose="020B0502020104020203" pitchFamily="34" charset="0"/>
              </a:rPr>
              <a:t>Cost/Revenue:  </a:t>
            </a:r>
            <a:r>
              <a:rPr lang="en-US" sz="1200" dirty="0" smtClean="0"/>
              <a:t>The grantee should recover any costs of the incidental use and any revenue generated may be retained by the grantee if the income is used for eligible transit capital and operating expenses. </a:t>
            </a:r>
          </a:p>
          <a:p>
            <a:endParaRPr lang="en-US" sz="1200" dirty="0" smtClean="0">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fld id="{BAE078EF-F48E-4F0A-B71A-1D1CAECE4199}" type="datetime1">
              <a:rPr lang="en-US" smtClean="0">
                <a:solidFill>
                  <a:prstClr val="black"/>
                </a:solidFill>
              </a:rPr>
              <a:pPr/>
              <a:t>4/7/2015</a:t>
            </a:fld>
            <a:endParaRPr lang="en-US" dirty="0">
              <a:solidFill>
                <a:prstClr val="black"/>
              </a:solidFill>
            </a:endParaRPr>
          </a:p>
        </p:txBody>
      </p:sp>
    </p:spTree>
    <p:extLst>
      <p:ext uri="{BB962C8B-B14F-4D97-AF65-F5344CB8AC3E}">
        <p14:creationId xmlns:p14="http://schemas.microsoft.com/office/powerpoint/2010/main" val="34438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8"/>
            <a:ext cx="5850835" cy="4320213"/>
          </a:xfrm>
          <a:prstGeom prst="rect">
            <a:avLst/>
          </a:prstGeom>
        </p:spPr>
        <p:txBody>
          <a:bodyPr lIns="95733" tIns="47866" rIns="95733" bIns="47866">
            <a:normAutofit lnSpcReduction="10000"/>
          </a:bodyPr>
          <a:lstStyle/>
          <a:p>
            <a:pPr defTabSz="957332">
              <a:defRPr/>
            </a:pP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3845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6414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1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11308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1AF6247-75CE-4122-8111-B3917997CF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8439149" y="6299200"/>
            <a:ext cx="5238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C07561DB-FE04-4CBF-A957-54765BA21D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02534" y="6173787"/>
            <a:ext cx="158826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410574" y="6192837"/>
            <a:ext cx="4667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30004069-6D3A-4122-9791-7EBFD09FFBF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7462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a:defRPr/>
            </a:pPr>
            <a:fld id="{F00A00CB-2C12-43BD-8097-0EF59CD27AF0}" type="slidenum">
              <a:rPr lang="en-US" sz="1400" smtClean="0">
                <a:solidFill>
                  <a:prstClr val="black"/>
                </a:solidFill>
                <a:latin typeface="Gill Sans MT" pitchFamily="34" charset="0"/>
              </a:rPr>
              <a:pPr>
                <a:defRPr/>
              </a:pPr>
              <a:t>‹#›</a:t>
            </a:fld>
            <a:endParaRPr lang="en-US" sz="1400" dirty="0">
              <a:solidFill>
                <a:prstClr val="black"/>
              </a:solidFill>
              <a:latin typeface="Gill Sans MT" pitchFamily="34" charset="0"/>
            </a:endParaRPr>
          </a:p>
        </p:txBody>
      </p:sp>
    </p:spTree>
    <p:extLst>
      <p:ext uri="{BB962C8B-B14F-4D97-AF65-F5344CB8AC3E}">
        <p14:creationId xmlns:p14="http://schemas.microsoft.com/office/powerpoint/2010/main" val="219351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68011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136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14264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2400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303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664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1F2646B2-07B8-4A55-877A-153D84ACCCD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006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517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6978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1AF6247-75CE-4122-8111-B3917997CF2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14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1F2646B2-07B8-4A55-877A-153D84ACCCD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5074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DC604F14-CA4B-4847-9F79-8FBCC13E0B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233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3552" y="6173787"/>
            <a:ext cx="157724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6" name="Footer Placeholder 5"/>
          <p:cNvSpPr>
            <a:spLocks noGrp="1"/>
          </p:cNvSpPr>
          <p:nvPr>
            <p:ph type="ftr" sz="quarter" idx="11"/>
          </p:nvPr>
        </p:nvSpPr>
        <p:spPr>
          <a:xfrm>
            <a:off x="30480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8429626" y="6173787"/>
            <a:ext cx="561974"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53360765-080C-41EF-8F95-FE47DEDE35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4101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80500" y="6173787"/>
            <a:ext cx="161029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8"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a:xfrm>
            <a:off x="8420099" y="6173787"/>
            <a:ext cx="638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7F3054E-A31A-4146-BB09-2DCF969F1C6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8953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5" name="Slide Number Placeholder 5"/>
          <p:cNvSpPr>
            <a:spLocks noGrp="1"/>
          </p:cNvSpPr>
          <p:nvPr>
            <p:ph type="sldNum" sz="quarter" idx="12"/>
          </p:nvPr>
        </p:nvSpPr>
        <p:spPr>
          <a:xfrm>
            <a:off x="8458200" y="6213475"/>
            <a:ext cx="5334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4DD9C236-AF77-4416-8345-CB4629A33B8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310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4" name="Slide Number Placeholder 5"/>
          <p:cNvSpPr>
            <a:spLocks noGrp="1"/>
          </p:cNvSpPr>
          <p:nvPr>
            <p:ph type="sldNum" sz="quarter" idx="12"/>
          </p:nvPr>
        </p:nvSpPr>
        <p:spPr>
          <a:xfrm>
            <a:off x="8505825" y="6356350"/>
            <a:ext cx="53339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132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DC604F14-CA4B-4847-9F79-8FBCC13E0B3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8439149" y="6289675"/>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AF46AAA-4B15-416D-A152-9947D360E91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9835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8401050" y="6289675"/>
            <a:ext cx="59055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89413CD-A6E0-4401-A1DA-5183387F14A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7129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439149" y="6299200"/>
            <a:ext cx="5238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C07561DB-FE04-4CBF-A957-54765BA21DE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073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02534" y="6173787"/>
            <a:ext cx="158826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410574" y="6192837"/>
            <a:ext cx="4667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30004069-6D3A-4122-9791-7EBFD09FFBF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6912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358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1497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686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6505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789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11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3552" y="6173787"/>
            <a:ext cx="157724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0480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7" name="Slide Number Placeholder 6"/>
          <p:cNvSpPr>
            <a:spLocks noGrp="1"/>
          </p:cNvSpPr>
          <p:nvPr>
            <p:ph type="sldNum" sz="quarter" idx="12"/>
          </p:nvPr>
        </p:nvSpPr>
        <p:spPr>
          <a:xfrm>
            <a:off x="8429626" y="6173787"/>
            <a:ext cx="561974"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53360765-080C-41EF-8F95-FE47DEDE351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5290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42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350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978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9447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60016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a:defRPr/>
            </a:pPr>
            <a:fld id="{F00A00CB-2C12-43BD-8097-0EF59CD27AF0}" type="slidenum">
              <a:rPr lang="en-US" sz="1400" smtClean="0">
                <a:solidFill>
                  <a:prstClr val="black"/>
                </a:solidFill>
                <a:latin typeface="Gill Sans MT" pitchFamily="34" charset="0"/>
              </a:rPr>
              <a:pPr>
                <a:defRPr/>
              </a:pPr>
              <a:t>‹#›</a:t>
            </a:fld>
            <a:endParaRPr lang="en-US" sz="1400" dirty="0">
              <a:solidFill>
                <a:prstClr val="black"/>
              </a:solidFill>
              <a:latin typeface="Gill Sans MT" pitchFamily="34" charset="0"/>
            </a:endParaRPr>
          </a:p>
        </p:txBody>
      </p:sp>
    </p:spTree>
    <p:extLst>
      <p:ext uri="{BB962C8B-B14F-4D97-AF65-F5344CB8AC3E}">
        <p14:creationId xmlns:p14="http://schemas.microsoft.com/office/powerpoint/2010/main" val="1710518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3752277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0601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38188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80500" y="6173787"/>
            <a:ext cx="161029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9" name="Slide Number Placeholder 5"/>
          <p:cNvSpPr>
            <a:spLocks noGrp="1"/>
          </p:cNvSpPr>
          <p:nvPr>
            <p:ph type="sldNum" sz="quarter" idx="12"/>
          </p:nvPr>
        </p:nvSpPr>
        <p:spPr>
          <a:xfrm>
            <a:off x="8420099" y="6173787"/>
            <a:ext cx="638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7F3054E-A31A-4146-BB09-2DCF969F1C6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08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872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6615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025632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9058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346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5" name="Slide Number Placeholder 5"/>
          <p:cNvSpPr>
            <a:spLocks noGrp="1"/>
          </p:cNvSpPr>
          <p:nvPr>
            <p:ph type="sldNum" sz="quarter" idx="12"/>
          </p:nvPr>
        </p:nvSpPr>
        <p:spPr>
          <a:xfrm>
            <a:off x="8458200" y="6213475"/>
            <a:ext cx="5334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4DD9C236-AF77-4416-8345-CB4629A33B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4" name="Slide Number Placeholder 5"/>
          <p:cNvSpPr>
            <a:spLocks noGrp="1"/>
          </p:cNvSpPr>
          <p:nvPr>
            <p:ph type="sldNum" sz="quarter" idx="12"/>
          </p:nvPr>
        </p:nvSpPr>
        <p:spPr>
          <a:xfrm>
            <a:off x="8505825" y="6356350"/>
            <a:ext cx="53339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7" name="Slide Number Placeholder 5"/>
          <p:cNvSpPr>
            <a:spLocks noGrp="1"/>
          </p:cNvSpPr>
          <p:nvPr>
            <p:ph type="sldNum" sz="quarter" idx="12"/>
          </p:nvPr>
        </p:nvSpPr>
        <p:spPr>
          <a:xfrm>
            <a:off x="8439149" y="6289675"/>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AF46AAA-4B15-416D-A152-9947D360E9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7" name="Slide Number Placeholder 5"/>
          <p:cNvSpPr>
            <a:spLocks noGrp="1"/>
          </p:cNvSpPr>
          <p:nvPr>
            <p:ph type="sldNum" sz="quarter" idx="12"/>
          </p:nvPr>
        </p:nvSpPr>
        <p:spPr>
          <a:xfrm>
            <a:off x="8401050" y="6289675"/>
            <a:ext cx="59055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89413CD-A6E0-4401-A1DA-5183387F14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header2-01.jpg"/>
          <p:cNvPicPr>
            <a:picLocks noChangeAspect="1"/>
          </p:cNvPicPr>
          <p:nvPr/>
        </p:nvPicPr>
        <p:blipFill>
          <a:blip r:embed="rId13"/>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userDrawn="1"/>
        </p:nvPicPr>
        <p:blipFill>
          <a:blip r:embed="rId14"/>
          <a:stretch>
            <a:fillRect/>
          </a:stretch>
        </p:blipFill>
        <p:spPr>
          <a:xfrm>
            <a:off x="0" y="6176219"/>
            <a:ext cx="9144000" cy="694481"/>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userDrawn="1"/>
        </p:nvPicPr>
        <p:blipFill>
          <a:blip r:embed="rId14"/>
          <a:stretch>
            <a:fillRect/>
          </a:stretch>
        </p:blipFill>
        <p:spPr>
          <a:xfrm>
            <a:off x="0" y="6047680"/>
            <a:ext cx="9144000" cy="830804"/>
          </a:xfrm>
          <a:prstGeom prst="rect">
            <a:avLst/>
          </a:prstGeom>
        </p:spPr>
      </p:pic>
    </p:spTree>
    <p:extLst>
      <p:ext uri="{BB962C8B-B14F-4D97-AF65-F5344CB8AC3E}">
        <p14:creationId xmlns:p14="http://schemas.microsoft.com/office/powerpoint/2010/main" val="12737153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8" name="Picture 11" descr="header2-01.jpg"/>
          <p:cNvPicPr>
            <a:picLocks noChangeAspect="1"/>
          </p:cNvPicPr>
          <p:nvPr/>
        </p:nvPicPr>
        <p:blipFill>
          <a:blip r:embed="rId13"/>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p:nvPicPr>
        <p:blipFill>
          <a:blip r:embed="rId14"/>
          <a:stretch>
            <a:fillRect/>
          </a:stretch>
        </p:blipFill>
        <p:spPr>
          <a:xfrm>
            <a:off x="0" y="6176219"/>
            <a:ext cx="9144000" cy="694481"/>
          </a:xfrm>
          <a:prstGeom prst="rect">
            <a:avLst/>
          </a:prstGeom>
        </p:spPr>
      </p:pic>
    </p:spTree>
    <p:extLst>
      <p:ext uri="{BB962C8B-B14F-4D97-AF65-F5344CB8AC3E}">
        <p14:creationId xmlns:p14="http://schemas.microsoft.com/office/powerpoint/2010/main" val="581674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06160-3C91-4CC1-82FE-E9A238C7C67B}" type="datetimeFigureOut">
              <a:rPr lang="en-US" smtClean="0">
                <a:solidFill>
                  <a:prstClr val="black">
                    <a:tint val="75000"/>
                  </a:prstClr>
                </a:solidFill>
              </a:rPr>
              <a:pPr/>
              <a:t>4/7/2015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3312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extLst>
      <p:ext uri="{BB962C8B-B14F-4D97-AF65-F5344CB8AC3E}">
        <p14:creationId xmlns:p14="http://schemas.microsoft.com/office/powerpoint/2010/main" val="19497416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aptain.Awesome@CoolTransit.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ta.dot.gov/grants/16260.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hyperlink" Target="http://www.fta.dot.gov/tso.html"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0" y="0"/>
            <a:ext cx="9142572" cy="6858000"/>
          </a:xfrm>
          <a:prstGeom prst="rect">
            <a:avLst/>
          </a:prstGeom>
        </p:spPr>
      </p:pic>
      <p:sp>
        <p:nvSpPr>
          <p:cNvPr id="2" name="Title 1"/>
          <p:cNvSpPr>
            <a:spLocks noGrp="1"/>
          </p:cNvSpPr>
          <p:nvPr>
            <p:ph type="ctrTitle"/>
          </p:nvPr>
        </p:nvSpPr>
        <p:spPr>
          <a:xfrm>
            <a:off x="2398713" y="2357438"/>
            <a:ext cx="4395787" cy="3059112"/>
          </a:xfrm>
        </p:spPr>
        <p:txBody>
          <a:bodyPr rtlCol="0" anchor="t">
            <a:normAutofit/>
          </a:bodyPr>
          <a:lstStyle/>
          <a:p>
            <a:pPr fontAlgn="auto">
              <a:spcAft>
                <a:spcPts val="0"/>
              </a:spcAft>
              <a:defRPr/>
            </a:pPr>
            <a:r>
              <a:rPr lang="en-US" sz="3200" b="1" dirty="0" smtClean="0">
                <a:solidFill>
                  <a:srgbClr val="385B74"/>
                </a:solidFill>
                <a:latin typeface="Gill Sans MT" panose="020B0502020104020203" pitchFamily="34" charset="0"/>
                <a:ea typeface="+mj-ea"/>
              </a:rPr>
              <a:t>An Update from FTA</a:t>
            </a:r>
            <a:br>
              <a:rPr lang="en-US" sz="3200" b="1" dirty="0" smtClean="0">
                <a:solidFill>
                  <a:srgbClr val="385B74"/>
                </a:solidFill>
                <a:latin typeface="Gill Sans MT" panose="020B0502020104020203" pitchFamily="34" charset="0"/>
                <a:ea typeface="+mj-ea"/>
              </a:rPr>
            </a:br>
            <a:r>
              <a:rPr lang="en-US" sz="2000" b="1" dirty="0" smtClean="0">
                <a:solidFill>
                  <a:srgbClr val="385B74"/>
                </a:solidFill>
                <a:latin typeface="Gill Sans MT" panose="020B0502020104020203" pitchFamily="34" charset="0"/>
                <a:ea typeface="+mj-ea"/>
              </a:rPr>
              <a:t>April 8, 2015</a:t>
            </a:r>
            <a:r>
              <a:rPr lang="en-US" sz="1800" dirty="0" smtClean="0">
                <a:latin typeface="Plantagenet Cherokee" panose="02020602070100000000" pitchFamily="18" charset="0"/>
                <a:ea typeface="+mj-ea"/>
              </a:rPr>
              <a:t/>
            </a:r>
            <a:br>
              <a:rPr lang="en-US" sz="1800" dirty="0" smtClean="0">
                <a:latin typeface="Plantagenet Cherokee" panose="02020602070100000000" pitchFamily="18" charset="0"/>
                <a:ea typeface="+mj-ea"/>
              </a:rPr>
            </a:br>
            <a:r>
              <a:rPr lang="en-US" sz="2400" dirty="0" smtClean="0">
                <a:latin typeface="Plantagenet Cherokee" panose="02020602070100000000" pitchFamily="18" charset="0"/>
                <a:ea typeface="+mj-ea"/>
              </a:rPr>
              <a:t/>
            </a:r>
            <a:br>
              <a:rPr lang="en-US" sz="2400" dirty="0" smtClean="0">
                <a:latin typeface="Plantagenet Cherokee" panose="02020602070100000000" pitchFamily="18" charset="0"/>
                <a:ea typeface="+mj-ea"/>
              </a:rPr>
            </a:br>
            <a:r>
              <a:rPr lang="en-US" sz="2400" b="1" dirty="0" smtClean="0">
                <a:latin typeface="Perpetua" panose="02020502060401020303" pitchFamily="18" charset="0"/>
                <a:ea typeface="+mj-ea"/>
              </a:rPr>
              <a:t>Theresa “Terry” Garcia Crews</a:t>
            </a:r>
            <a:r>
              <a:rPr lang="en-US" sz="2000" dirty="0" smtClean="0">
                <a:solidFill>
                  <a:schemeClr val="tx1"/>
                </a:solidFill>
                <a:latin typeface="Perpetua" panose="02020502060401020303" pitchFamily="18" charset="0"/>
                <a:ea typeface="+mj-ea"/>
              </a:rPr>
              <a:t/>
            </a:r>
            <a:br>
              <a:rPr lang="en-US" sz="2000" dirty="0" smtClean="0">
                <a:solidFill>
                  <a:schemeClr val="tx1"/>
                </a:solidFill>
                <a:latin typeface="Perpetua" panose="02020502060401020303" pitchFamily="18" charset="0"/>
                <a:ea typeface="+mj-ea"/>
              </a:rPr>
            </a:br>
            <a:r>
              <a:rPr lang="en-US" sz="2400" dirty="0" smtClean="0">
                <a:latin typeface="Perpetua" panose="02020502060401020303" pitchFamily="18" charset="0"/>
              </a:rPr>
              <a:t>Regional </a:t>
            </a:r>
            <a:r>
              <a:rPr lang="en-US" sz="2400" dirty="0">
                <a:latin typeface="Perpetua" panose="02020502060401020303" pitchFamily="18" charset="0"/>
              </a:rPr>
              <a:t>Administrator </a:t>
            </a:r>
            <a:r>
              <a:rPr lang="en-US" sz="2400" dirty="0" smtClean="0">
                <a:latin typeface="Perpetua" panose="02020502060401020303" pitchFamily="18" charset="0"/>
              </a:rPr>
              <a:t/>
            </a:r>
            <a:br>
              <a:rPr lang="en-US" sz="2400" dirty="0" smtClean="0">
                <a:latin typeface="Perpetua" panose="02020502060401020303" pitchFamily="18" charset="0"/>
              </a:rPr>
            </a:br>
            <a:r>
              <a:rPr lang="en-US" sz="2400" dirty="0" smtClean="0">
                <a:latin typeface="Perpetua" panose="02020502060401020303" pitchFamily="18" charset="0"/>
                <a:ea typeface="+mj-ea"/>
              </a:rPr>
              <a:t>FTA Region III</a:t>
            </a:r>
            <a:r>
              <a:rPr lang="en-US" sz="2000" dirty="0" smtClean="0">
                <a:latin typeface="Gill Sans MT" pitchFamily="34" charset="0"/>
                <a:ea typeface="+mj-ea"/>
              </a:rPr>
              <a:t/>
            </a:r>
            <a:br>
              <a:rPr lang="en-US" sz="2000" dirty="0" smtClean="0">
                <a:latin typeface="Gill Sans MT" pitchFamily="34" charset="0"/>
                <a:ea typeface="+mj-ea"/>
              </a:rPr>
            </a:br>
            <a:endParaRPr lang="en-US" sz="1900" dirty="0" smtClean="0">
              <a:latin typeface="Gill Sans MT" pitchFamily="34" charset="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097919"/>
            <a:ext cx="7939825" cy="4525963"/>
          </a:xfrm>
        </p:spPr>
        <p:txBody>
          <a:bodyPr/>
          <a:lstStyle/>
          <a:p>
            <a:pPr marL="0" indent="0" algn="ctr">
              <a:buNone/>
            </a:pPr>
            <a:r>
              <a:rPr lang="en-US" u="sng" dirty="0" smtClean="0">
                <a:latin typeface="Tahoma" panose="020B0604030504040204" pitchFamily="34" charset="0"/>
                <a:ea typeface="Tahoma" panose="020B0604030504040204" pitchFamily="34" charset="0"/>
                <a:cs typeface="Tahoma" panose="020B0604030504040204" pitchFamily="34" charset="0"/>
              </a:rPr>
              <a:t>Revision of FTA Circular 5010</a:t>
            </a: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742950" indent="-742950">
              <a:buAutoNum type="arabicParen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FTA’s Circular 5010 (Grant Management Requirements) will be revised by the end of FY2015 to reflect the implementation of the Omni Circular</a:t>
            </a:r>
          </a:p>
          <a:p>
            <a:pPr>
              <a:buFont typeface="Wingdings" panose="05000000000000000000" pitchFamily="2" charset="2"/>
              <a:buChar char="ü"/>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For new grants and amendments, 5010 should continued to be followed, except for:</a:t>
            </a: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Cost principles</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Indirect cost rates</a:t>
            </a: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Audit requirements (including corrective actions)</a:t>
            </a:r>
          </a:p>
          <a:p>
            <a:pPr lvl="1">
              <a:buFont typeface="Wingdings" panose="05000000000000000000" pitchFamily="2" charset="2"/>
              <a:buChar char="ü"/>
            </a:pPr>
            <a:endParaRPr lang="en-US" sz="20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170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097919"/>
            <a:ext cx="7939825" cy="4839242"/>
          </a:xfrm>
        </p:spPr>
        <p:txBody>
          <a:bodyPr/>
          <a:lstStyle/>
          <a:p>
            <a:pPr marL="0" indent="0" algn="ctr">
              <a:buNone/>
            </a:pPr>
            <a:r>
              <a:rPr lang="en-US" u="sng" dirty="0" smtClean="0">
                <a:latin typeface="Tahoma" panose="020B0604030504040204" pitchFamily="34" charset="0"/>
                <a:ea typeface="Tahoma" panose="020B0604030504040204" pitchFamily="34" charset="0"/>
                <a:cs typeface="Tahoma" panose="020B0604030504040204" pitchFamily="34" charset="0"/>
              </a:rPr>
              <a:t>USDOT Implementation - Differences</a:t>
            </a: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742950" indent="-742950">
              <a:buAutoNum type="arabicParen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2 CFR Part 1201 contains specific differences and exceptions from the Omni Circular, including:</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ü"/>
            </a:pPr>
            <a:endParaRPr lang="en-US" sz="800" dirty="0" smtClean="0">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Definition of Program Income</a:t>
            </a:r>
          </a:p>
          <a:p>
            <a:pPr lvl="2">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Excludes rebates, credits, discounts, taxes, special assessments, levies</a:t>
            </a: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State Use of Equipment</a:t>
            </a:r>
          </a:p>
          <a:p>
            <a:pPr lvl="2">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Permits State use of </a:t>
            </a:r>
            <a:r>
              <a:rPr lang="en-US" sz="1600" u="sng" dirty="0" smtClean="0">
                <a:latin typeface="Tahoma" panose="020B0604030504040204" pitchFamily="34" charset="0"/>
                <a:ea typeface="Tahoma" panose="020B0604030504040204" pitchFamily="34" charset="0"/>
                <a:cs typeface="Tahoma" panose="020B0604030504040204" pitchFamily="34" charset="0"/>
              </a:rPr>
              <a:t>policies</a:t>
            </a:r>
            <a:r>
              <a:rPr lang="en-US" sz="1600" dirty="0" smtClean="0">
                <a:latin typeface="Tahoma" panose="020B0604030504040204" pitchFamily="34" charset="0"/>
                <a:ea typeface="Tahoma" panose="020B0604030504040204" pitchFamily="34" charset="0"/>
                <a:cs typeface="Tahoma" panose="020B0604030504040204" pitchFamily="34" charset="0"/>
              </a:rPr>
              <a:t> and procedures</a:t>
            </a: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State Procurements</a:t>
            </a:r>
          </a:p>
          <a:p>
            <a:pPr lvl="2">
              <a:buFont typeface="Wingdings" panose="05000000000000000000" pitchFamily="2" charset="2"/>
              <a:buChar char="§"/>
            </a:pPr>
            <a:r>
              <a:rPr lang="en-US" sz="1600" dirty="0">
                <a:latin typeface="Tahoma" panose="020B0604030504040204" pitchFamily="34" charset="0"/>
                <a:ea typeface="Tahoma" panose="020B0604030504040204" pitchFamily="34" charset="0"/>
                <a:cs typeface="Tahoma" panose="020B0604030504040204" pitchFamily="34" charset="0"/>
              </a:rPr>
              <a:t>Permits State use of </a:t>
            </a:r>
            <a:r>
              <a:rPr lang="en-US" sz="1600" u="sng" dirty="0">
                <a:latin typeface="Tahoma" panose="020B0604030504040204" pitchFamily="34" charset="0"/>
                <a:ea typeface="Tahoma" panose="020B0604030504040204" pitchFamily="34" charset="0"/>
                <a:cs typeface="Tahoma" panose="020B0604030504040204" pitchFamily="34" charset="0"/>
              </a:rPr>
              <a:t>policies</a:t>
            </a:r>
            <a:r>
              <a:rPr lang="en-US" sz="1600" dirty="0">
                <a:latin typeface="Tahoma" panose="020B0604030504040204" pitchFamily="34" charset="0"/>
                <a:ea typeface="Tahoma" panose="020B0604030504040204" pitchFamily="34" charset="0"/>
                <a:cs typeface="Tahoma" panose="020B0604030504040204" pitchFamily="34" charset="0"/>
              </a:rPr>
              <a:t> and </a:t>
            </a:r>
            <a:r>
              <a:rPr lang="en-US" sz="1600" dirty="0" smtClean="0">
                <a:latin typeface="Tahoma" panose="020B0604030504040204" pitchFamily="34" charset="0"/>
                <a:ea typeface="Tahoma" panose="020B0604030504040204" pitchFamily="34" charset="0"/>
                <a:cs typeface="Tahoma" panose="020B0604030504040204" pitchFamily="34" charset="0"/>
              </a:rPr>
              <a:t>procedures</a:t>
            </a: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Establishment of Conflict of Interest Policies</a:t>
            </a:r>
          </a:p>
          <a:p>
            <a:pPr lvl="2">
              <a:buFont typeface="Wingdings" panose="05000000000000000000" pitchFamily="2" charset="2"/>
              <a:buChar char="§"/>
            </a:pPr>
            <a:r>
              <a:rPr lang="en-US" sz="1600" dirty="0" smtClean="0">
                <a:latin typeface="Tahoma" panose="020B0604030504040204" pitchFamily="34" charset="0"/>
                <a:ea typeface="Tahoma" panose="020B0604030504040204" pitchFamily="34" charset="0"/>
                <a:cs typeface="Tahoma" panose="020B0604030504040204" pitchFamily="34" charset="0"/>
              </a:rPr>
              <a:t>Grantee must establish conflict of interest policies (Section 3 of MA)</a:t>
            </a:r>
          </a:p>
        </p:txBody>
      </p:sp>
    </p:spTree>
    <p:extLst>
      <p:ext uri="{BB962C8B-B14F-4D97-AF65-F5344CB8AC3E}">
        <p14:creationId xmlns:p14="http://schemas.microsoft.com/office/powerpoint/2010/main" val="115007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097919"/>
            <a:ext cx="7939825" cy="4525963"/>
          </a:xfrm>
        </p:spPr>
        <p:txBody>
          <a:bodyPr/>
          <a:lstStyle/>
          <a:p>
            <a:pPr marL="0" indent="0" algn="ctr">
              <a:buNone/>
            </a:pPr>
            <a:r>
              <a:rPr lang="en-US" u="sng" dirty="0" smtClean="0">
                <a:latin typeface="Tahoma" panose="020B0604030504040204" pitchFamily="34" charset="0"/>
                <a:ea typeface="Tahoma" panose="020B0604030504040204" pitchFamily="34" charset="0"/>
                <a:cs typeface="Tahoma" panose="020B0604030504040204" pitchFamily="34" charset="0"/>
              </a:rPr>
              <a:t>Policy Changes – Grant Award Process</a:t>
            </a: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742950" indent="-742950">
              <a:buAutoNum type="arabicParen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Requires a uniform notice of funding opportunity</a:t>
            </a: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Mandates established merit-based criteria for the award of competitive grants</a:t>
            </a: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Agencies must conduct a financial risk assessment of applicants before making an award (Section 2 of MA)</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Provides a specific list of conditions that may be placed on high-risk recipients</a:t>
            </a: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Requires specific performance goals in the award</a:t>
            </a:r>
          </a:p>
        </p:txBody>
      </p:sp>
    </p:spTree>
    <p:extLst>
      <p:ext uri="{BB962C8B-B14F-4D97-AF65-F5344CB8AC3E}">
        <p14:creationId xmlns:p14="http://schemas.microsoft.com/office/powerpoint/2010/main" val="29408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097919"/>
            <a:ext cx="7939825" cy="5019546"/>
          </a:xfrm>
        </p:spPr>
        <p:txBody>
          <a:bodyPr/>
          <a:lstStyle/>
          <a:p>
            <a:pPr marL="0" indent="0" algn="ctr">
              <a:buNone/>
            </a:pPr>
            <a:r>
              <a:rPr lang="en-US" u="sng" dirty="0" smtClean="0">
                <a:latin typeface="Tahoma" panose="020B0604030504040204" pitchFamily="34" charset="0"/>
                <a:ea typeface="Tahoma" panose="020B0604030504040204" pitchFamily="34" charset="0"/>
                <a:cs typeface="Tahoma" panose="020B0604030504040204" pitchFamily="34" charset="0"/>
              </a:rPr>
              <a:t>Policy Changes – Grant Management</a:t>
            </a:r>
          </a:p>
          <a:p>
            <a:pPr marL="742950" indent="-742950">
              <a:buAutoNum type="arabicParen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Standardizes the simple acquisition threshold to $150K and ties all future increases to the FAR</a:t>
            </a: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Specific section on grantee establishing effective internal controls for managing Federal awards</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Requires reporting on Federal interest in real property</a:t>
            </a: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Sets </a:t>
            </a:r>
            <a:r>
              <a:rPr lang="en-US" sz="2400" dirty="0">
                <a:latin typeface="Tahoma" panose="020B0604030504040204" pitchFamily="34" charset="0"/>
                <a:ea typeface="Tahoma" panose="020B0604030504040204" pitchFamily="34" charset="0"/>
                <a:cs typeface="Tahoma" panose="020B0604030504040204" pitchFamily="34" charset="0"/>
              </a:rPr>
              <a:t>forth required certification for submissions, including approved project budgets, annual reports, and payment vouchers</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Sets forth 11 standard contract clauses for third-party contracts (Appendix II)</a:t>
            </a:r>
          </a:p>
          <a:p>
            <a:pPr>
              <a:buFont typeface="Wingdings" panose="05000000000000000000" pitchFamily="2" charset="2"/>
              <a:buChar char="ü"/>
            </a:pPr>
            <a:endParaRPr 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06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097919"/>
            <a:ext cx="7939825" cy="5019546"/>
          </a:xfrm>
        </p:spPr>
        <p:txBody>
          <a:bodyPr/>
          <a:lstStyle/>
          <a:p>
            <a:pPr marL="0" indent="0" algn="ctr">
              <a:buNone/>
            </a:pPr>
            <a:r>
              <a:rPr lang="en-US" u="sng" dirty="0" smtClean="0">
                <a:latin typeface="Tahoma" panose="020B0604030504040204" pitchFamily="34" charset="0"/>
                <a:ea typeface="Tahoma" panose="020B0604030504040204" pitchFamily="34" charset="0"/>
                <a:cs typeface="Tahoma" panose="020B0604030504040204" pitchFamily="34" charset="0"/>
              </a:rPr>
              <a:t>Policy Changes – Cost Principles</a:t>
            </a:r>
          </a:p>
          <a:p>
            <a:pPr marL="742950" indent="-742950">
              <a:buAutoNum type="arabicParen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Provides greater flexibility for time and effort reporting</a:t>
            </a:r>
          </a:p>
          <a:p>
            <a:pPr lvl="1">
              <a:buFont typeface="Courier New" panose="02070309020205020404" pitchFamily="49" charset="0"/>
              <a:buChar char="o"/>
            </a:pPr>
            <a:r>
              <a:rPr lang="en-US" sz="2000" dirty="0" smtClean="0">
                <a:latin typeface="Tahoma" panose="020B0604030504040204" pitchFamily="34" charset="0"/>
                <a:ea typeface="Tahoma" panose="020B0604030504040204" pitchFamily="34" charset="0"/>
                <a:cs typeface="Tahoma" panose="020B0604030504040204" pitchFamily="34" charset="0"/>
              </a:rPr>
              <a:t>Requirement for signed time cards eliminated</a:t>
            </a: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Specific </a:t>
            </a:r>
            <a:r>
              <a:rPr lang="en-US" sz="2400" dirty="0" smtClean="0">
                <a:latin typeface="Tahoma" panose="020B0604030504040204" pitchFamily="34" charset="0"/>
                <a:ea typeface="Tahoma" panose="020B0604030504040204" pitchFamily="34" charset="0"/>
                <a:cs typeface="Tahoma" panose="020B0604030504040204" pitchFamily="34" charset="0"/>
              </a:rPr>
              <a:t>inclusion of costs incurred in accordance with grantee’s documented policies for the improvement of working </a:t>
            </a:r>
            <a:r>
              <a:rPr lang="en-US" sz="2400" dirty="0">
                <a:latin typeface="Tahoma" panose="020B0604030504040204" pitchFamily="34" charset="0"/>
                <a:ea typeface="Tahoma" panose="020B0604030504040204" pitchFamily="34" charset="0"/>
                <a:cs typeface="Tahoma" panose="020B0604030504040204" pitchFamily="34" charset="0"/>
              </a:rPr>
              <a:t>conditions, employer-employee </a:t>
            </a:r>
            <a:r>
              <a:rPr lang="en-US" sz="2400" dirty="0" smtClean="0">
                <a:latin typeface="Tahoma" panose="020B0604030504040204" pitchFamily="34" charset="0"/>
                <a:ea typeface="Tahoma" panose="020B0604030504040204" pitchFamily="34" charset="0"/>
                <a:cs typeface="Tahoma" panose="020B0604030504040204" pitchFamily="34" charset="0"/>
              </a:rPr>
              <a:t>relations, employee </a:t>
            </a:r>
            <a:r>
              <a:rPr lang="en-US" sz="2400" dirty="0">
                <a:latin typeface="Tahoma" panose="020B0604030504040204" pitchFamily="34" charset="0"/>
                <a:ea typeface="Tahoma" panose="020B0604030504040204" pitchFamily="34" charset="0"/>
                <a:cs typeface="Tahoma" panose="020B0604030504040204" pitchFamily="34" charset="0"/>
              </a:rPr>
              <a:t>health, and employee </a:t>
            </a:r>
            <a:r>
              <a:rPr lang="en-US" sz="2400" dirty="0" smtClean="0">
                <a:latin typeface="Tahoma" panose="020B0604030504040204" pitchFamily="34" charset="0"/>
                <a:ea typeface="Tahoma" panose="020B0604030504040204" pitchFamily="34" charset="0"/>
                <a:cs typeface="Tahoma" panose="020B0604030504040204" pitchFamily="34" charset="0"/>
              </a:rPr>
              <a:t>performance</a:t>
            </a:r>
          </a:p>
        </p:txBody>
      </p:sp>
    </p:spTree>
    <p:extLst>
      <p:ext uri="{BB962C8B-B14F-4D97-AF65-F5344CB8AC3E}">
        <p14:creationId xmlns:p14="http://schemas.microsoft.com/office/powerpoint/2010/main" val="21510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630" y="2696306"/>
            <a:ext cx="5695189" cy="3056311"/>
          </a:xfrm>
        </p:spPr>
        <p:txBody>
          <a:bodyPr rtlCol="0" anchor="t">
            <a:noAutofit/>
          </a:bodyPr>
          <a:lstStyle/>
          <a:p>
            <a:pPr algn="ctr" fontAlgn="auto">
              <a:spcAft>
                <a:spcPts val="0"/>
              </a:spcAft>
              <a:defRPr/>
            </a:pPr>
            <a:r>
              <a:rPr lang="en-US" sz="3200" dirty="0" smtClean="0">
                <a:latin typeface="Gill Sans MT" panose="020B0502020104020203" pitchFamily="34" charset="0"/>
              </a:rPr>
              <a:t>An Overview of </a:t>
            </a:r>
            <a:r>
              <a:rPr lang="en-US" dirty="0" err="1" smtClean="0">
                <a:latin typeface="Gill Sans MT" panose="020B0502020104020203" pitchFamily="34" charset="0"/>
              </a:rPr>
              <a:t>TrAMS</a:t>
            </a:r>
            <a:r>
              <a:rPr lang="en-US" sz="3600" dirty="0">
                <a:solidFill>
                  <a:srgbClr val="385B74"/>
                </a:solidFill>
                <a:latin typeface="Gill Sans MT" panose="020B0502020104020203" pitchFamily="34" charset="0"/>
                <a:ea typeface="Arial Unicode MS" pitchFamily="34" charset="-128"/>
                <a:cs typeface="Arial Unicode MS" pitchFamily="34" charset="-128"/>
              </a:rPr>
              <a:t/>
            </a:r>
            <a:br>
              <a:rPr lang="en-US" sz="3600" dirty="0">
                <a:solidFill>
                  <a:srgbClr val="385B74"/>
                </a:solidFill>
                <a:latin typeface="Gill Sans MT" panose="020B0502020104020203" pitchFamily="34" charset="0"/>
                <a:ea typeface="Arial Unicode MS" pitchFamily="34" charset="-128"/>
                <a:cs typeface="Arial Unicode MS" pitchFamily="34" charset="-128"/>
              </a:rPr>
            </a:br>
            <a:r>
              <a:rPr lang="en-US" sz="2000" dirty="0">
                <a:solidFill>
                  <a:srgbClr val="385B74"/>
                </a:solidFill>
                <a:latin typeface="Gill Sans MT" panose="020B0502020104020203" pitchFamily="34" charset="0"/>
                <a:ea typeface="Arial Unicode MS" pitchFamily="34" charset="-128"/>
                <a:cs typeface="Arial Unicode MS" pitchFamily="34" charset="-128"/>
              </a:rPr>
              <a:t>April 8, 2015</a:t>
            </a:r>
            <a:r>
              <a:rPr lang="en-US" sz="1800" dirty="0">
                <a:solidFill>
                  <a:srgbClr val="385B74"/>
                </a:solidFill>
                <a:latin typeface="Gill Sans MT" panose="020B0502020104020203" pitchFamily="34" charset="0"/>
              </a:rPr>
              <a:t/>
            </a:r>
            <a:br>
              <a:rPr lang="en-US" sz="1800" dirty="0">
                <a:solidFill>
                  <a:srgbClr val="385B74"/>
                </a:solidFill>
                <a:latin typeface="Gill Sans MT" panose="020B0502020104020203" pitchFamily="34" charset="0"/>
              </a:rPr>
            </a:br>
            <a:r>
              <a:rPr lang="en-US" dirty="0">
                <a:latin typeface="Helvetica Neue"/>
              </a:rPr>
              <a:t/>
            </a:r>
            <a:br>
              <a:rPr lang="en-US" dirty="0">
                <a:latin typeface="Helvetica Neue"/>
              </a:rPr>
            </a:br>
            <a:r>
              <a:rPr lang="en-US" sz="2400" dirty="0" smtClean="0">
                <a:latin typeface="Perpetua" panose="02020502060401020303" pitchFamily="18" charset="0"/>
              </a:rPr>
              <a:t>Vida Morkunas</a:t>
            </a:r>
            <a:r>
              <a:rPr lang="en-US" sz="2400" dirty="0">
                <a:latin typeface="Perpetua" panose="02020502060401020303" pitchFamily="18" charset="0"/>
              </a:rPr>
              <a:t/>
            </a:r>
            <a:br>
              <a:rPr lang="en-US" sz="2400" dirty="0">
                <a:latin typeface="Perpetua" panose="02020502060401020303" pitchFamily="18" charset="0"/>
              </a:rPr>
            </a:br>
            <a:r>
              <a:rPr lang="en-US" sz="2400" b="0" dirty="0">
                <a:latin typeface="Perpetua" panose="02020502060401020303" pitchFamily="18" charset="0"/>
              </a:rPr>
              <a:t>Director, Office of </a:t>
            </a:r>
            <a:r>
              <a:rPr lang="en-US" sz="2400" b="0" dirty="0" smtClean="0">
                <a:latin typeface="Perpetua" panose="02020502060401020303" pitchFamily="18" charset="0"/>
              </a:rPr>
              <a:t>Planning and Program Development</a:t>
            </a:r>
            <a:r>
              <a:rPr lang="en-US" sz="2400" b="0" dirty="0">
                <a:latin typeface="Perpetua" panose="02020502060401020303" pitchFamily="18" charset="0"/>
              </a:rPr>
              <a:t/>
            </a:r>
            <a:br>
              <a:rPr lang="en-US" sz="2400" b="0" dirty="0">
                <a:latin typeface="Perpetua" panose="02020502060401020303" pitchFamily="18" charset="0"/>
              </a:rPr>
            </a:br>
            <a:r>
              <a:rPr lang="en-US" sz="2400" b="0" dirty="0">
                <a:latin typeface="Perpetua" panose="02020502060401020303" pitchFamily="18" charset="0"/>
              </a:rPr>
              <a:t>FTA Region III</a:t>
            </a:r>
            <a:endParaRPr lang="en-US" sz="2400" b="0" dirty="0" smtClean="0">
              <a:solidFill>
                <a:srgbClr val="FF0000"/>
              </a:solidFill>
              <a:latin typeface="Gill Sans MT" pitchFamily="34" charset="0"/>
              <a:ea typeface="+mj-ea"/>
            </a:endParaRPr>
          </a:p>
        </p:txBody>
      </p:sp>
    </p:spTree>
    <p:extLst>
      <p:ext uri="{BB962C8B-B14F-4D97-AF65-F5344CB8AC3E}">
        <p14:creationId xmlns:p14="http://schemas.microsoft.com/office/powerpoint/2010/main" val="141956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Perpetua" panose="02020502060401020303" pitchFamily="18" charset="0"/>
              </a:rPr>
              <a:t>Presentation Overview</a:t>
            </a:r>
            <a:endParaRPr lang="en-US" dirty="0">
              <a:latin typeface="Perpetua" panose="02020502060401020303" pitchFamily="18" charset="0"/>
            </a:endParaRPr>
          </a:p>
        </p:txBody>
      </p:sp>
      <p:sp>
        <p:nvSpPr>
          <p:cNvPr id="3" name="Content Placeholder 2"/>
          <p:cNvSpPr>
            <a:spLocks noGrp="1"/>
          </p:cNvSpPr>
          <p:nvPr>
            <p:ph idx="1"/>
          </p:nvPr>
        </p:nvSpPr>
        <p:spPr>
          <a:xfrm>
            <a:off x="688769" y="1417637"/>
            <a:ext cx="8134597" cy="4413148"/>
          </a:xfrm>
        </p:spPr>
        <p:txBody>
          <a:bodyPr/>
          <a:lstStyle/>
          <a:p>
            <a:pPr marL="731520" indent="-457200">
              <a:buFont typeface="Wingdings" panose="05000000000000000000" pitchFamily="2" charset="2"/>
              <a:buChar char="ü"/>
            </a:pPr>
            <a:r>
              <a:rPr lang="en-US" sz="2800" dirty="0" smtClean="0"/>
              <a:t>Goal </a:t>
            </a:r>
            <a:r>
              <a:rPr lang="en-US" sz="2800" dirty="0" smtClean="0"/>
              <a:t>of TrAMS		</a:t>
            </a:r>
            <a:endParaRPr lang="en-US" sz="2800" dirty="0" smtClean="0"/>
          </a:p>
          <a:p>
            <a:pPr marL="731520" indent="-457200">
              <a:buFont typeface="Wingdings" panose="05000000000000000000" pitchFamily="2" charset="2"/>
              <a:buChar char="ü"/>
            </a:pPr>
            <a:r>
              <a:rPr lang="en-US" sz="2800" dirty="0" smtClean="0"/>
              <a:t>Highlight </a:t>
            </a:r>
            <a:r>
              <a:rPr lang="en-US" sz="2800" dirty="0" smtClean="0"/>
              <a:t>the </a:t>
            </a:r>
            <a:r>
              <a:rPr lang="en-US" sz="2800" dirty="0"/>
              <a:t>T</a:t>
            </a:r>
            <a:r>
              <a:rPr lang="en-US" sz="2800" dirty="0" smtClean="0"/>
              <a:t>op FAQ		</a:t>
            </a:r>
          </a:p>
          <a:p>
            <a:pPr marL="731520" indent="-457200">
              <a:buFont typeface="Wingdings" panose="05000000000000000000" pitchFamily="2" charset="2"/>
              <a:buChar char="ü"/>
            </a:pPr>
            <a:r>
              <a:rPr lang="en-US" sz="2800" dirty="0" smtClean="0"/>
              <a:t>How </a:t>
            </a:r>
            <a:r>
              <a:rPr lang="en-US" sz="2800" dirty="0"/>
              <a:t>you access </a:t>
            </a:r>
            <a:r>
              <a:rPr lang="en-US" sz="2800" dirty="0" smtClean="0"/>
              <a:t>TrAMS	</a:t>
            </a:r>
            <a:endParaRPr lang="en-US" sz="2800" dirty="0" smtClean="0"/>
          </a:p>
          <a:p>
            <a:pPr marL="731520" indent="-457200">
              <a:buFont typeface="Wingdings" panose="05000000000000000000" pitchFamily="2" charset="2"/>
              <a:buChar char="ü"/>
            </a:pPr>
            <a:r>
              <a:rPr lang="en-US" sz="2800" dirty="0" smtClean="0"/>
              <a:t>Who </a:t>
            </a:r>
            <a:r>
              <a:rPr lang="en-US" sz="2800" dirty="0"/>
              <a:t>can Use TrAMS </a:t>
            </a:r>
            <a:endParaRPr lang="en-US" sz="2800" dirty="0" smtClean="0"/>
          </a:p>
          <a:p>
            <a:pPr marL="731520" indent="-457200">
              <a:buFont typeface="Wingdings" panose="05000000000000000000" pitchFamily="2" charset="2"/>
              <a:buChar char="ü"/>
            </a:pPr>
            <a:r>
              <a:rPr lang="en-US" sz="2800" dirty="0" smtClean="0"/>
              <a:t>The </a:t>
            </a:r>
            <a:r>
              <a:rPr lang="en-US" sz="2800" dirty="0"/>
              <a:t>User Manager </a:t>
            </a:r>
            <a:r>
              <a:rPr lang="en-US" sz="2800" dirty="0" smtClean="0"/>
              <a:t>Role</a:t>
            </a:r>
          </a:p>
          <a:p>
            <a:pPr marL="731520" indent="-457200">
              <a:buFont typeface="Wingdings" panose="05000000000000000000" pitchFamily="2" charset="2"/>
              <a:buChar char="ü"/>
            </a:pPr>
            <a:r>
              <a:rPr lang="en-US" sz="2800" dirty="0" smtClean="0"/>
              <a:t>Migration </a:t>
            </a:r>
            <a:r>
              <a:rPr lang="en-US" sz="2800" dirty="0"/>
              <a:t>of TEAM Info</a:t>
            </a:r>
            <a:endParaRPr lang="en-US" sz="2800" dirty="0" smtClean="0"/>
          </a:p>
          <a:p>
            <a:pPr marL="274320" indent="0">
              <a:buNone/>
            </a:pPr>
            <a:endParaRPr lang="en-US" sz="2400" dirty="0" smtClean="0"/>
          </a:p>
          <a:p>
            <a:endParaRPr lang="en-US" dirty="0"/>
          </a:p>
        </p:txBody>
      </p:sp>
    </p:spTree>
    <p:extLst>
      <p:ext uri="{BB962C8B-B14F-4D97-AF65-F5344CB8AC3E}">
        <p14:creationId xmlns:p14="http://schemas.microsoft.com/office/powerpoint/2010/main" val="1790955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631" y="2696307"/>
            <a:ext cx="5533292" cy="2041948"/>
          </a:xfrm>
        </p:spPr>
        <p:txBody>
          <a:bodyPr rtlCol="0" anchor="t">
            <a:noAutofit/>
          </a:bodyPr>
          <a:lstStyle/>
          <a:p>
            <a:pPr algn="ctr" fontAlgn="auto">
              <a:spcAft>
                <a:spcPts val="0"/>
              </a:spcAft>
              <a:defRPr/>
            </a:pPr>
            <a:r>
              <a:rPr lang="en-US" sz="3200" dirty="0"/>
              <a:t/>
            </a:r>
            <a:br>
              <a:rPr lang="en-US" sz="3200" dirty="0"/>
            </a:br>
            <a:r>
              <a:rPr lang="en-US" dirty="0" smtClean="0">
                <a:latin typeface="Perpetua" panose="02020502060401020303" pitchFamily="18" charset="0"/>
              </a:rPr>
              <a:t>Why Transition?</a:t>
            </a:r>
            <a:endParaRPr lang="en-US" b="0" dirty="0" smtClean="0">
              <a:solidFill>
                <a:schemeClr val="tx1"/>
              </a:solidFill>
              <a:latin typeface="Perpetua" panose="02020502060401020303" pitchFamily="18" charset="0"/>
              <a:ea typeface="+mj-ea"/>
            </a:endParaRPr>
          </a:p>
        </p:txBody>
      </p:sp>
    </p:spTree>
    <p:extLst>
      <p:ext uri="{BB962C8B-B14F-4D97-AF65-F5344CB8AC3E}">
        <p14:creationId xmlns:p14="http://schemas.microsoft.com/office/powerpoint/2010/main" val="1693203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753"/>
            <a:ext cx="8229600" cy="679939"/>
          </a:xfrm>
        </p:spPr>
        <p:txBody>
          <a:bodyPr/>
          <a:lstStyle/>
          <a:p>
            <a:r>
              <a:rPr lang="en-US" sz="3600" dirty="0" smtClean="0">
                <a:latin typeface="Perpetua" panose="02020502060401020303" pitchFamily="18" charset="0"/>
              </a:rPr>
              <a:t>Why Change Systems?</a:t>
            </a:r>
            <a:endParaRPr lang="en-US" sz="3600" dirty="0">
              <a:latin typeface="Perpetua" panose="02020502060401020303" pitchFamily="18" charset="0"/>
            </a:endParaRPr>
          </a:p>
        </p:txBody>
      </p:sp>
      <p:sp>
        <p:nvSpPr>
          <p:cNvPr id="3" name="Content Placeholder 2"/>
          <p:cNvSpPr>
            <a:spLocks noGrp="1"/>
          </p:cNvSpPr>
          <p:nvPr>
            <p:ph idx="1"/>
          </p:nvPr>
        </p:nvSpPr>
        <p:spPr>
          <a:xfrm>
            <a:off x="771896" y="1219200"/>
            <a:ext cx="8137642" cy="4825340"/>
          </a:xfrm>
        </p:spPr>
        <p:txBody>
          <a:bodyPr/>
          <a:lstStyle/>
          <a:p>
            <a:pPr lvl="1">
              <a:spcAft>
                <a:spcPts val="1200"/>
              </a:spcAft>
              <a:buFont typeface="Wingdings" panose="05000000000000000000" pitchFamily="2" charset="2"/>
              <a:buChar char="ü"/>
            </a:pPr>
            <a:r>
              <a:rPr lang="en-US" b="1" dirty="0" smtClean="0">
                <a:ea typeface="Arial Unicode MS" pitchFamily="34" charset="-128"/>
                <a:cs typeface="Arial Unicode MS" pitchFamily="34" charset="-128"/>
              </a:rPr>
              <a:t>Efficiency</a:t>
            </a:r>
            <a:r>
              <a:rPr lang="en-US" b="1" dirty="0">
                <a:ea typeface="Arial Unicode MS" pitchFamily="34" charset="-128"/>
                <a:cs typeface="Arial Unicode MS" pitchFamily="34" charset="-128"/>
              </a:rPr>
              <a:t>:</a:t>
            </a:r>
            <a:r>
              <a:rPr lang="en-US" dirty="0">
                <a:ea typeface="Arial Unicode MS" pitchFamily="34" charset="-128"/>
                <a:cs typeface="Arial Unicode MS" pitchFamily="34" charset="-128"/>
              </a:rPr>
              <a:t> </a:t>
            </a:r>
            <a:r>
              <a:rPr lang="en-US" dirty="0" smtClean="0">
                <a:ea typeface="Arial Unicode MS" pitchFamily="34" charset="-128"/>
                <a:cs typeface="Arial Unicode MS" pitchFamily="34" charset="-128"/>
              </a:rPr>
              <a:t>Streamline </a:t>
            </a:r>
            <a:r>
              <a:rPr lang="en-US" dirty="0">
                <a:ea typeface="Arial Unicode MS" pitchFamily="34" charset="-128"/>
                <a:cs typeface="Arial Unicode MS" pitchFamily="34" charset="-128"/>
              </a:rPr>
              <a:t>grant making and grant management </a:t>
            </a:r>
            <a:r>
              <a:rPr lang="en-US" dirty="0" smtClean="0">
                <a:ea typeface="Arial Unicode MS" pitchFamily="34" charset="-128"/>
                <a:cs typeface="Arial Unicode MS" pitchFamily="34" charset="-128"/>
              </a:rPr>
              <a:t>processes</a:t>
            </a:r>
          </a:p>
          <a:p>
            <a:pPr lvl="1">
              <a:spcAft>
                <a:spcPts val="1200"/>
              </a:spcAft>
              <a:buFont typeface="Wingdings" panose="05000000000000000000" pitchFamily="2" charset="2"/>
              <a:buChar char="ü"/>
            </a:pPr>
            <a:r>
              <a:rPr lang="en-US" b="1" dirty="0" smtClean="0">
                <a:ea typeface="Arial Unicode MS" pitchFamily="34" charset="-128"/>
                <a:cs typeface="Arial Unicode MS" pitchFamily="34" charset="-128"/>
              </a:rPr>
              <a:t>Transparency </a:t>
            </a:r>
            <a:r>
              <a:rPr lang="en-US" b="1" dirty="0" smtClean="0">
                <a:ea typeface="Arial Unicode MS" pitchFamily="34" charset="-128"/>
                <a:cs typeface="Arial Unicode MS" pitchFamily="34" charset="-128"/>
              </a:rPr>
              <a:t>&amp; Accountability:</a:t>
            </a:r>
            <a:r>
              <a:rPr lang="en-US" dirty="0" smtClean="0">
                <a:ea typeface="Arial Unicode MS" pitchFamily="34" charset="-128"/>
                <a:cs typeface="Arial Unicode MS" pitchFamily="34" charset="-128"/>
              </a:rPr>
              <a:t> Demonstrate </a:t>
            </a:r>
            <a:r>
              <a:rPr lang="en-US" dirty="0">
                <a:ea typeface="Arial Unicode MS" pitchFamily="34" charset="-128"/>
                <a:cs typeface="Arial Unicode MS" pitchFamily="34" charset="-128"/>
              </a:rPr>
              <a:t>how taxpayer dollars are awarded and </a:t>
            </a:r>
            <a:r>
              <a:rPr lang="en-US" dirty="0" smtClean="0">
                <a:ea typeface="Arial Unicode MS" pitchFamily="34" charset="-128"/>
                <a:cs typeface="Arial Unicode MS" pitchFamily="34" charset="-128"/>
              </a:rPr>
              <a:t>disbursed and </a:t>
            </a:r>
            <a:r>
              <a:rPr lang="en-US" dirty="0">
                <a:ea typeface="Arial Unicode MS" pitchFamily="34" charset="-128"/>
                <a:cs typeface="Arial Unicode MS" pitchFamily="34" charset="-128"/>
              </a:rPr>
              <a:t>for </a:t>
            </a:r>
            <a:r>
              <a:rPr lang="en-US" dirty="0" smtClean="0">
                <a:ea typeface="Arial Unicode MS" pitchFamily="34" charset="-128"/>
                <a:cs typeface="Arial Unicode MS" pitchFamily="34" charset="-128"/>
              </a:rPr>
              <a:t>what type of </a:t>
            </a:r>
            <a:r>
              <a:rPr lang="en-US" dirty="0">
                <a:ea typeface="Arial Unicode MS" pitchFamily="34" charset="-128"/>
                <a:cs typeface="Arial Unicode MS" pitchFamily="34" charset="-128"/>
              </a:rPr>
              <a:t>transit projects and services. </a:t>
            </a:r>
          </a:p>
          <a:p>
            <a:pPr lvl="1">
              <a:spcAft>
                <a:spcPts val="1200"/>
              </a:spcAft>
              <a:buFont typeface="Wingdings" panose="05000000000000000000" pitchFamily="2" charset="2"/>
              <a:buChar char="ü"/>
            </a:pPr>
            <a:r>
              <a:rPr lang="en-US" b="1" dirty="0" smtClean="0">
                <a:ea typeface="Arial Unicode MS" pitchFamily="34" charset="-128"/>
                <a:cs typeface="Arial Unicode MS" pitchFamily="34" charset="-128"/>
              </a:rPr>
              <a:t>Flexibility</a:t>
            </a:r>
            <a:r>
              <a:rPr lang="en-US" b="1" dirty="0">
                <a:ea typeface="Arial Unicode MS" pitchFamily="34" charset="-128"/>
                <a:cs typeface="Arial Unicode MS" pitchFamily="34" charset="-128"/>
              </a:rPr>
              <a:t>:</a:t>
            </a:r>
            <a:r>
              <a:rPr lang="en-US" dirty="0">
                <a:ea typeface="Arial Unicode MS" pitchFamily="34" charset="-128"/>
                <a:cs typeface="Arial Unicode MS" pitchFamily="34" charset="-128"/>
              </a:rPr>
              <a:t> M</a:t>
            </a:r>
            <a:r>
              <a:rPr lang="en-US" dirty="0" smtClean="0">
                <a:ea typeface="Arial Unicode MS" pitchFamily="34" charset="-128"/>
                <a:cs typeface="Arial Unicode MS" pitchFamily="34" charset="-128"/>
              </a:rPr>
              <a:t>ake system modifications more </a:t>
            </a:r>
            <a:r>
              <a:rPr lang="en-US" dirty="0">
                <a:ea typeface="Arial Unicode MS" pitchFamily="34" charset="-128"/>
                <a:cs typeface="Arial Unicode MS" pitchFamily="34" charset="-128"/>
              </a:rPr>
              <a:t>quickly, easily and </a:t>
            </a:r>
            <a:r>
              <a:rPr lang="en-US" dirty="0" smtClean="0">
                <a:ea typeface="Arial Unicode MS" pitchFamily="34" charset="-128"/>
                <a:cs typeface="Arial Unicode MS" pitchFamily="34" charset="-128"/>
              </a:rPr>
              <a:t>cost-effectively</a:t>
            </a:r>
            <a:endParaRPr lang="en-US" dirty="0">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75055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631" y="2696307"/>
            <a:ext cx="5533292" cy="2262555"/>
          </a:xfrm>
        </p:spPr>
        <p:txBody>
          <a:bodyPr rtlCol="0" anchor="t">
            <a:noAutofit/>
          </a:bodyPr>
          <a:lstStyle/>
          <a:p>
            <a:pPr algn="ctr" fontAlgn="auto">
              <a:spcAft>
                <a:spcPts val="0"/>
              </a:spcAft>
              <a:defRPr/>
            </a:pPr>
            <a:r>
              <a:rPr lang="en-US" dirty="0" smtClean="0">
                <a:latin typeface="Perpetua" panose="02020502060401020303" pitchFamily="18" charset="0"/>
              </a:rPr>
              <a:t>Transitioning from </a:t>
            </a:r>
            <a:br>
              <a:rPr lang="en-US" dirty="0" smtClean="0">
                <a:latin typeface="Perpetua" panose="02020502060401020303" pitchFamily="18" charset="0"/>
              </a:rPr>
            </a:br>
            <a:r>
              <a:rPr lang="en-US" dirty="0" smtClean="0">
                <a:latin typeface="Perpetua" panose="02020502060401020303" pitchFamily="18" charset="0"/>
              </a:rPr>
              <a:t>TEAM to TrAMS</a:t>
            </a:r>
            <a:endParaRPr lang="en-US" b="0" dirty="0" smtClean="0">
              <a:solidFill>
                <a:schemeClr val="tx1"/>
              </a:solidFill>
              <a:latin typeface="Perpetua" panose="02020502060401020303" pitchFamily="18" charset="0"/>
              <a:ea typeface="+mj-ea"/>
            </a:endParaRPr>
          </a:p>
        </p:txBody>
      </p:sp>
    </p:spTree>
    <p:extLst>
      <p:ext uri="{BB962C8B-B14F-4D97-AF65-F5344CB8AC3E}">
        <p14:creationId xmlns:p14="http://schemas.microsoft.com/office/powerpoint/2010/main" val="346427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27540" y="0"/>
            <a:ext cx="9142572" cy="6858000"/>
          </a:xfrm>
          <a:prstGeom prst="rect">
            <a:avLst/>
          </a:prstGeom>
        </p:spPr>
      </p:pic>
      <p:sp>
        <p:nvSpPr>
          <p:cNvPr id="2" name="Title 1"/>
          <p:cNvSpPr>
            <a:spLocks noGrp="1"/>
          </p:cNvSpPr>
          <p:nvPr>
            <p:ph type="ctrTitle"/>
          </p:nvPr>
        </p:nvSpPr>
        <p:spPr>
          <a:xfrm>
            <a:off x="1777285" y="2357438"/>
            <a:ext cx="5653825" cy="3059112"/>
          </a:xfrm>
        </p:spPr>
        <p:txBody>
          <a:bodyPr rtlCol="0" anchor="t">
            <a:normAutofit fontScale="90000"/>
          </a:bodyPr>
          <a:lstStyle/>
          <a:p>
            <a:r>
              <a:rPr lang="en-US" sz="3200" b="1" dirty="0" smtClean="0">
                <a:solidFill>
                  <a:srgbClr val="385B74"/>
                </a:solidFill>
                <a:latin typeface="Gill Sans MT" panose="020B0502020104020203" pitchFamily="34" charset="0"/>
                <a:ea typeface="Arial Unicode MS" pitchFamily="34" charset="-128"/>
                <a:cs typeface="Arial Unicode MS" pitchFamily="34" charset="-128"/>
              </a:rPr>
              <a:t>Office of Program Management &amp; Oversight Update</a:t>
            </a:r>
            <a:br>
              <a:rPr lang="en-US" sz="3200" b="1" dirty="0" smtClean="0">
                <a:solidFill>
                  <a:srgbClr val="385B74"/>
                </a:solidFill>
                <a:latin typeface="Gill Sans MT" panose="020B0502020104020203" pitchFamily="34" charset="0"/>
                <a:ea typeface="Arial Unicode MS" pitchFamily="34" charset="-128"/>
                <a:cs typeface="Arial Unicode MS" pitchFamily="34" charset="-128"/>
              </a:rPr>
            </a:br>
            <a:r>
              <a:rPr lang="en-US" sz="2200" b="1" dirty="0" smtClean="0">
                <a:solidFill>
                  <a:srgbClr val="385B74"/>
                </a:solidFill>
                <a:latin typeface="Gill Sans MT" panose="020B0502020104020203" pitchFamily="34" charset="0"/>
                <a:ea typeface="Arial Unicode MS" pitchFamily="34" charset="-128"/>
                <a:cs typeface="Arial Unicode MS" pitchFamily="34" charset="-128"/>
              </a:rPr>
              <a:t>April 8, 2015</a:t>
            </a:r>
            <a:r>
              <a:rPr lang="en-US" sz="2000" dirty="0" smtClean="0">
                <a:solidFill>
                  <a:srgbClr val="385B74"/>
                </a:solidFill>
                <a:latin typeface="Gill Sans MT" panose="020B0502020104020203" pitchFamily="34" charset="0"/>
                <a:ea typeface="+mj-ea"/>
              </a:rPr>
              <a:t/>
            </a:r>
            <a:br>
              <a:rPr lang="en-US" sz="2000" dirty="0" smtClean="0">
                <a:solidFill>
                  <a:srgbClr val="385B74"/>
                </a:solidFill>
                <a:latin typeface="Gill Sans MT" panose="020B0502020104020203" pitchFamily="34" charset="0"/>
                <a:ea typeface="+mj-ea"/>
              </a:rPr>
            </a:br>
            <a:r>
              <a:rPr lang="en-US" sz="2400" dirty="0" smtClean="0">
                <a:latin typeface="Helvetica Neue"/>
                <a:ea typeface="+mj-ea"/>
              </a:rPr>
              <a:t/>
            </a:r>
            <a:br>
              <a:rPr lang="en-US" sz="2400" dirty="0" smtClean="0">
                <a:latin typeface="Helvetica Neue"/>
                <a:ea typeface="+mj-ea"/>
              </a:rPr>
            </a:br>
            <a:r>
              <a:rPr lang="en-US" sz="2400" b="1" dirty="0" smtClean="0">
                <a:latin typeface="Perpetua" panose="02020502060401020303" pitchFamily="18" charset="0"/>
              </a:rPr>
              <a:t>Anthony Tarone</a:t>
            </a:r>
            <a:r>
              <a:rPr lang="en-US" sz="2400" dirty="0">
                <a:latin typeface="Perpetua" panose="02020502060401020303" pitchFamily="18" charset="0"/>
              </a:rPr>
              <a:t/>
            </a:r>
            <a:br>
              <a:rPr lang="en-US" sz="2400" dirty="0">
                <a:latin typeface="Perpetua" panose="02020502060401020303" pitchFamily="18" charset="0"/>
              </a:rPr>
            </a:br>
            <a:r>
              <a:rPr lang="en-US" sz="2400" dirty="0" smtClean="0">
                <a:latin typeface="Perpetua" panose="02020502060401020303" pitchFamily="18" charset="0"/>
              </a:rPr>
              <a:t>Director</a:t>
            </a:r>
            <a:br>
              <a:rPr lang="en-US" sz="2400" dirty="0" smtClean="0">
                <a:latin typeface="Perpetua" panose="02020502060401020303" pitchFamily="18" charset="0"/>
              </a:rPr>
            </a:br>
            <a:r>
              <a:rPr lang="en-US" sz="2400" dirty="0" smtClean="0">
                <a:latin typeface="Perpetua" panose="02020502060401020303" pitchFamily="18" charset="0"/>
                <a:ea typeface="+mj-ea"/>
              </a:rPr>
              <a:t>FTA Region III</a:t>
            </a:r>
            <a:r>
              <a:rPr lang="en-US" sz="2000" dirty="0" smtClean="0">
                <a:latin typeface="Gill Sans MT" pitchFamily="34" charset="0"/>
                <a:ea typeface="+mj-ea"/>
              </a:rPr>
              <a:t/>
            </a:r>
            <a:br>
              <a:rPr lang="en-US" sz="2000" dirty="0" smtClean="0">
                <a:latin typeface="Gill Sans MT" pitchFamily="34" charset="0"/>
                <a:ea typeface="+mj-ea"/>
              </a:rPr>
            </a:br>
            <a:endParaRPr lang="en-US" sz="1900" dirty="0" smtClean="0">
              <a:latin typeface="Gill Sans MT" pitchFamily="34" charset="0"/>
              <a:ea typeface="+mj-ea"/>
            </a:endParaRPr>
          </a:p>
        </p:txBody>
      </p:sp>
    </p:spTree>
    <p:extLst>
      <p:ext uri="{BB962C8B-B14F-4D97-AF65-F5344CB8AC3E}">
        <p14:creationId xmlns:p14="http://schemas.microsoft.com/office/powerpoint/2010/main" val="1645852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Perpetua" panose="02020502060401020303" pitchFamily="18" charset="0"/>
              </a:rPr>
              <a:t>TrAMSitioning</a:t>
            </a:r>
            <a:r>
              <a:rPr lang="en-US" sz="3600" dirty="0" smtClean="0">
                <a:latin typeface="Perpetua" panose="02020502060401020303" pitchFamily="18" charset="0"/>
              </a:rPr>
              <a:t>…</a:t>
            </a:r>
            <a:endParaRPr lang="en-US" sz="3600" dirty="0">
              <a:latin typeface="Perpetua" panose="02020502060401020303" pitchFamily="18" charset="0"/>
            </a:endParaRPr>
          </a:p>
        </p:txBody>
      </p:sp>
      <p:sp>
        <p:nvSpPr>
          <p:cNvPr id="3" name="Content Placeholder 2"/>
          <p:cNvSpPr>
            <a:spLocks noGrp="1"/>
          </p:cNvSpPr>
          <p:nvPr>
            <p:ph idx="1"/>
          </p:nvPr>
        </p:nvSpPr>
        <p:spPr>
          <a:xfrm>
            <a:off x="819396" y="1600201"/>
            <a:ext cx="7867403" cy="4349338"/>
          </a:xfrm>
        </p:spPr>
        <p:txBody>
          <a:bodyPr/>
          <a:lstStyle/>
          <a:p>
            <a:pPr>
              <a:buFont typeface="Wingdings" panose="05000000000000000000" pitchFamily="2" charset="2"/>
              <a:buChar char="ü"/>
            </a:pPr>
            <a:r>
              <a:rPr lang="en-US" sz="2800" dirty="0" smtClean="0"/>
              <a:t>Much of what worked well in TEAM will be recognizable in TrAMS</a:t>
            </a:r>
          </a:p>
          <a:p>
            <a:pPr>
              <a:buFont typeface="Wingdings" panose="05000000000000000000" pitchFamily="2" charset="2"/>
              <a:buChar char="ü"/>
            </a:pPr>
            <a:r>
              <a:rPr lang="en-US" sz="2800" dirty="0" smtClean="0"/>
              <a:t>The grant application structure is new but </a:t>
            </a:r>
            <a:r>
              <a:rPr lang="en-US" sz="2800" dirty="0" smtClean="0"/>
              <a:t>with the </a:t>
            </a:r>
            <a:r>
              <a:rPr lang="en-US" sz="2800" dirty="0" smtClean="0"/>
              <a:t>same </a:t>
            </a:r>
            <a:r>
              <a:rPr lang="en-US" sz="2800" dirty="0" smtClean="0"/>
              <a:t>components</a:t>
            </a:r>
            <a:endParaRPr lang="en-US" sz="2800" dirty="0" smtClean="0"/>
          </a:p>
          <a:p>
            <a:pPr>
              <a:buFont typeface="Wingdings" panose="05000000000000000000" pitchFamily="2" charset="2"/>
              <a:buChar char="ü"/>
            </a:pPr>
            <a:r>
              <a:rPr lang="en-US" sz="2800" dirty="0" smtClean="0"/>
              <a:t>The Scope &amp; ALI tree remains the same</a:t>
            </a:r>
          </a:p>
          <a:p>
            <a:pPr>
              <a:buFont typeface="Wingdings" panose="05000000000000000000" pitchFamily="2" charset="2"/>
              <a:buChar char="ü"/>
            </a:pPr>
            <a:r>
              <a:rPr lang="en-US" sz="2800" dirty="0" err="1" smtClean="0"/>
              <a:t>TrAMS</a:t>
            </a:r>
            <a:r>
              <a:rPr lang="en-US" sz="2800" dirty="0" smtClean="0"/>
              <a:t> </a:t>
            </a:r>
            <a:r>
              <a:rPr lang="en-US" sz="2800" dirty="0" smtClean="0"/>
              <a:t>uses the same platform </a:t>
            </a:r>
            <a:r>
              <a:rPr lang="en-US" sz="2800" dirty="0" smtClean="0"/>
              <a:t>as </a:t>
            </a:r>
            <a:r>
              <a:rPr lang="en-US" sz="2800" dirty="0" smtClean="0"/>
              <a:t>the National Transit Database</a:t>
            </a:r>
          </a:p>
          <a:p>
            <a:endParaRPr lang="en-US" dirty="0"/>
          </a:p>
        </p:txBody>
      </p:sp>
    </p:spTree>
    <p:extLst>
      <p:ext uri="{BB962C8B-B14F-4D97-AF65-F5344CB8AC3E}">
        <p14:creationId xmlns:p14="http://schemas.microsoft.com/office/powerpoint/2010/main" val="233310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703469"/>
          </a:xfrm>
        </p:spPr>
        <p:txBody>
          <a:bodyPr/>
          <a:lstStyle/>
          <a:p>
            <a:r>
              <a:rPr lang="en-US" sz="3600" dirty="0" err="1" smtClean="0">
                <a:latin typeface="Perpetua" panose="02020502060401020303" pitchFamily="18" charset="0"/>
              </a:rPr>
              <a:t>TrAMSitioning</a:t>
            </a:r>
            <a:r>
              <a:rPr lang="en-US" sz="3600" dirty="0" smtClean="0">
                <a:latin typeface="Perpetua" panose="02020502060401020303" pitchFamily="18" charset="0"/>
              </a:rPr>
              <a:t>…FAQs</a:t>
            </a:r>
            <a:endParaRPr lang="en-US" sz="3600" dirty="0">
              <a:latin typeface="Perpetua" panose="02020502060401020303" pitchFamily="18" charset="0"/>
            </a:endParaRPr>
          </a:p>
        </p:txBody>
      </p:sp>
      <p:sp>
        <p:nvSpPr>
          <p:cNvPr id="3" name="Content Placeholder 2"/>
          <p:cNvSpPr>
            <a:spLocks noGrp="1"/>
          </p:cNvSpPr>
          <p:nvPr>
            <p:ph idx="1"/>
          </p:nvPr>
        </p:nvSpPr>
        <p:spPr>
          <a:xfrm>
            <a:off x="724395" y="1377538"/>
            <a:ext cx="7962404" cy="4560125"/>
          </a:xfrm>
        </p:spPr>
        <p:txBody>
          <a:bodyPr/>
          <a:lstStyle/>
          <a:p>
            <a:pPr>
              <a:buFont typeface="Wingdings" panose="05000000000000000000" pitchFamily="2" charset="2"/>
              <a:buChar char="ü"/>
            </a:pPr>
            <a:r>
              <a:rPr lang="en-US" dirty="0"/>
              <a:t>The System </a:t>
            </a:r>
            <a:r>
              <a:rPr lang="en-US" dirty="0" smtClean="0"/>
              <a:t>works on multiple browsers</a:t>
            </a:r>
          </a:p>
          <a:p>
            <a:pPr lvl="1">
              <a:buFont typeface="Courier New" panose="02070309020205020404" pitchFamily="49" charset="0"/>
              <a:buChar char="o"/>
            </a:pPr>
            <a:r>
              <a:rPr lang="en-US" sz="3200" dirty="0" smtClean="0"/>
              <a:t>Internet Explorer, </a:t>
            </a:r>
            <a:r>
              <a:rPr lang="en-US" sz="3200" dirty="0" smtClean="0"/>
              <a:t>Chrome, Firefox, Safari, etc…</a:t>
            </a:r>
          </a:p>
          <a:p>
            <a:pPr>
              <a:buFont typeface="Wingdings" panose="05000000000000000000" pitchFamily="2" charset="2"/>
              <a:buChar char="ü"/>
            </a:pPr>
            <a:r>
              <a:rPr lang="en-US" dirty="0" smtClean="0"/>
              <a:t>Works on any tablets and smart phones with internet </a:t>
            </a:r>
            <a:r>
              <a:rPr lang="en-US" dirty="0" smtClean="0"/>
              <a:t>capabilities-there </a:t>
            </a:r>
            <a:r>
              <a:rPr lang="en-US" dirty="0" smtClean="0"/>
              <a:t>is even a special App you can download</a:t>
            </a:r>
          </a:p>
          <a:p>
            <a:pPr>
              <a:buFont typeface="Wingdings" panose="05000000000000000000" pitchFamily="2" charset="2"/>
              <a:buChar char="ü"/>
            </a:pPr>
            <a:r>
              <a:rPr lang="en-US" dirty="0" smtClean="0"/>
              <a:t>Improves document </a:t>
            </a:r>
            <a:r>
              <a:rPr lang="en-US" dirty="0" smtClean="0"/>
              <a:t>management</a:t>
            </a:r>
            <a:endParaRPr lang="en-US" dirty="0" smtClean="0"/>
          </a:p>
          <a:p>
            <a:endParaRPr lang="en-US" dirty="0"/>
          </a:p>
        </p:txBody>
      </p:sp>
    </p:spTree>
    <p:extLst>
      <p:ext uri="{BB962C8B-B14F-4D97-AF65-F5344CB8AC3E}">
        <p14:creationId xmlns:p14="http://schemas.microsoft.com/office/powerpoint/2010/main" val="2839723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Perpetua" panose="02020502060401020303" pitchFamily="18" charset="0"/>
              </a:rPr>
              <a:t>TrAMSistioning</a:t>
            </a:r>
            <a:r>
              <a:rPr lang="en-US" sz="3600" dirty="0" smtClean="0">
                <a:latin typeface="Perpetua" panose="02020502060401020303" pitchFamily="18" charset="0"/>
              </a:rPr>
              <a:t> TEAM Information</a:t>
            </a:r>
            <a:endParaRPr lang="en-US" sz="3600" dirty="0">
              <a:latin typeface="Perpetua" panose="02020502060401020303" pitchFamily="18" charset="0"/>
            </a:endParaRPr>
          </a:p>
        </p:txBody>
      </p:sp>
      <p:sp>
        <p:nvSpPr>
          <p:cNvPr id="3" name="Content Placeholder 2"/>
          <p:cNvSpPr>
            <a:spLocks noGrp="1"/>
          </p:cNvSpPr>
          <p:nvPr>
            <p:ph idx="1"/>
          </p:nvPr>
        </p:nvSpPr>
        <p:spPr>
          <a:xfrm>
            <a:off x="3352800" y="3429000"/>
            <a:ext cx="2209800" cy="1096962"/>
          </a:xfrm>
        </p:spPr>
        <p:txBody>
          <a:bodyPr>
            <a:normAutofit/>
          </a:bodyPr>
          <a:lstStyle/>
          <a:p>
            <a:pPr marL="0" indent="0" algn="ctr">
              <a:spcBef>
                <a:spcPts val="1200"/>
              </a:spcBef>
              <a:spcAft>
                <a:spcPts val="1200"/>
              </a:spcAft>
              <a:buNone/>
            </a:pPr>
            <a:r>
              <a:rPr lang="en-US" sz="5400" dirty="0" smtClean="0">
                <a:latin typeface="Gill Sans MT" panose="020B0502020104020203" pitchFamily="34" charset="0"/>
              </a:rPr>
              <a:t>TrAMS</a:t>
            </a:r>
            <a:endParaRPr lang="en-US" sz="5400" dirty="0">
              <a:latin typeface="Gill Sans MT" panose="020B0502020104020203" pitchFamily="34" charset="0"/>
            </a:endParaRPr>
          </a:p>
        </p:txBody>
      </p:sp>
      <p:sp>
        <p:nvSpPr>
          <p:cNvPr id="4" name="TextBox 3"/>
          <p:cNvSpPr txBox="1"/>
          <p:nvPr/>
        </p:nvSpPr>
        <p:spPr>
          <a:xfrm>
            <a:off x="304800" y="1676400"/>
            <a:ext cx="4267200" cy="461665"/>
          </a:xfrm>
          <a:prstGeom prst="rect">
            <a:avLst/>
          </a:prstGeom>
          <a:noFill/>
        </p:spPr>
        <p:txBody>
          <a:bodyPr wrap="square" rtlCol="0">
            <a:spAutoFit/>
          </a:bodyPr>
          <a:lstStyle/>
          <a:p>
            <a:r>
              <a:rPr lang="en-US" sz="2400" b="1" dirty="0" smtClean="0">
                <a:latin typeface="Gill Sans MT" panose="020B0502020104020203" pitchFamily="34" charset="0"/>
              </a:rPr>
              <a:t>All</a:t>
            </a:r>
            <a:r>
              <a:rPr lang="en-US" sz="2400" dirty="0" smtClean="0">
                <a:latin typeface="Gill Sans MT" panose="020B0502020104020203" pitchFamily="34" charset="0"/>
              </a:rPr>
              <a:t> Closed/Active Grant Awards</a:t>
            </a:r>
            <a:endParaRPr lang="en-US" sz="2400" dirty="0">
              <a:latin typeface="Gill Sans MT" panose="020B0502020104020203" pitchFamily="34" charset="0"/>
            </a:endParaRPr>
          </a:p>
        </p:txBody>
      </p:sp>
      <p:sp>
        <p:nvSpPr>
          <p:cNvPr id="5" name="TextBox 4"/>
          <p:cNvSpPr txBox="1"/>
          <p:nvPr/>
        </p:nvSpPr>
        <p:spPr>
          <a:xfrm>
            <a:off x="4876800" y="1694181"/>
            <a:ext cx="4267200" cy="461665"/>
          </a:xfrm>
          <a:prstGeom prst="rect">
            <a:avLst/>
          </a:prstGeom>
          <a:noFill/>
        </p:spPr>
        <p:txBody>
          <a:bodyPr wrap="square" rtlCol="0">
            <a:spAutoFit/>
          </a:bodyPr>
          <a:lstStyle/>
          <a:p>
            <a:r>
              <a:rPr lang="en-US" sz="2400" b="1" dirty="0" smtClean="0">
                <a:latin typeface="Gill Sans MT" panose="020B0502020104020203" pitchFamily="34" charset="0"/>
              </a:rPr>
              <a:t>        All</a:t>
            </a:r>
            <a:r>
              <a:rPr lang="en-US" sz="2400" dirty="0" smtClean="0">
                <a:latin typeface="Gill Sans MT" panose="020B0502020104020203" pitchFamily="34" charset="0"/>
              </a:rPr>
              <a:t> Attachments in TEAM</a:t>
            </a:r>
            <a:endParaRPr lang="en-US" sz="2400" dirty="0">
              <a:latin typeface="Gill Sans MT" panose="020B0502020104020203" pitchFamily="34" charset="0"/>
            </a:endParaRPr>
          </a:p>
        </p:txBody>
      </p:sp>
      <p:cxnSp>
        <p:nvCxnSpPr>
          <p:cNvPr id="7" name="Straight Arrow Connector 6"/>
          <p:cNvCxnSpPr/>
          <p:nvPr/>
        </p:nvCxnSpPr>
        <p:spPr>
          <a:xfrm>
            <a:off x="1981200" y="2286000"/>
            <a:ext cx="1371600" cy="1219200"/>
          </a:xfrm>
          <a:prstGeom prst="straightConnector1">
            <a:avLst/>
          </a:prstGeom>
          <a:ln w="50800">
            <a:solidFill>
              <a:srgbClr val="7030A0"/>
            </a:solidFill>
            <a:tailEnd type="arrow"/>
          </a:ln>
          <a:effectLst>
            <a:glow rad="127000">
              <a:schemeClr val="bg1"/>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562600" y="2286000"/>
            <a:ext cx="1371600" cy="1216152"/>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4648200"/>
            <a:ext cx="7162800" cy="1384995"/>
          </a:xfrm>
          <a:prstGeom prst="rect">
            <a:avLst/>
          </a:prstGeom>
          <a:noFill/>
        </p:spPr>
        <p:txBody>
          <a:bodyPr wrap="square" rtlCol="0">
            <a:spAutoFit/>
          </a:bodyPr>
          <a:lstStyle/>
          <a:p>
            <a:pPr algn="ctr"/>
            <a:r>
              <a:rPr lang="en-US" sz="2800" dirty="0" smtClean="0">
                <a:latin typeface="Gill Sans MT" panose="020B0502020104020203" pitchFamily="34" charset="0"/>
              </a:rPr>
              <a:t>TEAM grant agreements will keep</a:t>
            </a:r>
          </a:p>
          <a:p>
            <a:pPr algn="ctr"/>
            <a:r>
              <a:rPr lang="en-US" sz="2800" dirty="0" smtClean="0">
                <a:latin typeface="Gill Sans MT" panose="020B0502020104020203" pitchFamily="34" charset="0"/>
              </a:rPr>
              <a:t>the </a:t>
            </a:r>
            <a:r>
              <a:rPr lang="en-US" sz="2800" b="1" dirty="0" smtClean="0">
                <a:solidFill>
                  <a:srgbClr val="7030A0"/>
                </a:solidFill>
                <a:latin typeface="Gill Sans MT" panose="020B0502020104020203" pitchFamily="34" charset="0"/>
              </a:rPr>
              <a:t>same </a:t>
            </a:r>
            <a:r>
              <a:rPr lang="en-US" sz="2800" dirty="0" smtClean="0">
                <a:latin typeface="Gill Sans MT" panose="020B0502020104020203" pitchFamily="34" charset="0"/>
              </a:rPr>
              <a:t>ID number in TrAMS</a:t>
            </a:r>
          </a:p>
          <a:p>
            <a:pPr algn="ctr"/>
            <a:r>
              <a:rPr lang="en-US" sz="2800" dirty="0" smtClean="0">
                <a:latin typeface="Gill Sans MT" panose="020B0502020104020203" pitchFamily="34" charset="0"/>
              </a:rPr>
              <a:t>(i.e., PA-90-X001-00)</a:t>
            </a:r>
            <a:endParaRPr lang="en-US" sz="2800" dirty="0">
              <a:latin typeface="Gill Sans MT" panose="020B0502020104020203" pitchFamily="34" charset="0"/>
            </a:endParaRPr>
          </a:p>
        </p:txBody>
      </p:sp>
    </p:spTree>
    <p:extLst>
      <p:ext uri="{BB962C8B-B14F-4D97-AF65-F5344CB8AC3E}">
        <p14:creationId xmlns:p14="http://schemas.microsoft.com/office/powerpoint/2010/main" val="71451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latin typeface="Perpetua" panose="02020502060401020303" pitchFamily="18" charset="0"/>
              </a:rPr>
              <a:t>TrAMSistioning</a:t>
            </a:r>
            <a:r>
              <a:rPr lang="en-US" sz="3600" dirty="0" smtClean="0">
                <a:latin typeface="Perpetua" panose="02020502060401020303" pitchFamily="18" charset="0"/>
              </a:rPr>
              <a:t> Access Rights</a:t>
            </a:r>
            <a:endParaRPr lang="en-US" sz="3600" dirty="0">
              <a:latin typeface="Perpetua" panose="02020502060401020303" pitchFamily="18" charset="0"/>
            </a:endParaRPr>
          </a:p>
        </p:txBody>
      </p:sp>
      <p:sp>
        <p:nvSpPr>
          <p:cNvPr id="3" name="Content Placeholder 2"/>
          <p:cNvSpPr>
            <a:spLocks noGrp="1"/>
          </p:cNvSpPr>
          <p:nvPr>
            <p:ph idx="1"/>
          </p:nvPr>
        </p:nvSpPr>
        <p:spPr>
          <a:xfrm>
            <a:off x="676894" y="1417637"/>
            <a:ext cx="8009905" cy="4615028"/>
          </a:xfrm>
        </p:spPr>
        <p:txBody>
          <a:bodyPr/>
          <a:lstStyle/>
          <a:p>
            <a:pPr>
              <a:spcAft>
                <a:spcPts val="1200"/>
              </a:spcAft>
              <a:buFont typeface="Wingdings" panose="05000000000000000000" pitchFamily="2" charset="2"/>
              <a:buChar char="ü"/>
            </a:pPr>
            <a:r>
              <a:rPr lang="en-US" sz="2800" dirty="0" smtClean="0"/>
              <a:t>Active TEAM users do not need to sign up to use TrAMS.  All </a:t>
            </a:r>
            <a:r>
              <a:rPr lang="en-US" sz="2800" dirty="0"/>
              <a:t>active TEAM users will be </a:t>
            </a:r>
            <a:r>
              <a:rPr lang="en-US" sz="2800" dirty="0" smtClean="0"/>
              <a:t>migrated and you will have access once TrAMS is deployed.</a:t>
            </a:r>
            <a:endParaRPr lang="en-US" sz="2800" dirty="0"/>
          </a:p>
          <a:p>
            <a:pPr>
              <a:spcAft>
                <a:spcPts val="1200"/>
              </a:spcAft>
              <a:buFont typeface="Wingdings" panose="05000000000000000000" pitchFamily="2" charset="2"/>
              <a:buChar char="ü"/>
            </a:pPr>
            <a:r>
              <a:rPr lang="en-US" sz="2800" dirty="0" smtClean="0"/>
              <a:t>User Log-in will be your business email</a:t>
            </a:r>
          </a:p>
          <a:p>
            <a:pPr lvl="1">
              <a:spcAft>
                <a:spcPts val="1200"/>
              </a:spcAft>
              <a:buFont typeface="Courier New" panose="02070309020205020404" pitchFamily="49" charset="0"/>
              <a:buChar char="o"/>
            </a:pPr>
            <a:r>
              <a:rPr lang="en-US" dirty="0" smtClean="0"/>
              <a:t>	</a:t>
            </a:r>
            <a:r>
              <a:rPr lang="en-US" dirty="0" err="1" smtClean="0">
                <a:hlinkClick r:id="rId3"/>
              </a:rPr>
              <a:t>Captain.Awesome@CoolTransit.Gov</a:t>
            </a:r>
            <a:endParaRPr lang="en-US" dirty="0" smtClean="0"/>
          </a:p>
          <a:p>
            <a:pPr>
              <a:spcAft>
                <a:spcPts val="1200"/>
              </a:spcAft>
              <a:buFont typeface="Wingdings" panose="05000000000000000000" pitchFamily="2" charset="2"/>
              <a:buChar char="ü"/>
            </a:pPr>
            <a:r>
              <a:rPr lang="en-US" sz="2800" dirty="0" smtClean="0"/>
              <a:t>TEAM roles </a:t>
            </a:r>
            <a:r>
              <a:rPr lang="en-US" sz="2800" dirty="0"/>
              <a:t>or </a:t>
            </a:r>
            <a:r>
              <a:rPr lang="en-US" sz="2800" dirty="0" smtClean="0"/>
              <a:t>function will </a:t>
            </a:r>
            <a:r>
              <a:rPr lang="en-US" sz="2800" dirty="0"/>
              <a:t>be </a:t>
            </a:r>
            <a:r>
              <a:rPr lang="en-US" sz="2800" dirty="0" smtClean="0"/>
              <a:t>transitioned </a:t>
            </a:r>
            <a:r>
              <a:rPr lang="en-US" sz="2800" dirty="0"/>
              <a:t>to the new TrAMS User Role </a:t>
            </a:r>
            <a:r>
              <a:rPr lang="en-US" sz="2800" dirty="0" smtClean="0"/>
              <a:t>Categories-they </a:t>
            </a:r>
            <a:r>
              <a:rPr lang="en-US" sz="2800" dirty="0" smtClean="0"/>
              <a:t>can be updated if needed after deployment</a:t>
            </a:r>
            <a:endParaRPr lang="en-US" sz="2800" dirty="0"/>
          </a:p>
          <a:p>
            <a:endParaRPr lang="en-US" dirty="0" smtClean="0"/>
          </a:p>
          <a:p>
            <a:endParaRPr lang="en-US" dirty="0"/>
          </a:p>
        </p:txBody>
      </p:sp>
    </p:spTree>
    <p:extLst>
      <p:ext uri="{BB962C8B-B14F-4D97-AF65-F5344CB8AC3E}">
        <p14:creationId xmlns:p14="http://schemas.microsoft.com/office/powerpoint/2010/main" val="375544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Perpetua" panose="02020502060401020303" pitchFamily="18" charset="0"/>
              </a:rPr>
              <a:t>What’s Different about TrAMS?</a:t>
            </a:r>
            <a:endParaRPr lang="en-US" sz="3600" dirty="0">
              <a:latin typeface="Perpetua" panose="02020502060401020303" pitchFamily="18" charset="0"/>
            </a:endParaRPr>
          </a:p>
        </p:txBody>
      </p:sp>
      <p:sp>
        <p:nvSpPr>
          <p:cNvPr id="3" name="Content Placeholder 2"/>
          <p:cNvSpPr>
            <a:spLocks noGrp="1"/>
          </p:cNvSpPr>
          <p:nvPr>
            <p:ph idx="1"/>
          </p:nvPr>
        </p:nvSpPr>
        <p:spPr>
          <a:xfrm>
            <a:off x="617517" y="1757548"/>
            <a:ext cx="8277101" cy="4215740"/>
          </a:xfrm>
        </p:spPr>
        <p:txBody>
          <a:bodyPr/>
          <a:lstStyle/>
          <a:p>
            <a:pPr>
              <a:buFont typeface="Arial" pitchFamily="34" charset="0"/>
              <a:buChar char="•"/>
            </a:pPr>
            <a:endParaRPr lang="en-US" sz="2800" dirty="0" smtClean="0"/>
          </a:p>
          <a:p>
            <a:pPr>
              <a:buFont typeface="Wingdings" panose="05000000000000000000" pitchFamily="2" charset="2"/>
              <a:buChar char="ü"/>
            </a:pPr>
            <a:r>
              <a:rPr lang="en-US" dirty="0" smtClean="0"/>
              <a:t>TrAMS – System Architecture/Platform</a:t>
            </a:r>
          </a:p>
          <a:p>
            <a:pPr>
              <a:buFont typeface="Wingdings" panose="05000000000000000000" pitchFamily="2" charset="2"/>
              <a:buChar char="ü"/>
            </a:pPr>
            <a:r>
              <a:rPr lang="en-US" dirty="0"/>
              <a:t>User Roles - Who can work in the System</a:t>
            </a:r>
            <a:endParaRPr lang="en-US" sz="2800" dirty="0"/>
          </a:p>
          <a:p>
            <a:pPr>
              <a:buFont typeface="Wingdings" panose="05000000000000000000" pitchFamily="2" charset="2"/>
              <a:buChar char="ü"/>
            </a:pPr>
            <a:r>
              <a:rPr lang="en-US" dirty="0" smtClean="0"/>
              <a:t>Tasks - How Roles relate to Tasks in the System</a:t>
            </a:r>
          </a:p>
          <a:p>
            <a:pPr lvl="1">
              <a:buFont typeface="Arial" pitchFamily="34" charset="0"/>
              <a:buChar char="•"/>
            </a:pPr>
            <a:endParaRPr lang="en-US" dirty="0" smtClean="0"/>
          </a:p>
        </p:txBody>
      </p:sp>
    </p:spTree>
    <p:extLst>
      <p:ext uri="{BB962C8B-B14F-4D97-AF65-F5344CB8AC3E}">
        <p14:creationId xmlns:p14="http://schemas.microsoft.com/office/powerpoint/2010/main" val="2845638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632217"/>
          </a:xfrm>
        </p:spPr>
        <p:txBody>
          <a:bodyPr/>
          <a:lstStyle/>
          <a:p>
            <a:r>
              <a:rPr lang="en-US" sz="3600" dirty="0" smtClean="0">
                <a:latin typeface="Perpetua" panose="02020502060401020303" pitchFamily="18" charset="0"/>
              </a:rPr>
              <a:t>User Manager – a New Role</a:t>
            </a:r>
            <a:endParaRPr lang="en-US" sz="3600" dirty="0">
              <a:latin typeface="Perpetua" panose="02020502060401020303" pitchFamily="18" charset="0"/>
            </a:endParaRPr>
          </a:p>
        </p:txBody>
      </p:sp>
      <p:sp>
        <p:nvSpPr>
          <p:cNvPr id="3" name="Content Placeholder 2"/>
          <p:cNvSpPr>
            <a:spLocks noGrp="1"/>
          </p:cNvSpPr>
          <p:nvPr>
            <p:ph idx="1"/>
          </p:nvPr>
        </p:nvSpPr>
        <p:spPr>
          <a:xfrm>
            <a:off x="641268" y="1330036"/>
            <a:ext cx="8193974" cy="4643252"/>
          </a:xfrm>
        </p:spPr>
        <p:txBody>
          <a:bodyPr/>
          <a:lstStyle/>
          <a:p>
            <a:pPr marL="0" indent="0">
              <a:spcAft>
                <a:spcPts val="1200"/>
              </a:spcAft>
              <a:buNone/>
            </a:pPr>
            <a:r>
              <a:rPr lang="en-US" sz="2400" dirty="0" smtClean="0"/>
              <a:t>Grantees must identify an individual for their organization as the TrAMS User </a:t>
            </a:r>
            <a:r>
              <a:rPr lang="en-US" sz="2400" dirty="0"/>
              <a:t>Manager to </a:t>
            </a:r>
            <a:r>
              <a:rPr lang="en-US" sz="2400" dirty="0" smtClean="0"/>
              <a:t>manage who in </a:t>
            </a:r>
            <a:r>
              <a:rPr lang="en-US" sz="2400" dirty="0"/>
              <a:t>their </a:t>
            </a:r>
            <a:r>
              <a:rPr lang="en-US" sz="2400" dirty="0" smtClean="0"/>
              <a:t>organization has access to TrAMS and the appropriate User Roles.</a:t>
            </a:r>
          </a:p>
          <a:p>
            <a:pPr>
              <a:spcAft>
                <a:spcPts val="1200"/>
              </a:spcAft>
              <a:buFont typeface="Wingdings" panose="05000000000000000000" pitchFamily="2" charset="2"/>
              <a:buChar char="ü"/>
            </a:pPr>
            <a:r>
              <a:rPr lang="en-US" sz="2400" dirty="0" smtClean="0"/>
              <a:t>The User Manager gives agencies greater responsibility,  without relying on the LSM for simple actions like password reset</a:t>
            </a:r>
          </a:p>
          <a:p>
            <a:pPr>
              <a:spcAft>
                <a:spcPts val="1200"/>
              </a:spcAft>
              <a:buFont typeface="Wingdings" panose="05000000000000000000" pitchFamily="2" charset="2"/>
              <a:buChar char="ü"/>
            </a:pPr>
            <a:r>
              <a:rPr lang="en-US" sz="2400" dirty="0"/>
              <a:t>T</a:t>
            </a:r>
            <a:r>
              <a:rPr lang="en-US" sz="2400" dirty="0" smtClean="0"/>
              <a:t>he </a:t>
            </a:r>
            <a:r>
              <a:rPr lang="en-US" sz="2400" dirty="0"/>
              <a:t>User Manager </a:t>
            </a:r>
            <a:r>
              <a:rPr lang="en-US" sz="2400" dirty="0" smtClean="0"/>
              <a:t>can also </a:t>
            </a:r>
            <a:r>
              <a:rPr lang="en-US" sz="2400" dirty="0"/>
              <a:t>add, modify, or delete most users without contacting the LSM, no more paper </a:t>
            </a:r>
            <a:r>
              <a:rPr lang="en-US" sz="2400" dirty="0" smtClean="0"/>
              <a:t>forms</a:t>
            </a:r>
            <a:endParaRPr lang="en-US" sz="2400" dirty="0"/>
          </a:p>
          <a:p>
            <a:pPr>
              <a:spcAft>
                <a:spcPts val="1200"/>
              </a:spcAft>
              <a:buFont typeface="Wingdings" panose="05000000000000000000" pitchFamily="2" charset="2"/>
              <a:buChar char="ü"/>
            </a:pPr>
            <a:r>
              <a:rPr lang="en-US" sz="2400" dirty="0"/>
              <a:t>User Roles that require a PIN, are submitted to the FTA Regional LSM via TrAMS electronically for </a:t>
            </a:r>
            <a:r>
              <a:rPr lang="en-US" sz="2400" dirty="0" smtClean="0"/>
              <a:t>concurrence</a:t>
            </a:r>
          </a:p>
          <a:p>
            <a:pPr marL="0" indent="0">
              <a:spcAft>
                <a:spcPts val="1200"/>
              </a:spcAft>
              <a:buNone/>
            </a:pPr>
            <a:endParaRPr lang="en-US" sz="2400" dirty="0"/>
          </a:p>
          <a:p>
            <a:pPr marL="0" indent="0">
              <a:buNone/>
            </a:pPr>
            <a:endParaRPr lang="en-US" dirty="0"/>
          </a:p>
        </p:txBody>
      </p:sp>
    </p:spTree>
    <p:extLst>
      <p:ext uri="{BB962C8B-B14F-4D97-AF65-F5344CB8AC3E}">
        <p14:creationId xmlns:p14="http://schemas.microsoft.com/office/powerpoint/2010/main" val="830585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1"/>
            <a:ext cx="8229600" cy="1166607"/>
          </a:xfrm>
        </p:spPr>
        <p:txBody>
          <a:bodyPr/>
          <a:lstStyle/>
          <a:p>
            <a:r>
              <a:rPr lang="en-US" sz="3600" dirty="0">
                <a:latin typeface="Perpetua" panose="02020502060401020303" pitchFamily="18" charset="0"/>
              </a:rPr>
              <a:t>For More Information about </a:t>
            </a:r>
            <a:r>
              <a:rPr lang="en-US" sz="3600" dirty="0" smtClean="0">
                <a:latin typeface="Perpetua" panose="02020502060401020303" pitchFamily="18" charset="0"/>
              </a:rPr>
              <a:t>the</a:t>
            </a:r>
            <a:br>
              <a:rPr lang="en-US" sz="3600" dirty="0" smtClean="0">
                <a:latin typeface="Perpetua" panose="02020502060401020303" pitchFamily="18" charset="0"/>
              </a:rPr>
            </a:br>
            <a:r>
              <a:rPr lang="en-US" sz="3600" dirty="0" smtClean="0">
                <a:latin typeface="Perpetua" panose="02020502060401020303" pitchFamily="18" charset="0"/>
              </a:rPr>
              <a:t>User </a:t>
            </a:r>
            <a:r>
              <a:rPr lang="en-US" sz="3600" dirty="0">
                <a:latin typeface="Perpetua" panose="02020502060401020303" pitchFamily="18" charset="0"/>
              </a:rPr>
              <a:t>Manager </a:t>
            </a:r>
            <a:r>
              <a:rPr lang="en-US" sz="3600" dirty="0" smtClean="0">
                <a:latin typeface="Perpetua" panose="02020502060401020303" pitchFamily="18" charset="0"/>
              </a:rPr>
              <a:t>Role</a:t>
            </a:r>
            <a:endParaRPr lang="en-US" sz="3600" dirty="0">
              <a:latin typeface="Perpetua" panose="02020502060401020303" pitchFamily="18" charset="0"/>
            </a:endParaRPr>
          </a:p>
        </p:txBody>
      </p:sp>
      <p:sp>
        <p:nvSpPr>
          <p:cNvPr id="3" name="Content Placeholder 2"/>
          <p:cNvSpPr>
            <a:spLocks noGrp="1"/>
          </p:cNvSpPr>
          <p:nvPr>
            <p:ph idx="1"/>
          </p:nvPr>
        </p:nvSpPr>
        <p:spPr>
          <a:xfrm>
            <a:off x="700644" y="1864426"/>
            <a:ext cx="7986156" cy="4001984"/>
          </a:xfrm>
        </p:spPr>
        <p:txBody>
          <a:bodyPr/>
          <a:lstStyle/>
          <a:p>
            <a:pPr>
              <a:buFont typeface="Wingdings" panose="05000000000000000000" pitchFamily="2" charset="2"/>
              <a:buChar char="ü"/>
            </a:pPr>
            <a:r>
              <a:rPr lang="en-US" sz="2800" dirty="0"/>
              <a:t>The User Manager requires a delegation of </a:t>
            </a:r>
            <a:r>
              <a:rPr lang="en-US" sz="2800" dirty="0" smtClean="0"/>
              <a:t>authority signed by your Official and is </a:t>
            </a:r>
            <a:r>
              <a:rPr lang="en-US" sz="2800" dirty="0"/>
              <a:t>submitted to </a:t>
            </a:r>
            <a:r>
              <a:rPr lang="en-US" sz="2800" dirty="0" smtClean="0"/>
              <a:t>FTA who will then set up your agency User Manager</a:t>
            </a:r>
          </a:p>
          <a:p>
            <a:pPr>
              <a:buFont typeface="Wingdings" panose="05000000000000000000" pitchFamily="2" charset="2"/>
              <a:buChar char="ü"/>
            </a:pPr>
            <a:r>
              <a:rPr lang="en-US" sz="2800" dirty="0" smtClean="0"/>
              <a:t>Visit </a:t>
            </a:r>
            <a:r>
              <a:rPr lang="en-US" sz="2800" dirty="0"/>
              <a:t>FTA’s Webpage under </a:t>
            </a:r>
            <a:r>
              <a:rPr lang="en-US" sz="2800" dirty="0" smtClean="0"/>
              <a:t>Guidance to Find</a:t>
            </a:r>
            <a:endParaRPr lang="en-US" sz="2800" dirty="0"/>
          </a:p>
          <a:p>
            <a:pPr lvl="1">
              <a:buFont typeface="Courier New" panose="02070309020205020404" pitchFamily="49" charset="0"/>
              <a:buChar char="o"/>
            </a:pPr>
            <a:r>
              <a:rPr lang="en-US" dirty="0" smtClean="0"/>
              <a:t>A sample delegation letter</a:t>
            </a:r>
          </a:p>
          <a:p>
            <a:pPr lvl="1">
              <a:buFont typeface="Courier New" panose="02070309020205020404" pitchFamily="49" charset="0"/>
              <a:buChar char="o"/>
            </a:pPr>
            <a:r>
              <a:rPr lang="en-US" dirty="0" smtClean="0"/>
              <a:t>A How to Presentation</a:t>
            </a:r>
          </a:p>
          <a:p>
            <a:pPr lvl="1">
              <a:buFont typeface="Courier New" panose="02070309020205020404" pitchFamily="49" charset="0"/>
              <a:buChar char="o"/>
            </a:pPr>
            <a:r>
              <a:rPr lang="en-US" dirty="0" smtClean="0"/>
              <a:t>User Manager Frequently Asked Questions</a:t>
            </a:r>
          </a:p>
          <a:p>
            <a:pPr marL="0" indent="0">
              <a:buNone/>
            </a:pPr>
            <a:endParaRPr lang="en-US" dirty="0"/>
          </a:p>
        </p:txBody>
      </p:sp>
    </p:spTree>
    <p:extLst>
      <p:ext uri="{BB962C8B-B14F-4D97-AF65-F5344CB8AC3E}">
        <p14:creationId xmlns:p14="http://schemas.microsoft.com/office/powerpoint/2010/main" val="3576652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631" y="2696307"/>
            <a:ext cx="5533292" cy="2262555"/>
          </a:xfrm>
        </p:spPr>
        <p:txBody>
          <a:bodyPr rtlCol="0" anchor="t">
            <a:noAutofit/>
          </a:bodyPr>
          <a:lstStyle/>
          <a:p>
            <a:pPr algn="ctr" fontAlgn="auto">
              <a:spcAft>
                <a:spcPts val="0"/>
              </a:spcAft>
              <a:defRPr/>
            </a:pPr>
            <a:r>
              <a:rPr lang="en-US" b="0" dirty="0" smtClean="0">
                <a:latin typeface="Perpetua" panose="02020502060401020303" pitchFamily="18" charset="0"/>
                <a:ea typeface="+mj-ea"/>
              </a:rPr>
              <a:t>TrAMS Schedule</a:t>
            </a:r>
          </a:p>
        </p:txBody>
      </p:sp>
    </p:spTree>
    <p:extLst>
      <p:ext uri="{BB962C8B-B14F-4D97-AF65-F5344CB8AC3E}">
        <p14:creationId xmlns:p14="http://schemas.microsoft.com/office/powerpoint/2010/main" val="3639153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Perpetua" panose="02020502060401020303" pitchFamily="18" charset="0"/>
              </a:rPr>
              <a:t>Timeline</a:t>
            </a:r>
            <a:endParaRPr lang="en-US" sz="3600" dirty="0">
              <a:latin typeface="Perpetua" panose="02020502060401020303" pitchFamily="18" charset="0"/>
            </a:endParaRPr>
          </a:p>
        </p:txBody>
      </p:sp>
      <p:sp>
        <p:nvSpPr>
          <p:cNvPr id="3" name="Content Placeholder 2"/>
          <p:cNvSpPr>
            <a:spLocks noGrp="1"/>
          </p:cNvSpPr>
          <p:nvPr>
            <p:ph idx="1"/>
          </p:nvPr>
        </p:nvSpPr>
        <p:spPr>
          <a:xfrm>
            <a:off x="866899" y="1211282"/>
            <a:ext cx="7944591" cy="4702629"/>
          </a:xfrm>
        </p:spPr>
        <p:txBody>
          <a:bodyPr/>
          <a:lstStyle/>
          <a:p>
            <a:pPr>
              <a:spcAft>
                <a:spcPts val="1200"/>
              </a:spcAft>
              <a:buFont typeface="Wingdings" panose="05000000000000000000" pitchFamily="2" charset="2"/>
              <a:buChar char="ü"/>
            </a:pPr>
            <a:r>
              <a:rPr lang="en-US" sz="2800" dirty="0" smtClean="0"/>
              <a:t>TEAM is open for grant making, business as usual for the remainder of FY 2015</a:t>
            </a:r>
          </a:p>
          <a:p>
            <a:pPr>
              <a:spcAft>
                <a:spcPts val="1200"/>
              </a:spcAft>
              <a:buFont typeface="Wingdings" panose="05000000000000000000" pitchFamily="2" charset="2"/>
              <a:buChar char="ü"/>
            </a:pPr>
            <a:r>
              <a:rPr lang="en-US" sz="2800" dirty="0" smtClean="0"/>
              <a:t>FTA closes TEAM at the end of each fiscal year to conduct year end close out. FTA will use this time to finalize financial actions and migrate information from TEAM to TrAMS. This timeframe may be longer than in previous years to support the transition</a:t>
            </a:r>
          </a:p>
          <a:p>
            <a:pPr>
              <a:spcAft>
                <a:spcPts val="1200"/>
              </a:spcAft>
              <a:buFont typeface="Wingdings" panose="05000000000000000000" pitchFamily="2" charset="2"/>
              <a:buChar char="ü"/>
            </a:pPr>
            <a:r>
              <a:rPr lang="en-US" sz="2800" dirty="0" smtClean="0"/>
              <a:t>TrAMS will be active for FFY 2016</a:t>
            </a:r>
          </a:p>
        </p:txBody>
      </p:sp>
    </p:spTree>
    <p:extLst>
      <p:ext uri="{BB962C8B-B14F-4D97-AF65-F5344CB8AC3E}">
        <p14:creationId xmlns:p14="http://schemas.microsoft.com/office/powerpoint/2010/main" val="3774715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Perpetua" panose="02020502060401020303" pitchFamily="18" charset="0"/>
              </a:rPr>
              <a:t>Next Steps</a:t>
            </a:r>
            <a:r>
              <a:rPr lang="en-US" dirty="0" smtClean="0"/>
              <a:t>	</a:t>
            </a:r>
            <a:endParaRPr lang="en-US" dirty="0"/>
          </a:p>
        </p:txBody>
      </p:sp>
      <p:sp>
        <p:nvSpPr>
          <p:cNvPr id="5" name="Content Placeholder 4"/>
          <p:cNvSpPr>
            <a:spLocks noGrp="1"/>
          </p:cNvSpPr>
          <p:nvPr>
            <p:ph idx="1"/>
          </p:nvPr>
        </p:nvSpPr>
        <p:spPr>
          <a:xfrm>
            <a:off x="581890" y="1306286"/>
            <a:ext cx="8104909" cy="4560125"/>
          </a:xfrm>
        </p:spPr>
        <p:txBody>
          <a:bodyPr/>
          <a:lstStyle/>
          <a:p>
            <a:pPr>
              <a:buFont typeface="Wingdings" panose="05000000000000000000" pitchFamily="2" charset="2"/>
              <a:buChar char="ü"/>
            </a:pPr>
            <a:r>
              <a:rPr lang="en-US" sz="2800" dirty="0" smtClean="0"/>
              <a:t>Headquarters and Regional Offices will provide additional training on TrAMS, and FTA’s Budget Office will provide training on </a:t>
            </a:r>
            <a:r>
              <a:rPr lang="en-US" sz="2800" dirty="0" smtClean="0"/>
              <a:t>ECHO</a:t>
            </a:r>
            <a:endParaRPr lang="en-US" sz="2800" dirty="0" smtClean="0"/>
          </a:p>
          <a:p>
            <a:pPr>
              <a:buFont typeface="Wingdings" panose="05000000000000000000" pitchFamily="2" charset="2"/>
              <a:buChar char="ü"/>
            </a:pPr>
            <a:r>
              <a:rPr lang="en-US" sz="2800" dirty="0" smtClean="0"/>
              <a:t>FTA is working to develop videos or “how to use” TrAMS, in the system.  They will be completed by module to focus on the areas you use most. (e.g. How to create an application or complete an FFR</a:t>
            </a:r>
            <a:r>
              <a:rPr lang="en-US" sz="2800" dirty="0" smtClean="0"/>
              <a:t>)</a:t>
            </a:r>
            <a:endParaRPr lang="en-US" sz="2800" dirty="0" smtClean="0"/>
          </a:p>
          <a:p>
            <a:pPr>
              <a:buFont typeface="Wingdings" panose="05000000000000000000" pitchFamily="2" charset="2"/>
              <a:buChar char="ü"/>
            </a:pPr>
            <a:r>
              <a:rPr lang="en-US" sz="2800" dirty="0" smtClean="0"/>
              <a:t>FTA is working to provide grantees time to work directly in the system in advance of deployment to get familiar with </a:t>
            </a:r>
            <a:r>
              <a:rPr lang="en-US" sz="2800" dirty="0" err="1" smtClean="0"/>
              <a:t>TrAMS</a:t>
            </a:r>
            <a:endParaRPr lang="en-US" sz="2800" dirty="0"/>
          </a:p>
        </p:txBody>
      </p:sp>
    </p:spTree>
    <p:extLst>
      <p:ext uri="{BB962C8B-B14F-4D97-AF65-F5344CB8AC3E}">
        <p14:creationId xmlns:p14="http://schemas.microsoft.com/office/powerpoint/2010/main" val="1772866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42950" y="682907"/>
            <a:ext cx="7772400" cy="972274"/>
          </a:xfrm>
        </p:spPr>
        <p:txBody>
          <a:bodyPr/>
          <a:lstStyle/>
          <a:p>
            <a:r>
              <a:rPr lang="en-US" dirty="0" smtClean="0">
                <a:latin typeface="Perpetua" panose="02020502060401020303" pitchFamily="18" charset="0"/>
              </a:rPr>
              <a:t>Procurement</a:t>
            </a:r>
            <a:endParaRPr lang="en-US" dirty="0"/>
          </a:p>
        </p:txBody>
      </p:sp>
      <p:sp>
        <p:nvSpPr>
          <p:cNvPr id="8" name="Subtitle 7"/>
          <p:cNvSpPr>
            <a:spLocks noGrp="1"/>
          </p:cNvSpPr>
          <p:nvPr>
            <p:ph type="subTitle" idx="1"/>
          </p:nvPr>
        </p:nvSpPr>
        <p:spPr>
          <a:xfrm>
            <a:off x="1219200" y="1655181"/>
            <a:ext cx="6553200" cy="3983619"/>
          </a:xfrm>
        </p:spPr>
        <p:txBody>
          <a:bodyPr/>
          <a:lstStyle/>
          <a:p>
            <a:pPr marL="457200" indent="-457200" algn="l">
              <a:buFont typeface="Wingdings" panose="05000000000000000000" pitchFamily="2" charset="2"/>
              <a:buChar char="ü"/>
            </a:pPr>
            <a:r>
              <a:rPr lang="en-US" sz="2800" dirty="0">
                <a:solidFill>
                  <a:schemeClr val="tx1"/>
                </a:solidFill>
              </a:rPr>
              <a:t>T</a:t>
            </a:r>
            <a:r>
              <a:rPr lang="en-US" sz="2800" dirty="0" smtClean="0">
                <a:solidFill>
                  <a:schemeClr val="tx1"/>
                </a:solidFill>
              </a:rPr>
              <a:t>he most common </a:t>
            </a:r>
            <a:r>
              <a:rPr lang="en-US" sz="2800" dirty="0" smtClean="0">
                <a:solidFill>
                  <a:schemeClr val="tx1"/>
                </a:solidFill>
              </a:rPr>
              <a:t>TR </a:t>
            </a:r>
            <a:r>
              <a:rPr lang="en-US" sz="2800" dirty="0" smtClean="0">
                <a:solidFill>
                  <a:schemeClr val="tx1"/>
                </a:solidFill>
              </a:rPr>
              <a:t>finding</a:t>
            </a:r>
          </a:p>
          <a:p>
            <a:pPr marL="457200" indent="-457200" algn="l">
              <a:buFont typeface="Wingdings" panose="05000000000000000000" pitchFamily="2" charset="2"/>
              <a:buChar char="ü"/>
            </a:pPr>
            <a:r>
              <a:rPr lang="en-US" sz="2800" dirty="0" smtClean="0">
                <a:solidFill>
                  <a:schemeClr val="tx1"/>
                </a:solidFill>
              </a:rPr>
              <a:t>Ensure that Policies and Procedures:</a:t>
            </a:r>
          </a:p>
          <a:p>
            <a:pPr marL="914400" lvl="1" indent="-457200" algn="l">
              <a:buFont typeface="Courier New" panose="02070309020205020404" pitchFamily="49" charset="0"/>
              <a:buChar char="o"/>
            </a:pPr>
            <a:r>
              <a:rPr lang="en-US" dirty="0" smtClean="0">
                <a:solidFill>
                  <a:schemeClr val="tx1"/>
                </a:solidFill>
              </a:rPr>
              <a:t>Updated</a:t>
            </a:r>
            <a:endParaRPr lang="en-US" dirty="0" smtClean="0">
              <a:solidFill>
                <a:schemeClr val="tx1"/>
              </a:solidFill>
            </a:endParaRPr>
          </a:p>
          <a:p>
            <a:pPr marL="914400" lvl="1" indent="-457200" algn="l">
              <a:buFont typeface="Courier New" panose="02070309020205020404" pitchFamily="49" charset="0"/>
              <a:buChar char="o"/>
            </a:pPr>
            <a:r>
              <a:rPr lang="en-US" dirty="0">
                <a:solidFill>
                  <a:schemeClr val="tx1"/>
                </a:solidFill>
              </a:rPr>
              <a:t>C</a:t>
            </a:r>
            <a:r>
              <a:rPr lang="en-US" dirty="0" smtClean="0">
                <a:solidFill>
                  <a:schemeClr val="tx1"/>
                </a:solidFill>
              </a:rPr>
              <a:t>urrent</a:t>
            </a:r>
          </a:p>
          <a:p>
            <a:pPr marL="914400" lvl="1" indent="-457200" algn="l">
              <a:buFont typeface="Courier New" panose="02070309020205020404" pitchFamily="49" charset="0"/>
              <a:buChar char="o"/>
            </a:pPr>
            <a:r>
              <a:rPr lang="en-US" dirty="0">
                <a:solidFill>
                  <a:schemeClr val="tx1"/>
                </a:solidFill>
              </a:rPr>
              <a:t>C</a:t>
            </a:r>
            <a:r>
              <a:rPr lang="en-US" dirty="0" smtClean="0">
                <a:solidFill>
                  <a:schemeClr val="tx1"/>
                </a:solidFill>
              </a:rPr>
              <a:t>omprehensive</a:t>
            </a:r>
          </a:p>
          <a:p>
            <a:pPr marL="457200" indent="-457200" algn="l">
              <a:buFont typeface="Wingdings" panose="05000000000000000000" pitchFamily="2" charset="2"/>
              <a:buChar char="ü"/>
            </a:pPr>
            <a:r>
              <a:rPr lang="en-US" sz="2800" dirty="0" smtClean="0">
                <a:solidFill>
                  <a:schemeClr val="tx1"/>
                </a:solidFill>
              </a:rPr>
              <a:t>Region 3 </a:t>
            </a:r>
            <a:r>
              <a:rPr lang="en-US" sz="2800" dirty="0" smtClean="0">
                <a:solidFill>
                  <a:schemeClr val="tx1"/>
                </a:solidFill>
              </a:rPr>
              <a:t>is </a:t>
            </a:r>
            <a:r>
              <a:rPr lang="en-US" sz="2800" dirty="0" smtClean="0">
                <a:solidFill>
                  <a:schemeClr val="tx1"/>
                </a:solidFill>
              </a:rPr>
              <a:t>the best </a:t>
            </a:r>
            <a:r>
              <a:rPr lang="en-US" sz="2800" dirty="0" smtClean="0">
                <a:solidFill>
                  <a:schemeClr val="tx1"/>
                </a:solidFill>
              </a:rPr>
              <a:t>resource</a:t>
            </a:r>
          </a:p>
          <a:p>
            <a:pPr marL="914400" lvl="1" indent="-457200" algn="l">
              <a:buFont typeface="Wingdings" panose="05000000000000000000" pitchFamily="2" charset="2"/>
              <a:buChar char="ü"/>
            </a:pPr>
            <a:r>
              <a:rPr lang="en-US" dirty="0">
                <a:solidFill>
                  <a:schemeClr val="tx1"/>
                </a:solidFill>
              </a:rPr>
              <a:t>C</a:t>
            </a:r>
            <a:r>
              <a:rPr lang="en-US" dirty="0" smtClean="0">
                <a:solidFill>
                  <a:schemeClr val="tx1"/>
                </a:solidFill>
              </a:rPr>
              <a:t>ommunicate </a:t>
            </a:r>
            <a:r>
              <a:rPr lang="en-US" dirty="0" smtClean="0">
                <a:solidFill>
                  <a:schemeClr val="tx1"/>
                </a:solidFill>
              </a:rPr>
              <a:t>any questions with your project manager</a:t>
            </a:r>
            <a:endParaRPr lang="en-US" dirty="0">
              <a:solidFill>
                <a:schemeClr val="tx1"/>
              </a:solidFill>
            </a:endParaRPr>
          </a:p>
        </p:txBody>
      </p:sp>
      <p:sp>
        <p:nvSpPr>
          <p:cNvPr id="4" name="Slide Number Placeholder 3"/>
          <p:cNvSpPr>
            <a:spLocks noGrp="1"/>
          </p:cNvSpPr>
          <p:nvPr>
            <p:ph type="sldNum"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928196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829530"/>
          </a:xfrm>
        </p:spPr>
        <p:txBody>
          <a:bodyPr/>
          <a:lstStyle/>
          <a:p>
            <a:r>
              <a:rPr lang="en-US" sz="3600" dirty="0" smtClean="0">
                <a:latin typeface="Perpetua" panose="02020502060401020303" pitchFamily="18" charset="0"/>
              </a:rPr>
              <a:t>Next Steps</a:t>
            </a:r>
            <a:endParaRPr lang="en-US" sz="3600" dirty="0">
              <a:latin typeface="Perpetua" panose="02020502060401020303" pitchFamily="18" charset="0"/>
            </a:endParaRPr>
          </a:p>
        </p:txBody>
      </p:sp>
      <p:sp>
        <p:nvSpPr>
          <p:cNvPr id="4" name="Content Placeholder 3"/>
          <p:cNvSpPr>
            <a:spLocks noGrp="1"/>
          </p:cNvSpPr>
          <p:nvPr>
            <p:ph idx="1"/>
          </p:nvPr>
        </p:nvSpPr>
        <p:spPr>
          <a:xfrm>
            <a:off x="832338" y="1417638"/>
            <a:ext cx="7854462" cy="4408732"/>
          </a:xfrm>
        </p:spPr>
        <p:txBody>
          <a:bodyPr/>
          <a:lstStyle/>
          <a:p>
            <a:pPr>
              <a:buFont typeface="Wingdings" panose="05000000000000000000" pitchFamily="2" charset="2"/>
              <a:buChar char="ü"/>
            </a:pPr>
            <a:r>
              <a:rPr lang="en-US" sz="2800" dirty="0" smtClean="0"/>
              <a:t>You Can </a:t>
            </a:r>
          </a:p>
          <a:p>
            <a:pPr lvl="1" indent="-342900">
              <a:buFont typeface="Courier New" panose="02070309020205020404" pitchFamily="49" charset="0"/>
              <a:buChar char="o"/>
            </a:pPr>
            <a:r>
              <a:rPr lang="en-US" sz="2400" dirty="0" smtClean="0"/>
              <a:t>Review your Points of Contact information in TEAM and update as necessary</a:t>
            </a:r>
          </a:p>
          <a:p>
            <a:pPr lvl="1" indent="-342900">
              <a:buFont typeface="Courier New" panose="02070309020205020404" pitchFamily="49" charset="0"/>
              <a:buChar char="o"/>
            </a:pPr>
            <a:r>
              <a:rPr lang="en-US" sz="2400" dirty="0" smtClean="0"/>
              <a:t>Review your Agency information on SAM and update information if needed and keep it </a:t>
            </a:r>
            <a:r>
              <a:rPr lang="en-US" sz="2400" dirty="0"/>
              <a:t>a</a:t>
            </a:r>
            <a:r>
              <a:rPr lang="en-US" sz="2400" dirty="0" smtClean="0"/>
              <a:t>ctive</a:t>
            </a:r>
            <a:endParaRPr lang="en-US" sz="2400" dirty="0"/>
          </a:p>
          <a:p>
            <a:pPr lvl="1" indent="-342900">
              <a:buFont typeface="Courier New" panose="02070309020205020404" pitchFamily="49" charset="0"/>
              <a:buChar char="o"/>
            </a:pPr>
            <a:r>
              <a:rPr lang="en-US" sz="2400" dirty="0" smtClean="0"/>
              <a:t>Identify a User Manager</a:t>
            </a:r>
          </a:p>
          <a:p>
            <a:pPr>
              <a:buFont typeface="Wingdings" panose="05000000000000000000" pitchFamily="2" charset="2"/>
              <a:buChar char="ü"/>
            </a:pPr>
            <a:r>
              <a:rPr lang="en-US" sz="2800" dirty="0" smtClean="0"/>
              <a:t>FTA is:</a:t>
            </a:r>
          </a:p>
          <a:p>
            <a:pPr lvl="1" indent="-342900">
              <a:buFont typeface="Wingdings" panose="05000000000000000000" pitchFamily="2" charset="2"/>
              <a:buChar char="ü"/>
            </a:pPr>
            <a:r>
              <a:rPr lang="en-US" sz="2400" dirty="0" smtClean="0"/>
              <a:t>Continuing Development and Testing </a:t>
            </a:r>
            <a:r>
              <a:rPr lang="en-US" sz="2400" dirty="0" err="1" smtClean="0"/>
              <a:t>TrAMS</a:t>
            </a:r>
            <a:endParaRPr lang="en-US" sz="2400" dirty="0" smtClean="0"/>
          </a:p>
          <a:p>
            <a:pPr lvl="1" indent="-342900">
              <a:buFont typeface="Wingdings" panose="05000000000000000000" pitchFamily="2" charset="2"/>
              <a:buChar char="ü"/>
            </a:pPr>
            <a:r>
              <a:rPr lang="en-US" sz="2400" dirty="0" smtClean="0"/>
              <a:t>Reconfiguring ECHO to </a:t>
            </a:r>
            <a:r>
              <a:rPr lang="en-US" sz="2400" dirty="0"/>
              <a:t>draw-down at the scope </a:t>
            </a:r>
            <a:r>
              <a:rPr lang="en-US" sz="2400" dirty="0" smtClean="0"/>
              <a:t>level</a:t>
            </a:r>
          </a:p>
          <a:p>
            <a:pPr marL="514350" indent="-514350">
              <a:buFont typeface="+mj-lt"/>
              <a:buAutoNum type="arabicPeriod"/>
            </a:pPr>
            <a:endParaRPr lang="en-US" sz="2800" dirty="0"/>
          </a:p>
        </p:txBody>
      </p:sp>
    </p:spTree>
    <p:extLst>
      <p:ext uri="{BB962C8B-B14F-4D97-AF65-F5344CB8AC3E}">
        <p14:creationId xmlns:p14="http://schemas.microsoft.com/office/powerpoint/2010/main" val="1262655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latin typeface="Perpetua" panose="02020502060401020303" pitchFamily="18" charset="0"/>
              </a:rPr>
              <a:t>Where </a:t>
            </a:r>
            <a:r>
              <a:rPr lang="en-US" sz="4400" dirty="0">
                <a:latin typeface="Perpetua" panose="02020502060401020303" pitchFamily="18" charset="0"/>
              </a:rPr>
              <a:t>to get </a:t>
            </a:r>
            <a:r>
              <a:rPr lang="en-US" sz="4400" dirty="0" smtClean="0">
                <a:latin typeface="Perpetua" panose="02020502060401020303" pitchFamily="18" charset="0"/>
              </a:rPr>
              <a:t>information</a:t>
            </a:r>
            <a:endParaRPr lang="en-US" dirty="0">
              <a:latin typeface="Perpetua" panose="02020502060401020303" pitchFamily="18" charset="0"/>
            </a:endParaRPr>
          </a:p>
        </p:txBody>
      </p:sp>
      <p:sp>
        <p:nvSpPr>
          <p:cNvPr id="5" name="Content Placeholder 4"/>
          <p:cNvSpPr>
            <a:spLocks noGrp="1"/>
          </p:cNvSpPr>
          <p:nvPr>
            <p:ph idx="1"/>
          </p:nvPr>
        </p:nvSpPr>
        <p:spPr>
          <a:xfrm>
            <a:off x="736270" y="1600200"/>
            <a:ext cx="7950530" cy="4016829"/>
          </a:xfrm>
        </p:spPr>
        <p:txBody>
          <a:bodyPr/>
          <a:lstStyle/>
          <a:p>
            <a:pPr>
              <a:buFont typeface="Wingdings" panose="05000000000000000000" pitchFamily="2" charset="2"/>
              <a:buChar char="ü"/>
            </a:pPr>
            <a:r>
              <a:rPr lang="en-US" dirty="0" smtClean="0">
                <a:hlinkClick r:id="rId3"/>
              </a:rPr>
              <a:t>http://www.fta.dot.gov/grants/16260.html</a:t>
            </a:r>
            <a:endParaRPr lang="en-US" dirty="0"/>
          </a:p>
          <a:p>
            <a:pPr>
              <a:buFont typeface="Wingdings" panose="05000000000000000000" pitchFamily="2" charset="2"/>
              <a:buChar char="ü"/>
            </a:pPr>
            <a:r>
              <a:rPr lang="en-US" dirty="0" smtClean="0"/>
              <a:t>Your Friendly </a:t>
            </a:r>
            <a:r>
              <a:rPr lang="en-US" dirty="0"/>
              <a:t>Regional Office</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3638146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4000" dirty="0" smtClean="0">
                <a:latin typeface="Perpetua Titling MT" panose="02020502060505020804" pitchFamily="18" charset="0"/>
              </a:rPr>
              <a:t>QUESTIONS?</a:t>
            </a:r>
            <a:endParaRPr lang="en-US" sz="4000" dirty="0">
              <a:latin typeface="Perpetua Titling MT" panose="02020502060505020804" pitchFamily="18" charset="0"/>
            </a:endParaRP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8906" b="28906"/>
          <a:stretch>
            <a:fillRect/>
          </a:stretch>
        </p:blipFill>
        <p:spPr/>
      </p:pic>
      <p:sp>
        <p:nvSpPr>
          <p:cNvPr id="4" name="Slide Number Placeholder 3"/>
          <p:cNvSpPr>
            <a:spLocks noGrp="1"/>
          </p:cNvSpPr>
          <p:nvPr>
            <p:ph type="sldNum"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044018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836676"/>
          <a:ext cx="7772400"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33" y="431800"/>
            <a:ext cx="8652328" cy="922573"/>
          </a:xfrm>
        </p:spPr>
        <p:txBody>
          <a:bodyPr/>
          <a:lstStyle/>
          <a:p>
            <a:r>
              <a:rPr lang="en-US" dirty="0" smtClean="0">
                <a:latin typeface="Perpetua" panose="02020502060401020303" pitchFamily="18" charset="0"/>
              </a:rPr>
              <a:t>Incidental Use - Definition</a:t>
            </a:r>
            <a:endParaRPr lang="en-US" dirty="0">
              <a:latin typeface="+mn-lt"/>
            </a:endParaRPr>
          </a:p>
        </p:txBody>
      </p:sp>
      <p:sp>
        <p:nvSpPr>
          <p:cNvPr id="3" name="Content Placeholder 2"/>
          <p:cNvSpPr>
            <a:spLocks noGrp="1"/>
          </p:cNvSpPr>
          <p:nvPr>
            <p:ph idx="1"/>
          </p:nvPr>
        </p:nvSpPr>
        <p:spPr>
          <a:xfrm>
            <a:off x="449891" y="1261641"/>
            <a:ext cx="8546470" cy="5609187"/>
          </a:xfrm>
        </p:spPr>
        <p:txBody>
          <a:bodyPr/>
          <a:lstStyle/>
          <a:p>
            <a:pPr marL="0" indent="0">
              <a:spcAft>
                <a:spcPts val="1200"/>
              </a:spcAft>
              <a:buNone/>
            </a:pPr>
            <a:r>
              <a:rPr lang="en-US" sz="2800" dirty="0" smtClean="0"/>
              <a:t>The authorized use of real property and equipment acquired with FTA funds for purposes of transit service but which also has limited non-transit use due to transit operating </a:t>
            </a:r>
            <a:r>
              <a:rPr lang="en-US" sz="2800" dirty="0" smtClean="0"/>
              <a:t>circumstances.  Such </a:t>
            </a:r>
            <a:r>
              <a:rPr lang="en-US" sz="2800" dirty="0" smtClean="0"/>
              <a:t>use must be compatible with the approved purposes of the project and not interfere with intended public transportation uses of project assets</a:t>
            </a:r>
            <a:r>
              <a:rPr lang="en-US" sz="2800" dirty="0" smtClean="0"/>
              <a:t>.</a:t>
            </a:r>
          </a:p>
          <a:p>
            <a:pPr>
              <a:spcAft>
                <a:spcPts val="1200"/>
              </a:spcAft>
              <a:buFont typeface="Wingdings" panose="05000000000000000000" pitchFamily="2" charset="2"/>
              <a:buChar char="ü"/>
            </a:pPr>
            <a:r>
              <a:rPr lang="en-US" sz="2800" dirty="0" smtClean="0"/>
              <a:t>Continuing Control</a:t>
            </a:r>
          </a:p>
          <a:p>
            <a:pPr>
              <a:spcAft>
                <a:spcPts val="1200"/>
              </a:spcAft>
              <a:buFont typeface="Wingdings" panose="05000000000000000000" pitchFamily="2" charset="2"/>
              <a:buChar char="ü"/>
            </a:pPr>
            <a:r>
              <a:rPr lang="en-US" sz="2800" dirty="0" smtClean="0"/>
              <a:t>Purpose and Activity</a:t>
            </a:r>
          </a:p>
          <a:p>
            <a:pPr>
              <a:spcAft>
                <a:spcPts val="1200"/>
              </a:spcAft>
              <a:buFont typeface="Wingdings" panose="05000000000000000000" pitchFamily="2" charset="2"/>
              <a:buChar char="ü"/>
            </a:pPr>
            <a:r>
              <a:rPr lang="en-US" sz="2800" dirty="0" smtClean="0"/>
              <a:t>Cost/Revenue</a:t>
            </a:r>
            <a:endParaRPr lang="en-US" sz="2800" dirty="0"/>
          </a:p>
        </p:txBody>
      </p:sp>
      <p:sp>
        <p:nvSpPr>
          <p:cNvPr id="6" name="Slide Number Placeholder 5"/>
          <p:cNvSpPr>
            <a:spLocks noGrp="1"/>
          </p:cNvSpPr>
          <p:nvPr>
            <p:ph type="sldNum" sz="quarter" idx="12"/>
          </p:nvPr>
        </p:nvSpPr>
        <p:spPr/>
        <p:txBody>
          <a:bodyPr/>
          <a:lstStyle/>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984807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Perpetua" panose="02020502060401020303" pitchFamily="18" charset="0"/>
              </a:rPr>
              <a:t>FTA Office of System Safety Update </a:t>
            </a:r>
            <a:endParaRPr lang="en-US" sz="4000" dirty="0">
              <a:latin typeface="Perpetua" panose="02020502060401020303"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Enacted in July 2012, MAP-21 provides new safety regulatory authority </a:t>
            </a:r>
            <a:endParaRPr lang="en-US" dirty="0" smtClean="0"/>
          </a:p>
          <a:p>
            <a:pPr>
              <a:buFont typeface="Wingdings" panose="05000000000000000000" pitchFamily="2" charset="2"/>
              <a:buChar char="ü"/>
            </a:pPr>
            <a:r>
              <a:rPr lang="en-US" dirty="0" smtClean="0"/>
              <a:t>The </a:t>
            </a:r>
            <a:r>
              <a:rPr lang="en-US" dirty="0"/>
              <a:t>roles and responsibilities of both Headquarters and Regional Staff are still being </a:t>
            </a:r>
            <a:r>
              <a:rPr lang="en-US" dirty="0" smtClean="0"/>
              <a:t>finalized</a:t>
            </a:r>
            <a:endParaRPr lang="en-US" dirty="0"/>
          </a:p>
          <a:p>
            <a:pPr lvl="0">
              <a:buFont typeface="Wingdings" panose="05000000000000000000" pitchFamily="2" charset="2"/>
              <a:buChar char="ü"/>
            </a:pPr>
            <a:r>
              <a:rPr lang="en-US" dirty="0"/>
              <a:t>T</a:t>
            </a:r>
            <a:r>
              <a:rPr lang="en-US" dirty="0" smtClean="0"/>
              <a:t>he FTA Office of Transit Safety and Oversight ( TSO) - </a:t>
            </a:r>
            <a:r>
              <a:rPr lang="en-US" u="sng" dirty="0">
                <a:hlinkClick r:id="rId2"/>
              </a:rPr>
              <a:t>http://www.fta.dot.gov/tso.html</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786443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8778913"/>
              </p:ext>
            </p:extLst>
          </p:nvPr>
        </p:nvGraphicFramePr>
        <p:xfrm>
          <a:off x="237505" y="985653"/>
          <a:ext cx="8682447" cy="3950949"/>
        </p:xfrm>
        <a:graphic>
          <a:graphicData uri="http://schemas.openxmlformats.org/drawingml/2006/table">
            <a:tbl>
              <a:tblPr firstRow="1" bandRow="1">
                <a:tableStyleId>{5C22544A-7EE6-4342-B048-85BDC9FD1C3A}</a:tableStyleId>
              </a:tblPr>
              <a:tblGrid>
                <a:gridCol w="5399886"/>
                <a:gridCol w="3282561"/>
              </a:tblGrid>
              <a:tr h="716274">
                <a:tc>
                  <a:txBody>
                    <a:bodyPr/>
                    <a:lstStyle/>
                    <a:p>
                      <a:r>
                        <a:rPr lang="en-US" sz="1800" dirty="0" smtClean="0">
                          <a:latin typeface="Arial" panose="020B0604020202020204" pitchFamily="34" charset="0"/>
                          <a:cs typeface="Arial" panose="020B0604020202020204" pitchFamily="34" charset="0"/>
                        </a:rPr>
                        <a:t>MAP-21 Requirements</a:t>
                      </a:r>
                      <a:endParaRPr lang="en-US" sz="18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en-US" sz="1400" dirty="0" smtClean="0">
                          <a:latin typeface="Arial" panose="020B0604020202020204" pitchFamily="34" charset="0"/>
                          <a:cs typeface="Arial" panose="020B0604020202020204" pitchFamily="34" charset="0"/>
                        </a:rPr>
                        <a:t>Target</a:t>
                      </a:r>
                      <a:r>
                        <a:rPr lang="en-US" sz="1400" baseline="0" dirty="0" smtClean="0">
                          <a:latin typeface="Arial" panose="020B0604020202020204" pitchFamily="34" charset="0"/>
                          <a:cs typeface="Arial" panose="020B0604020202020204" pitchFamily="34" charset="0"/>
                        </a:rPr>
                        <a:t> Publication or Federal Register Notice for Public Comments</a:t>
                      </a:r>
                      <a:endParaRPr lang="en-US" sz="1400" dirty="0">
                        <a:latin typeface="Arial" panose="020B0604020202020204" pitchFamily="34" charset="0"/>
                        <a:cs typeface="Arial" panose="020B0604020202020204" pitchFamily="34" charset="0"/>
                      </a:endParaRPr>
                    </a:p>
                  </a:txBody>
                  <a:tcPr>
                    <a:solidFill>
                      <a:schemeClr val="bg2">
                        <a:lumMod val="75000"/>
                      </a:schemeClr>
                    </a:solidFill>
                  </a:tcPr>
                </a:tc>
              </a:tr>
              <a:tr h="50736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1200" dirty="0" smtClean="0">
                          <a:solidFill>
                            <a:schemeClr val="dk1"/>
                          </a:solidFill>
                          <a:latin typeface="Arial" panose="020B0604020202020204" pitchFamily="34" charset="0"/>
                          <a:ea typeface="Calibri"/>
                          <a:cs typeface="Arial" panose="020B0604020202020204" pitchFamily="34" charset="0"/>
                        </a:rPr>
                        <a:t>Safety &amp; Transit Asset Management</a:t>
                      </a:r>
                    </a:p>
                  </a:txBody>
                  <a:tcPr anchor="ct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Arial" panose="020B0604020202020204" pitchFamily="34" charset="0"/>
                          <a:ea typeface="Calibri"/>
                          <a:cs typeface="Arial" panose="020B0604020202020204" pitchFamily="34" charset="0"/>
                        </a:rPr>
                        <a:t>ANPRM—Oct. 2013 (Completed)</a:t>
                      </a:r>
                      <a:endParaRPr lang="en-US" sz="1400" i="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State Safety Oversight NPRM</a:t>
                      </a:r>
                    </a:p>
                  </a:txBody>
                  <a:tcPr anchor="ctr"/>
                </a:tc>
                <a:tc>
                  <a:txBody>
                    <a:bodyPr/>
                    <a:lstStyle/>
                    <a:p>
                      <a:r>
                        <a:rPr lang="en-US" sz="1400" b="0" i="1" dirty="0" smtClean="0">
                          <a:latin typeface="Arial" panose="020B0604020202020204" pitchFamily="34" charset="0"/>
                          <a:cs typeface="Arial" panose="020B0604020202020204" pitchFamily="34" charset="0"/>
                        </a:rPr>
                        <a:t>February</a:t>
                      </a:r>
                      <a:r>
                        <a:rPr lang="en-US" sz="1400" b="0" i="1" baseline="0" dirty="0" smtClean="0">
                          <a:latin typeface="Arial" panose="020B0604020202020204" pitchFamily="34" charset="0"/>
                          <a:cs typeface="Arial" panose="020B0604020202020204" pitchFamily="34" charset="0"/>
                        </a:rPr>
                        <a:t> </a:t>
                      </a:r>
                      <a:r>
                        <a:rPr lang="en-US" sz="1400" b="0" i="1" dirty="0" smtClean="0">
                          <a:latin typeface="Arial" panose="020B0604020202020204" pitchFamily="34" charset="0"/>
                          <a:cs typeface="Arial" panose="020B0604020202020204" pitchFamily="34" charset="0"/>
                        </a:rPr>
                        <a:t>2015 (Completed)</a:t>
                      </a:r>
                      <a:endParaRPr lang="en-US" sz="1400" b="0" i="1" dirty="0">
                        <a:latin typeface="Arial" panose="020B0604020202020204" pitchFamily="34" charset="0"/>
                        <a:cs typeface="Arial" panose="020B0604020202020204" pitchFamily="34" charset="0"/>
                      </a:endParaRPr>
                    </a:p>
                  </a:txBody>
                  <a:tcPr anchor="ct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Safety Certification Training Program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 Proposed Interim Provisions (Public Comment)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 Final Interim</a:t>
                      </a:r>
                      <a:r>
                        <a:rPr lang="en-US" sz="1400" b="1" baseline="0" dirty="0" smtClean="0">
                          <a:latin typeface="Arial" panose="020B0604020202020204" pitchFamily="34" charset="0"/>
                          <a:ea typeface="Calibri"/>
                          <a:cs typeface="Arial" panose="020B0604020202020204" pitchFamily="34" charset="0"/>
                        </a:rPr>
                        <a:t> Provisions</a:t>
                      </a:r>
                      <a:endParaRPr lang="en-US" sz="1400"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c>
                  <a:txBody>
                    <a:bodyPr/>
                    <a:lstStyle/>
                    <a:p>
                      <a:endParaRPr lang="en-US" sz="1400" i="1" dirty="0" smtClean="0">
                        <a:latin typeface="Arial" panose="020B0604020202020204" pitchFamily="34" charset="0"/>
                        <a:cs typeface="Arial" panose="020B0604020202020204" pitchFamily="34" charset="0"/>
                      </a:endParaRPr>
                    </a:p>
                    <a:p>
                      <a:r>
                        <a:rPr lang="en-US" sz="1400" i="1" baseline="0" dirty="0" smtClean="0">
                          <a:latin typeface="Arial" panose="020B0604020202020204" pitchFamily="34" charset="0"/>
                          <a:cs typeface="Arial" panose="020B0604020202020204" pitchFamily="34" charset="0"/>
                        </a:rPr>
                        <a:t>April 2014 (Completed)</a:t>
                      </a:r>
                    </a:p>
                    <a:p>
                      <a:r>
                        <a:rPr lang="en-US" sz="1400" b="0" i="1" baseline="0" dirty="0" smtClean="0">
                          <a:latin typeface="Arial" panose="020B0604020202020204" pitchFamily="34" charset="0"/>
                          <a:cs typeface="Arial" panose="020B0604020202020204" pitchFamily="34" charset="0"/>
                        </a:rPr>
                        <a:t>February 2015 (Completed)</a:t>
                      </a:r>
                      <a:endParaRPr lang="en-US" sz="1400" b="0" i="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Safety Certification Training Program NPRM</a:t>
                      </a:r>
                      <a:endParaRPr lang="en-US" sz="1400"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c>
                  <a:txBody>
                    <a:bodyPr/>
                    <a:lstStyle/>
                    <a:p>
                      <a:r>
                        <a:rPr lang="en-US" sz="1400" b="1" baseline="0" dirty="0" smtClean="0">
                          <a:latin typeface="Arial" panose="020B0604020202020204" pitchFamily="34" charset="0"/>
                          <a:cs typeface="Arial" panose="020B0604020202020204" pitchFamily="34" charset="0"/>
                        </a:rPr>
                        <a:t>Mid 2015</a:t>
                      </a:r>
                      <a:endParaRPr lang="en-US" sz="1400" b="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National Safety Plan Guidance </a:t>
                      </a:r>
                    </a:p>
                  </a:txBody>
                  <a:tcPr anchor="ctr">
                    <a:solidFill>
                      <a:schemeClr val="bg2">
                        <a:lumMod val="40000"/>
                        <a:lumOff val="60000"/>
                      </a:schemeClr>
                    </a:solidFill>
                  </a:tcPr>
                </a:tc>
                <a:tc>
                  <a:txBody>
                    <a:bodyPr/>
                    <a:lstStyle/>
                    <a:p>
                      <a:r>
                        <a:rPr lang="en-US" sz="1400" b="1" dirty="0" smtClean="0">
                          <a:latin typeface="Arial" panose="020B0604020202020204" pitchFamily="34" charset="0"/>
                          <a:cs typeface="Arial" panose="020B0604020202020204" pitchFamily="34" charset="0"/>
                        </a:rPr>
                        <a:t>Mid to Late 2015</a:t>
                      </a:r>
                      <a:endParaRPr lang="en-US" sz="1400" b="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141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National Safety Program NPRM </a:t>
                      </a:r>
                    </a:p>
                  </a:txBody>
                  <a:tcPr anchor="ctr"/>
                </a:tc>
                <a:tc>
                  <a:txBody>
                    <a:bodyPr/>
                    <a:lstStyle/>
                    <a:p>
                      <a:r>
                        <a:rPr lang="en-US" sz="1400" b="1" dirty="0" smtClean="0">
                          <a:latin typeface="Arial" panose="020B0604020202020204" pitchFamily="34" charset="0"/>
                          <a:cs typeface="Arial" panose="020B0604020202020204" pitchFamily="34" charset="0"/>
                        </a:rPr>
                        <a:t>Mid to Late 2015</a:t>
                      </a:r>
                      <a:endParaRPr lang="en-US" sz="1400" b="1" dirty="0">
                        <a:latin typeface="Arial" panose="020B0604020202020204" pitchFamily="34" charset="0"/>
                        <a:cs typeface="Arial" panose="020B0604020202020204" pitchFamily="34" charset="0"/>
                      </a:endParaRPr>
                    </a:p>
                  </a:txBody>
                  <a:tcPr anchor="ctr"/>
                </a:tc>
              </a:tr>
              <a:tr h="36189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Transit Agency Safety Plan NPRM</a:t>
                      </a:r>
                      <a:endParaRPr lang="en-US" sz="1400" dirty="0" smtClean="0">
                        <a:latin typeface="Arial" panose="020B0604020202020204" pitchFamily="34" charset="0"/>
                        <a:ea typeface="Calibri"/>
                        <a:cs typeface="Arial" panose="020B0604020202020204" pitchFamily="34" charset="0"/>
                      </a:endParaRPr>
                    </a:p>
                  </a:txBody>
                  <a:tcPr anchor="ctr">
                    <a:solidFill>
                      <a:schemeClr val="bg2">
                        <a:lumMod val="40000"/>
                        <a:lumOff val="60000"/>
                      </a:schemeClr>
                    </a:solidFill>
                  </a:tcPr>
                </a:tc>
                <a:tc>
                  <a:txBody>
                    <a:bodyPr/>
                    <a:lstStyle/>
                    <a:p>
                      <a:r>
                        <a:rPr lang="en-US" sz="1400" b="1" dirty="0" smtClean="0">
                          <a:latin typeface="Arial" panose="020B0604020202020204" pitchFamily="34" charset="0"/>
                          <a:cs typeface="Arial" panose="020B0604020202020204" pitchFamily="34" charset="0"/>
                        </a:rPr>
                        <a:t>Mid to Late</a:t>
                      </a:r>
                      <a:r>
                        <a:rPr lang="en-US" sz="1400" b="1" baseline="0" dirty="0" smtClean="0">
                          <a:latin typeface="Arial" panose="020B0604020202020204" pitchFamily="34" charset="0"/>
                          <a:cs typeface="Arial" panose="020B0604020202020204" pitchFamily="34" charset="0"/>
                        </a:rPr>
                        <a:t> 2015</a:t>
                      </a:r>
                      <a:endParaRPr lang="en-US" sz="1400" b="1" dirty="0">
                        <a:latin typeface="Arial" panose="020B0604020202020204" pitchFamily="34" charset="0"/>
                        <a:cs typeface="Arial" panose="020B0604020202020204" pitchFamily="34" charset="0"/>
                      </a:endParaRPr>
                    </a:p>
                  </a:txBody>
                  <a:tcPr anchor="ctr">
                    <a:solidFill>
                      <a:schemeClr val="bg2">
                        <a:lumMod val="40000"/>
                        <a:lumOff val="60000"/>
                      </a:schemeClr>
                    </a:solidFill>
                  </a:tcPr>
                </a:tc>
              </a:tr>
              <a:tr h="36189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smtClean="0">
                          <a:latin typeface="Arial" panose="020B0604020202020204" pitchFamily="34" charset="0"/>
                          <a:ea typeface="Calibri"/>
                          <a:cs typeface="Arial" panose="020B0604020202020204" pitchFamily="34" charset="0"/>
                        </a:rPr>
                        <a:t>Transit Asset Management NPRM</a:t>
                      </a:r>
                      <a:endParaRPr lang="en-US" sz="1400" dirty="0" smtClean="0">
                        <a:latin typeface="Arial" panose="020B0604020202020204" pitchFamily="34" charset="0"/>
                        <a:ea typeface="Calibri"/>
                        <a:cs typeface="Arial" panose="020B0604020202020204" pitchFamily="34" charset="0"/>
                      </a:endParaRPr>
                    </a:p>
                  </a:txBody>
                  <a:tcPr anchor="ctr"/>
                </a:tc>
                <a:tc>
                  <a:txBody>
                    <a:bodyPr/>
                    <a:lstStyle/>
                    <a:p>
                      <a:r>
                        <a:rPr lang="en-US" sz="1400" b="1" dirty="0" smtClean="0">
                          <a:latin typeface="Arial" panose="020B0604020202020204" pitchFamily="34" charset="0"/>
                          <a:cs typeface="Arial" panose="020B0604020202020204" pitchFamily="34" charset="0"/>
                        </a:rPr>
                        <a:t>Mid</a:t>
                      </a:r>
                      <a:r>
                        <a:rPr lang="en-US" sz="1400" b="1" baseline="0" dirty="0" smtClean="0">
                          <a:latin typeface="Arial" panose="020B0604020202020204" pitchFamily="34" charset="0"/>
                          <a:cs typeface="Arial" panose="020B0604020202020204" pitchFamily="34" charset="0"/>
                        </a:rPr>
                        <a:t> to Late</a:t>
                      </a:r>
                      <a:r>
                        <a:rPr lang="en-US" sz="1400" b="1" dirty="0" smtClean="0">
                          <a:latin typeface="Arial" panose="020B0604020202020204" pitchFamily="34" charset="0"/>
                          <a:cs typeface="Arial" panose="020B0604020202020204" pitchFamily="34" charset="0"/>
                        </a:rPr>
                        <a:t> 2015</a:t>
                      </a:r>
                      <a:endParaRPr lang="en-US" sz="1400" b="1" dirty="0">
                        <a:latin typeface="Arial" panose="020B0604020202020204" pitchFamily="34" charset="0"/>
                        <a:cs typeface="Arial" panose="020B0604020202020204" pitchFamily="34" charset="0"/>
                      </a:endParaRPr>
                    </a:p>
                  </a:txBody>
                  <a:tcPr anchor="ctr"/>
                </a:tc>
              </a:tr>
            </a:tbl>
          </a:graphicData>
        </a:graphic>
      </p:graphicFrame>
      <p:sp>
        <p:nvSpPr>
          <p:cNvPr id="6" name="TextBox 5"/>
          <p:cNvSpPr txBox="1"/>
          <p:nvPr/>
        </p:nvSpPr>
        <p:spPr>
          <a:xfrm>
            <a:off x="1295400" y="457947"/>
            <a:ext cx="6583326" cy="646331"/>
          </a:xfrm>
          <a:prstGeom prst="rect">
            <a:avLst/>
          </a:prstGeom>
          <a:noFill/>
        </p:spPr>
        <p:txBody>
          <a:bodyPr wrap="square" rtlCol="0">
            <a:spAutoFit/>
          </a:bodyPr>
          <a:lstStyle/>
          <a:p>
            <a:pPr algn="ctr"/>
            <a:r>
              <a:rPr lang="en-US" sz="3600" b="1" dirty="0" smtClean="0">
                <a:solidFill>
                  <a:srgbClr val="395B74"/>
                </a:solidFill>
                <a:latin typeface="Perpetua" panose="02020502060401020303" pitchFamily="18" charset="0"/>
                <a:ea typeface="Arial Unicode MS" panose="020B0604020202020204" pitchFamily="34" charset="-128"/>
                <a:cs typeface="Arial Unicode MS" panose="020B0604020202020204" pitchFamily="34" charset="-128"/>
              </a:rPr>
              <a:t>Safety Rulemaking Update</a:t>
            </a:r>
            <a:endParaRPr lang="en-US" sz="3600" dirty="0">
              <a:solidFill>
                <a:srgbClr val="395B74"/>
              </a:solidFill>
              <a:latin typeface="Perpetua" panose="02020502060401020303" pitchFamily="18" charset="0"/>
              <a:ea typeface="Arial Unicode MS" panose="020B0604020202020204" pitchFamily="34" charset="-128"/>
              <a:cs typeface="Arial Unicode MS" panose="020B0604020202020204" pitchFamily="34" charset="-128"/>
            </a:endParaRPr>
          </a:p>
        </p:txBody>
      </p:sp>
      <p:sp>
        <p:nvSpPr>
          <p:cNvPr id="7" name="Text Box 2"/>
          <p:cNvSpPr txBox="1">
            <a:spLocks noChangeArrowheads="1"/>
          </p:cNvSpPr>
          <p:nvPr/>
        </p:nvSpPr>
        <p:spPr bwMode="auto">
          <a:xfrm>
            <a:off x="4671802" y="5240236"/>
            <a:ext cx="4248150" cy="852487"/>
          </a:xfrm>
          <a:prstGeom prst="rect">
            <a:avLst/>
          </a:prstGeom>
          <a:noFill/>
          <a:ln w="19050">
            <a:solidFill>
              <a:srgbClr val="000000"/>
            </a:solidFill>
            <a:miter lim="800000"/>
            <a:headEnd/>
            <a:tailEnd/>
          </a:ln>
        </p:spPr>
        <p:txBody>
          <a:bodyPr rot="0" vert="horz" wrap="square" lIns="91440" tIns="45720" rIns="91440" bIns="45720" anchor="t" anchorCtr="0">
            <a:noAutofit/>
          </a:bodyPr>
          <a:lstStyle/>
          <a:p>
            <a:pPr>
              <a:spcBef>
                <a:spcPts val="0"/>
              </a:spcBef>
              <a:spcAft>
                <a:spcPts val="600"/>
              </a:spcAft>
            </a:pPr>
            <a:r>
              <a:rPr lang="en-US" sz="1200" b="1" dirty="0">
                <a:solidFill>
                  <a:prstClr val="black"/>
                </a:solidFill>
                <a:latin typeface="Arial" panose="020B0604020202020204" pitchFamily="34" charset="0"/>
                <a:ea typeface="Calibri"/>
                <a:cs typeface="Arial" panose="020B0604020202020204" pitchFamily="34" charset="0"/>
              </a:rPr>
              <a:t>ANPRM—Advanced Notice of Proposed </a:t>
            </a:r>
            <a:r>
              <a:rPr lang="en-US" sz="1200" b="1" dirty="0" smtClean="0">
                <a:solidFill>
                  <a:prstClr val="black"/>
                </a:solidFill>
                <a:latin typeface="Arial" panose="020B0604020202020204" pitchFamily="34" charset="0"/>
                <a:ea typeface="Calibri"/>
                <a:cs typeface="Arial" panose="020B0604020202020204" pitchFamily="34" charset="0"/>
              </a:rPr>
              <a:t>Rulemaking </a:t>
            </a:r>
          </a:p>
          <a:p>
            <a:pPr>
              <a:spcBef>
                <a:spcPts val="0"/>
              </a:spcBef>
              <a:spcAft>
                <a:spcPts val="600"/>
              </a:spcAft>
            </a:pPr>
            <a:r>
              <a:rPr lang="en-US" sz="1200" b="1" dirty="0" smtClean="0">
                <a:solidFill>
                  <a:prstClr val="black"/>
                </a:solidFill>
                <a:latin typeface="Arial" panose="020B0604020202020204" pitchFamily="34" charset="0"/>
                <a:ea typeface="Calibri"/>
                <a:cs typeface="Arial" panose="020B0604020202020204" pitchFamily="34" charset="0"/>
              </a:rPr>
              <a:t>NPRM </a:t>
            </a:r>
            <a:r>
              <a:rPr lang="en-US" sz="1200" b="1" dirty="0">
                <a:solidFill>
                  <a:prstClr val="black"/>
                </a:solidFill>
                <a:latin typeface="Arial" panose="020B0604020202020204" pitchFamily="34" charset="0"/>
                <a:ea typeface="Calibri"/>
                <a:cs typeface="Arial" panose="020B0604020202020204" pitchFamily="34" charset="0"/>
              </a:rPr>
              <a:t>– Notice of Proposed Rulemaking</a:t>
            </a:r>
            <a:endParaRPr lang="en-US" sz="1200" dirty="0">
              <a:solidFill>
                <a:prstClr val="black"/>
              </a:solidFill>
              <a:latin typeface="Arial" panose="020B0604020202020204" pitchFamily="34" charset="0"/>
              <a:ea typeface="Calibri"/>
              <a:cs typeface="Arial" panose="020B0604020202020204" pitchFamily="34" charset="0"/>
            </a:endParaRPr>
          </a:p>
          <a:p>
            <a:pPr>
              <a:spcBef>
                <a:spcPts val="0"/>
              </a:spcBef>
              <a:spcAft>
                <a:spcPts val="600"/>
              </a:spcAft>
            </a:pPr>
            <a:r>
              <a:rPr lang="en-US" sz="1200" b="1" dirty="0">
                <a:solidFill>
                  <a:prstClr val="black"/>
                </a:solidFill>
                <a:latin typeface="Arial" panose="020B0604020202020204" pitchFamily="34" charset="0"/>
                <a:ea typeface="Calibri"/>
                <a:cs typeface="Arial" panose="020B0604020202020204" pitchFamily="34" charset="0"/>
              </a:rPr>
              <a:t>FRN – Federal Register Notice</a:t>
            </a:r>
            <a:endParaRPr lang="en-US" sz="1200" dirty="0">
              <a:solidFill>
                <a:prstClr val="black"/>
              </a:solidFill>
              <a:latin typeface="Arial" panose="020B0604020202020204" pitchFamily="34" charset="0"/>
              <a:ea typeface="Calibri"/>
              <a:cs typeface="Arial" panose="020B0604020202020204" pitchFamily="34" charset="0"/>
            </a:endParaRPr>
          </a:p>
        </p:txBody>
      </p:sp>
      <p:sp>
        <p:nvSpPr>
          <p:cNvPr id="2" name="Slide Number Placeholder 1"/>
          <p:cNvSpPr>
            <a:spLocks noGrp="1"/>
          </p:cNvSpPr>
          <p:nvPr>
            <p:ph type="sldNum"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574403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468" y="2409821"/>
            <a:ext cx="5267459" cy="3321277"/>
          </a:xfrm>
        </p:spPr>
        <p:txBody>
          <a:bodyPr rtlCol="0" anchor="t">
            <a:normAutofit fontScale="90000"/>
          </a:bodyPr>
          <a:lstStyle/>
          <a:p>
            <a:pPr algn="ctr" fontAlgn="auto">
              <a:spcAft>
                <a:spcPts val="0"/>
              </a:spcAft>
              <a:defRPr/>
            </a:pP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2900" dirty="0" smtClean="0">
                <a:solidFill>
                  <a:srgbClr val="385B74"/>
                </a:solidFill>
                <a:latin typeface="Gill Sans MT" panose="020B0502020104020203" pitchFamily="34" charset="0"/>
                <a:ea typeface="Arial Unicode MS" pitchFamily="34" charset="-128"/>
                <a:cs typeface="Arial Unicode MS" pitchFamily="34" charset="-128"/>
              </a:rPr>
              <a:t>Omni Circular Briefing</a:t>
            </a:r>
            <a:br>
              <a:rPr lang="en-US" sz="2900" dirty="0" smtClean="0">
                <a:solidFill>
                  <a:srgbClr val="385B74"/>
                </a:solidFill>
                <a:latin typeface="Gill Sans MT" panose="020B0502020104020203" pitchFamily="34" charset="0"/>
                <a:ea typeface="Arial Unicode MS" pitchFamily="34" charset="-128"/>
                <a:cs typeface="Arial Unicode MS" pitchFamily="34" charset="-128"/>
              </a:rPr>
            </a:br>
            <a:r>
              <a:rPr lang="en-US" sz="2900" dirty="0" smtClean="0">
                <a:solidFill>
                  <a:srgbClr val="385B74"/>
                </a:solidFill>
                <a:latin typeface="Gill Sans MT" panose="020B0502020104020203" pitchFamily="34" charset="0"/>
                <a:ea typeface="Arial Unicode MS" pitchFamily="34" charset="-128"/>
                <a:cs typeface="Arial Unicode MS" pitchFamily="34" charset="-128"/>
              </a:rPr>
              <a:t>2 CFR Part 200</a:t>
            </a:r>
            <a:r>
              <a:rPr lang="en-US" sz="2900" dirty="0">
                <a:solidFill>
                  <a:srgbClr val="385B74"/>
                </a:solidFill>
                <a:latin typeface="Gill Sans MT" panose="020B0502020104020203" pitchFamily="34" charset="0"/>
                <a:ea typeface="Arial Unicode MS" pitchFamily="34" charset="-128"/>
                <a:cs typeface="Arial Unicode MS" pitchFamily="34" charset="-128"/>
              </a:rPr>
              <a:t/>
            </a:r>
            <a:br>
              <a:rPr lang="en-US" sz="2900" dirty="0">
                <a:solidFill>
                  <a:srgbClr val="385B74"/>
                </a:solidFill>
                <a:latin typeface="Gill Sans MT" panose="020B0502020104020203" pitchFamily="34" charset="0"/>
                <a:ea typeface="Arial Unicode MS" pitchFamily="34" charset="-128"/>
                <a:cs typeface="Arial Unicode MS" pitchFamily="34" charset="-128"/>
              </a:rPr>
            </a:br>
            <a:r>
              <a:rPr lang="en-US" sz="2200" dirty="0">
                <a:solidFill>
                  <a:srgbClr val="385B74"/>
                </a:solidFill>
                <a:latin typeface="Gill Sans MT" panose="020B0502020104020203" pitchFamily="34" charset="0"/>
                <a:ea typeface="Arial Unicode MS" pitchFamily="34" charset="-128"/>
                <a:cs typeface="Arial Unicode MS" pitchFamily="34" charset="-128"/>
              </a:rPr>
              <a:t>April 8, 2015</a:t>
            </a:r>
            <a:r>
              <a:rPr lang="en-US" sz="2000" b="0" dirty="0">
                <a:solidFill>
                  <a:srgbClr val="385B74"/>
                </a:solidFill>
                <a:latin typeface="Raavi" pitchFamily="34" charset="0"/>
              </a:rPr>
              <a:t/>
            </a:r>
            <a:br>
              <a:rPr lang="en-US" sz="2000" b="0" dirty="0">
                <a:solidFill>
                  <a:srgbClr val="385B74"/>
                </a:solidFill>
                <a:latin typeface="Raavi" pitchFamily="34" charset="0"/>
              </a:rPr>
            </a:br>
            <a:r>
              <a:rPr lang="en-US" sz="2200" b="0" dirty="0">
                <a:latin typeface="Helvetica Neue"/>
              </a:rPr>
              <a:t/>
            </a:r>
            <a:br>
              <a:rPr lang="en-US" sz="2200" b="0" dirty="0">
                <a:latin typeface="Helvetica Neue"/>
              </a:rPr>
            </a:br>
            <a:r>
              <a:rPr lang="en-US" sz="2700" dirty="0" smtClean="0">
                <a:latin typeface="Perpetua" panose="02020502060401020303" pitchFamily="18" charset="0"/>
              </a:rPr>
              <a:t>Jay Fox</a:t>
            </a:r>
            <a:br>
              <a:rPr lang="en-US" sz="2700" dirty="0" smtClean="0">
                <a:latin typeface="Perpetua" panose="02020502060401020303" pitchFamily="18" charset="0"/>
              </a:rPr>
            </a:br>
            <a:r>
              <a:rPr lang="en-US" sz="2700" b="0" dirty="0" smtClean="0">
                <a:latin typeface="Perpetua" panose="02020502060401020303" pitchFamily="18" charset="0"/>
              </a:rPr>
              <a:t>Regional Counsel</a:t>
            </a:r>
            <a:r>
              <a:rPr lang="en-US" sz="2700" b="0" dirty="0">
                <a:latin typeface="Perpetua" panose="02020502060401020303" pitchFamily="18" charset="0"/>
              </a:rPr>
              <a:t/>
            </a:r>
            <a:br>
              <a:rPr lang="en-US" sz="2700" b="0" dirty="0">
                <a:latin typeface="Perpetua" panose="02020502060401020303" pitchFamily="18" charset="0"/>
              </a:rPr>
            </a:br>
            <a:r>
              <a:rPr lang="en-US" sz="2700" b="0" dirty="0">
                <a:latin typeface="Perpetua" panose="02020502060401020303" pitchFamily="18" charset="0"/>
              </a:rPr>
              <a:t>FTA Region III</a:t>
            </a:r>
            <a:r>
              <a:rPr lang="en-US" sz="4400" dirty="0" smtClean="0">
                <a:latin typeface="Tahoma" panose="020B0604030504040204" pitchFamily="34" charset="0"/>
                <a:ea typeface="Tahoma" panose="020B0604030504040204" pitchFamily="34" charset="0"/>
                <a:cs typeface="Tahoma" panose="020B0604030504040204" pitchFamily="34" charset="0"/>
              </a:rPr>
              <a:t/>
            </a:r>
            <a:br>
              <a:rPr lang="en-US" sz="44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900" b="0" dirty="0" smtClean="0">
                <a:solidFill>
                  <a:schemeClr val="tx1"/>
                </a:solidFill>
                <a:latin typeface="Gill Sans MT" pitchFamily="34" charset="0"/>
                <a:ea typeface="+mj-ea"/>
              </a:rPr>
              <a:t/>
            </a:r>
            <a:br>
              <a:rPr lang="en-US" sz="1900" b="0" dirty="0" smtClean="0">
                <a:solidFill>
                  <a:schemeClr val="tx1"/>
                </a:solidFill>
                <a:latin typeface="Gill Sans MT" pitchFamily="34" charset="0"/>
                <a:ea typeface="+mj-ea"/>
              </a:rPr>
            </a:br>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006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097919"/>
            <a:ext cx="7939825" cy="4525963"/>
          </a:xfrm>
        </p:spPr>
        <p:txBody>
          <a:bodyPr/>
          <a:lstStyle/>
          <a:p>
            <a:pPr marL="0" indent="0" algn="ctr">
              <a:buNone/>
            </a:pPr>
            <a:r>
              <a:rPr lang="en-US" u="sng" dirty="0" smtClean="0">
                <a:latin typeface="Tahoma" panose="020B0604030504040204" pitchFamily="34" charset="0"/>
                <a:ea typeface="Tahoma" panose="020B0604030504040204" pitchFamily="34" charset="0"/>
                <a:cs typeface="Tahoma" panose="020B0604030504040204" pitchFamily="34" charset="0"/>
              </a:rPr>
              <a:t>What is the Omni (Super) Circular?</a:t>
            </a:r>
          </a:p>
          <a:p>
            <a:pPr marL="0" indent="0">
              <a:buNone/>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742950" indent="-742950">
              <a:buAutoNum type="arabicParenR"/>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Uniform Guidance for administrative grant requirements, cost principles, and audits</a:t>
            </a:r>
          </a:p>
          <a:p>
            <a:pPr>
              <a:buFont typeface="Wingdings" panose="05000000000000000000" pitchFamily="2" charset="2"/>
              <a:buChar char="ü"/>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Consolidates and revises numerous sets of grant-related regulations and circulars, including the “common grant rule” (49 CFR Part 18)</a:t>
            </a:r>
          </a:p>
          <a:p>
            <a:pPr>
              <a:buFont typeface="Wingdings" panose="05000000000000000000" pitchFamily="2" charset="2"/>
              <a:buChar char="ü"/>
            </a:pP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smtClean="0">
                <a:latin typeface="Tahoma" panose="020B0604030504040204" pitchFamily="34" charset="0"/>
                <a:ea typeface="Tahoma" panose="020B0604030504040204" pitchFamily="34" charset="0"/>
                <a:cs typeface="Tahoma" panose="020B0604030504040204" pitchFamily="34" charset="0"/>
              </a:rPr>
              <a:t>As of December 26, 2014, all FTA program circulars and grant systems are covered by the Omni Circular</a:t>
            </a:r>
          </a:p>
        </p:txBody>
      </p:sp>
    </p:spTree>
    <p:extLst>
      <p:ext uri="{BB962C8B-B14F-4D97-AF65-F5344CB8AC3E}">
        <p14:creationId xmlns:p14="http://schemas.microsoft.com/office/powerpoint/2010/main" val="363731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280" y="1407015"/>
            <a:ext cx="7651439" cy="4525963"/>
          </a:xfrm>
        </p:spPr>
      </p:pic>
      <p:sp>
        <p:nvSpPr>
          <p:cNvPr id="5" name="TextBox 4"/>
          <p:cNvSpPr txBox="1"/>
          <p:nvPr/>
        </p:nvSpPr>
        <p:spPr>
          <a:xfrm>
            <a:off x="746280" y="669701"/>
            <a:ext cx="7651439" cy="861774"/>
          </a:xfrm>
          <a:prstGeom prst="rect">
            <a:avLst/>
          </a:prstGeom>
          <a:noFill/>
        </p:spPr>
        <p:txBody>
          <a:bodyPr wrap="square" rtlCol="0">
            <a:spAutoFit/>
          </a:bodyPr>
          <a:lstStyle/>
          <a:p>
            <a:pPr algn="ctr"/>
            <a:r>
              <a:rPr lang="en-US" sz="3200" u="sng" dirty="0" smtClean="0">
                <a:latin typeface="Tahoma" panose="020B0604030504040204" pitchFamily="34" charset="0"/>
                <a:ea typeface="Tahoma" panose="020B0604030504040204" pitchFamily="34" charset="0"/>
                <a:cs typeface="Tahoma" panose="020B0604030504040204" pitchFamily="34" charset="0"/>
              </a:rPr>
              <a:t>Grant-related Circulars Consolidated</a:t>
            </a:r>
            <a:endParaRPr lang="en-US" sz="3200" u="sng"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422031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licy Committee Transit MPO v8">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4816</TotalTime>
  <Words>2005</Words>
  <Application>Microsoft Office PowerPoint</Application>
  <PresentationFormat>On-screen Show (4:3)</PresentationFormat>
  <Paragraphs>244</Paragraphs>
  <Slides>33</Slides>
  <Notes>29</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FTA3 (2)</vt:lpstr>
      <vt:lpstr>1_FTA3 (2)</vt:lpstr>
      <vt:lpstr>Policy Committee Transit MPO v8</vt:lpstr>
      <vt:lpstr>Custom Design</vt:lpstr>
      <vt:lpstr>2_FTA3 (2)</vt:lpstr>
      <vt:lpstr>An Update from FTA April 8, 2015  Theresa “Terry” Garcia Crews Regional Administrator  FTA Region III </vt:lpstr>
      <vt:lpstr>Office of Program Management &amp; Oversight Update April 8, 2015  Anthony Tarone Director FTA Region III </vt:lpstr>
      <vt:lpstr>Procurement</vt:lpstr>
      <vt:lpstr>Incidental Use - Definition</vt:lpstr>
      <vt:lpstr>FTA Office of System Safety Update </vt:lpstr>
      <vt:lpstr>PowerPoint Presentation</vt:lpstr>
      <vt:lpstr>                         Omni Circular Briefing 2 CFR Part 200 April 8, 2015  Jay Fox Regional Counsel FTA Region III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Overview of TrAMS April 8, 2015  Vida Morkunas Director, Office of Planning and Program Development FTA Region III</vt:lpstr>
      <vt:lpstr>Presentation Overview</vt:lpstr>
      <vt:lpstr> Why Transition?</vt:lpstr>
      <vt:lpstr>Why Change Systems?</vt:lpstr>
      <vt:lpstr>Transitioning from  TEAM to TrAMS</vt:lpstr>
      <vt:lpstr>TrAMSitioning…</vt:lpstr>
      <vt:lpstr>TrAMSitioning…FAQs</vt:lpstr>
      <vt:lpstr>TrAMSistioning TEAM Information</vt:lpstr>
      <vt:lpstr>TrAMSistioning Access Rights</vt:lpstr>
      <vt:lpstr>What’s Different about TrAMS?</vt:lpstr>
      <vt:lpstr>User Manager – a New Role</vt:lpstr>
      <vt:lpstr>For More Information about the User Manager Role</vt:lpstr>
      <vt:lpstr>TrAMS Schedule</vt:lpstr>
      <vt:lpstr>Timeline</vt:lpstr>
      <vt:lpstr>Next Steps </vt:lpstr>
      <vt:lpstr>Next Steps</vt:lpstr>
      <vt:lpstr>Where to get information</vt:lpstr>
      <vt:lpstr>QUESTIONS?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USDOT_User</cp:lastModifiedBy>
  <cp:revision>379</cp:revision>
  <cp:lastPrinted>2014-04-25T13:35:56Z</cp:lastPrinted>
  <dcterms:created xsi:type="dcterms:W3CDTF">2012-02-24T20:16:18Z</dcterms:created>
  <dcterms:modified xsi:type="dcterms:W3CDTF">2015-04-07T20:36:06Z</dcterms:modified>
</cp:coreProperties>
</file>