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8"/>
  </p:handoutMasterIdLst>
  <p:sldIdLst>
    <p:sldId id="262" r:id="rId2"/>
    <p:sldId id="281" r:id="rId3"/>
    <p:sldId id="257" r:id="rId4"/>
    <p:sldId id="258" r:id="rId5"/>
    <p:sldId id="268" r:id="rId6"/>
    <p:sldId id="266" r:id="rId7"/>
    <p:sldId id="259" r:id="rId8"/>
    <p:sldId id="260" r:id="rId9"/>
    <p:sldId id="264" r:id="rId10"/>
    <p:sldId id="265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99" r:id="rId26"/>
    <p:sldId id="300" r:id="rId27"/>
  </p:sldIdLst>
  <p:sldSz cx="12192000" cy="6858000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04" y="-2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49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0C7AB-568C-4775-9C55-756D07335487}" type="datetimeFigureOut">
              <a:rPr lang="en-US" smtClean="0"/>
              <a:t>4/14/15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6BDC91-5FB0-433C-A495-5F5A228031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21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30717" y="1792289"/>
            <a:ext cx="8583083" cy="4954500"/>
          </a:xfrm>
        </p:spPr>
        <p:txBody>
          <a:bodyPr>
            <a:normAutofit/>
          </a:bodyPr>
          <a:lstStyle>
            <a:lvl1pPr marL="0" indent="0">
              <a:lnSpc>
                <a:spcPts val="9500"/>
              </a:lnSpc>
              <a:buNone/>
              <a:defRPr sz="9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</a:p>
          <a:p>
            <a:pPr lvl="0"/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</a:p>
          <a:p>
            <a:pPr lvl="0"/>
            <a:r>
              <a:rPr lang="en-US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endParaRPr lang="en-US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12192000" cy="1476375"/>
          </a:xfrm>
        </p:spPr>
        <p:txBody>
          <a:bodyPr>
            <a:normAutofit/>
          </a:bodyPr>
          <a:lstStyle>
            <a:lvl1pPr>
              <a:spcBef>
                <a:spcPct val="0"/>
              </a:spcBef>
              <a:buFontTx/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DATE  |  PRESENTER NAME, TITLE AND ORGANIZATION</a:t>
            </a:r>
            <a:b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altLang="en-US" sz="2400" dirty="0" smtClean="0">
                <a:solidFill>
                  <a:schemeClr val="bg1"/>
                </a:solidFill>
                <a:latin typeface="Arial" panose="020B0604020202020204" pitchFamily="34" charset="0"/>
              </a:rPr>
              <a:t>EVENT OR CONFERENCE TITLE </a:t>
            </a:r>
            <a:endParaRPr lang="en-US" alt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73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720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720" y="1825625"/>
            <a:ext cx="10515600" cy="43513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7720" y="6356352"/>
            <a:ext cx="2743200" cy="365125"/>
          </a:xfrm>
        </p:spPr>
        <p:txBody>
          <a:bodyPr/>
          <a:lstStyle/>
          <a:p>
            <a:fld id="{4A6110F9-10F4-467E-B7E2-7CE5606E8A62}" type="datetimeFigureOut">
              <a:rPr lang="en-US" smtClean="0"/>
              <a:t>4/14/15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120" y="635635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120" y="6356352"/>
            <a:ext cx="2743200" cy="365125"/>
          </a:xfrm>
        </p:spPr>
        <p:txBody>
          <a:bodyPr/>
          <a:lstStyle/>
          <a:p>
            <a:fld id="{1143B61C-0D21-4568-818F-4749E8D73B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324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5442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6772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7720" y="6356352"/>
            <a:ext cx="2743200" cy="365125"/>
          </a:xfrm>
        </p:spPr>
        <p:txBody>
          <a:bodyPr/>
          <a:lstStyle/>
          <a:p>
            <a:fld id="{4A6110F9-10F4-467E-B7E2-7CE5606E8A62}" type="datetimeFigureOut">
              <a:rPr lang="en-US" smtClean="0"/>
              <a:t>4/14/15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120" y="635635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120" y="6356352"/>
            <a:ext cx="2743200" cy="365125"/>
          </a:xfrm>
        </p:spPr>
        <p:txBody>
          <a:bodyPr/>
          <a:lstStyle/>
          <a:p>
            <a:fld id="{1143B61C-0D21-4568-818F-4749E8D73B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66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720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720" y="1825625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7720" y="6356352"/>
            <a:ext cx="2743200" cy="365125"/>
          </a:xfrm>
        </p:spPr>
        <p:txBody>
          <a:bodyPr/>
          <a:lstStyle/>
          <a:p>
            <a:fld id="{4A6110F9-10F4-467E-B7E2-7CE5606E8A62}" type="datetimeFigureOut">
              <a:rPr lang="en-US" smtClean="0"/>
              <a:t>4/14/15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120" y="635635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120" y="6356352"/>
            <a:ext cx="2743200" cy="365125"/>
          </a:xfrm>
        </p:spPr>
        <p:txBody>
          <a:bodyPr/>
          <a:lstStyle/>
          <a:p>
            <a:fld id="{1143B61C-0D21-4568-818F-4749E8D73B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752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137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137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7720" y="6356352"/>
            <a:ext cx="2743200" cy="365125"/>
          </a:xfrm>
        </p:spPr>
        <p:txBody>
          <a:bodyPr/>
          <a:lstStyle/>
          <a:p>
            <a:fld id="{4A6110F9-10F4-467E-B7E2-7CE5606E8A62}" type="datetimeFigureOut">
              <a:rPr lang="en-US" smtClean="0"/>
              <a:t>4/14/15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368120" y="635635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40120" y="6356352"/>
            <a:ext cx="2743200" cy="365125"/>
          </a:xfrm>
        </p:spPr>
        <p:txBody>
          <a:bodyPr/>
          <a:lstStyle/>
          <a:p>
            <a:fld id="{1143B61C-0D21-4568-818F-4749E8D73B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589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720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6772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172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7720" y="6356352"/>
            <a:ext cx="2743200" cy="365125"/>
          </a:xfrm>
        </p:spPr>
        <p:txBody>
          <a:bodyPr/>
          <a:lstStyle/>
          <a:p>
            <a:fld id="{4A6110F9-10F4-467E-B7E2-7CE5606E8A62}" type="datetimeFigureOut">
              <a:rPr lang="en-US" smtClean="0"/>
              <a:t>4/14/15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120" y="635635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40120" y="6356352"/>
            <a:ext cx="2743200" cy="365125"/>
          </a:xfrm>
        </p:spPr>
        <p:txBody>
          <a:bodyPr/>
          <a:lstStyle/>
          <a:p>
            <a:fld id="{1143B61C-0D21-4568-818F-4749E8D73B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357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30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30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30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0172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172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7720" y="6356352"/>
            <a:ext cx="2743200" cy="365125"/>
          </a:xfrm>
        </p:spPr>
        <p:txBody>
          <a:bodyPr/>
          <a:lstStyle/>
          <a:p>
            <a:fld id="{4A6110F9-10F4-467E-B7E2-7CE5606E8A62}" type="datetimeFigureOut">
              <a:rPr lang="en-US" smtClean="0"/>
              <a:t>4/14/15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68120" y="635635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940120" y="6356352"/>
            <a:ext cx="2743200" cy="365125"/>
          </a:xfrm>
        </p:spPr>
        <p:txBody>
          <a:bodyPr/>
          <a:lstStyle/>
          <a:p>
            <a:fld id="{1143B61C-0D21-4568-818F-4749E8D73B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538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720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7720" y="6356352"/>
            <a:ext cx="2743200" cy="365125"/>
          </a:xfrm>
        </p:spPr>
        <p:txBody>
          <a:bodyPr/>
          <a:lstStyle/>
          <a:p>
            <a:fld id="{4A6110F9-10F4-467E-B7E2-7CE5606E8A62}" type="datetimeFigureOut">
              <a:rPr lang="en-US" smtClean="0"/>
              <a:t>4/14/15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368120" y="635635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940120" y="6356352"/>
            <a:ext cx="2743200" cy="365125"/>
          </a:xfrm>
        </p:spPr>
        <p:txBody>
          <a:bodyPr/>
          <a:lstStyle/>
          <a:p>
            <a:fld id="{1143B61C-0D21-4568-818F-4749E8D73B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77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7720" y="6356352"/>
            <a:ext cx="2743200" cy="365125"/>
          </a:xfrm>
        </p:spPr>
        <p:txBody>
          <a:bodyPr/>
          <a:lstStyle/>
          <a:p>
            <a:fld id="{4A6110F9-10F4-467E-B7E2-7CE5606E8A62}" type="datetimeFigureOut">
              <a:rPr lang="en-US" smtClean="0"/>
              <a:t>4/14/15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368120" y="635635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40120" y="6356352"/>
            <a:ext cx="2743200" cy="365125"/>
          </a:xfrm>
        </p:spPr>
        <p:txBody>
          <a:bodyPr/>
          <a:lstStyle/>
          <a:p>
            <a:fld id="{1143B61C-0D21-4568-818F-4749E8D73B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68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30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70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30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7720" y="6356352"/>
            <a:ext cx="2743200" cy="365125"/>
          </a:xfrm>
        </p:spPr>
        <p:txBody>
          <a:bodyPr/>
          <a:lstStyle/>
          <a:p>
            <a:fld id="{4A6110F9-10F4-467E-B7E2-7CE5606E8A62}" type="datetimeFigureOut">
              <a:rPr lang="en-US" smtClean="0"/>
              <a:t>4/14/15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120" y="635635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40120" y="6356352"/>
            <a:ext cx="2743200" cy="365125"/>
          </a:xfrm>
        </p:spPr>
        <p:txBody>
          <a:bodyPr/>
          <a:lstStyle/>
          <a:p>
            <a:fld id="{1143B61C-0D21-4568-818F-4749E8D73B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998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30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270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930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7720" y="6356352"/>
            <a:ext cx="2743200" cy="365125"/>
          </a:xfrm>
        </p:spPr>
        <p:txBody>
          <a:bodyPr/>
          <a:lstStyle/>
          <a:p>
            <a:fld id="{4A6110F9-10F4-467E-B7E2-7CE5606E8A62}" type="datetimeFigureOut">
              <a:rPr lang="en-US" smtClean="0"/>
              <a:t>4/14/15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68120" y="6356352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940120" y="6356352"/>
            <a:ext cx="2743200" cy="365125"/>
          </a:xfrm>
        </p:spPr>
        <p:txBody>
          <a:bodyPr/>
          <a:lstStyle/>
          <a:p>
            <a:fld id="{1143B61C-0D21-4568-818F-4749E8D73B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438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6110F9-10F4-467E-B7E2-7CE5606E8A62}" type="datetimeFigureOut">
              <a:rPr lang="en-US" smtClean="0"/>
              <a:t>4/14/15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3B61C-0D21-4568-818F-4749E8D73B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311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52.TCVN%20Video.mp4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vcn.org/transi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Workforce </a:t>
            </a:r>
            <a:r>
              <a:rPr lang="en-US" b="1" dirty="0" smtClean="0"/>
              <a:t>Development: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People, Priorities, and Programs</a:t>
            </a:r>
            <a:br>
              <a:rPr lang="en-US" b="1" dirty="0"/>
            </a:br>
            <a:r>
              <a:rPr lang="en-US" b="1" i="1" dirty="0" smtClean="0"/>
              <a:t>APTA’s National Initiatives</a:t>
            </a:r>
            <a:endParaRPr lang="en-US" b="1" i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5211" y="4802825"/>
            <a:ext cx="10515600" cy="1500187"/>
          </a:xfrm>
        </p:spPr>
        <p:txBody>
          <a:bodyPr>
            <a:normAutofit fontScale="92500" lnSpcReduction="20000"/>
          </a:bodyPr>
          <a:lstStyle/>
          <a:p>
            <a:endParaRPr lang="en-US" b="1" dirty="0" smtClean="0"/>
          </a:p>
          <a:p>
            <a:r>
              <a:rPr lang="en-US" b="1" i="1" dirty="0" err="1" smtClean="0"/>
              <a:t>Louwana</a:t>
            </a:r>
            <a:r>
              <a:rPr lang="en-US" b="1" i="1" dirty="0" smtClean="0"/>
              <a:t> Oliva, General Manager, CATA &amp;</a:t>
            </a:r>
          </a:p>
          <a:p>
            <a:r>
              <a:rPr lang="en-US" b="1" i="1" dirty="0" smtClean="0"/>
              <a:t>Vice Chair - APTA Human Resources Committee</a:t>
            </a:r>
          </a:p>
          <a:p>
            <a:r>
              <a:rPr lang="en-US" b="1" i="1" dirty="0" smtClean="0"/>
              <a:t>Pennsylvania Public Transportation Association, April 8, 2015</a:t>
            </a: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569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Human Resources </a:t>
            </a:r>
            <a:r>
              <a:rPr lang="en-US" b="1" dirty="0" smtClean="0"/>
              <a:t>Committee &amp;</a:t>
            </a:r>
            <a:br>
              <a:rPr lang="en-US" b="1" dirty="0" smtClean="0"/>
            </a:br>
            <a:r>
              <a:rPr lang="en-US" b="1" dirty="0" smtClean="0"/>
              <a:t>Subcommittee - Project </a:t>
            </a:r>
            <a:r>
              <a:rPr lang="en-US" b="1" dirty="0"/>
              <a:t>Highlights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National Infrastructure Day – April 9, 2015</a:t>
            </a:r>
          </a:p>
          <a:p>
            <a:r>
              <a:rPr lang="en-US" b="1" dirty="0" smtClean="0"/>
              <a:t>Veterans Job Fair – 2015 Bus &amp; Paratransit Conference</a:t>
            </a:r>
          </a:p>
          <a:p>
            <a:r>
              <a:rPr lang="en-US" b="1" dirty="0"/>
              <a:t>AREMA/pREES – </a:t>
            </a:r>
            <a:r>
              <a:rPr lang="en-US" b="1" dirty="0" smtClean="0"/>
              <a:t>Educational Workshop for Rail Engineering college and university faculty </a:t>
            </a:r>
            <a:r>
              <a:rPr lang="en-US" b="1" dirty="0"/>
              <a:t>- July </a:t>
            </a:r>
            <a:r>
              <a:rPr lang="en-US" b="1" dirty="0" smtClean="0"/>
              <a:t>2015 - </a:t>
            </a:r>
            <a:r>
              <a:rPr lang="en-US" b="1" i="1" u="sng" dirty="0" smtClean="0"/>
              <a:t>sponsored by APTA’s Business members</a:t>
            </a:r>
            <a:endParaRPr lang="en-US" b="1" i="1" u="sng" dirty="0"/>
          </a:p>
          <a:p>
            <a:r>
              <a:rPr lang="en-US" b="1" dirty="0" smtClean="0"/>
              <a:t>Labor Management Virtual Think Tank – Summer/Fall 2015</a:t>
            </a:r>
          </a:p>
          <a:p>
            <a:r>
              <a:rPr lang="en-US" b="1" dirty="0"/>
              <a:t>National Transit 101 Curricula – Fall 2015</a:t>
            </a:r>
          </a:p>
          <a:p>
            <a:r>
              <a:rPr lang="en-US" b="1" dirty="0"/>
              <a:t>National Mentorship and Internship </a:t>
            </a:r>
            <a:r>
              <a:rPr lang="en-US" b="1" dirty="0" smtClean="0"/>
              <a:t>programs - Ongoing</a:t>
            </a:r>
            <a:endParaRPr lang="en-US" b="1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532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Transit Virtual Career Network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Web Portal Launch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Pamela L. Boswell</a:t>
            </a:r>
          </a:p>
          <a:p>
            <a:pPr marL="0" indent="0">
              <a:buNone/>
            </a:pPr>
            <a:r>
              <a:rPr lang="en-US" sz="2000" b="1" dirty="0"/>
              <a:t>Vice President – Workforce Development &amp;</a:t>
            </a:r>
          </a:p>
          <a:p>
            <a:pPr marL="0" indent="0">
              <a:buNone/>
            </a:pPr>
            <a:r>
              <a:rPr lang="en-US" sz="2000" b="1" dirty="0"/>
              <a:t>Educational Services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2015 Pennsylvania Public Transportation Association Conference</a:t>
            </a:r>
          </a:p>
          <a:p>
            <a:pPr marL="0" indent="0">
              <a:buNone/>
            </a:pPr>
            <a:r>
              <a:rPr lang="en-US" sz="2000" b="1" dirty="0"/>
              <a:t>April 8, 2015</a:t>
            </a:r>
          </a:p>
        </p:txBody>
      </p:sp>
    </p:spTree>
    <p:extLst>
      <p:ext uri="{BB962C8B-B14F-4D97-AF65-F5344CB8AC3E}">
        <p14:creationId xmlns:p14="http://schemas.microsoft.com/office/powerpoint/2010/main" val="125797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Transit Virtual Career Network (TVCN)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288627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en-US" sz="2700" dirty="0">
                <a:solidFill>
                  <a:prstClr val="black"/>
                </a:solidFill>
              </a:rPr>
              <a:t>Comprehensive on-line career development tool for the Transit industry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Job descriptions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Local data on wages and education trends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Local job &amp; training search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Other key features</a:t>
            </a:r>
          </a:p>
          <a:p>
            <a:pPr marL="457200" lvl="1" indent="0">
              <a:buNone/>
            </a:pPr>
            <a:endParaRPr lang="en-US" dirty="0">
              <a:solidFill>
                <a:srgbClr val="00B0F0"/>
              </a:solidFill>
            </a:endParaRPr>
          </a:p>
          <a:p>
            <a:pPr lvl="0"/>
            <a:r>
              <a:rPr lang="en-US" sz="2700" dirty="0">
                <a:solidFill>
                  <a:prstClr val="black"/>
                </a:solidFill>
              </a:rPr>
              <a:t>Innovative solution to workforce challenges</a:t>
            </a:r>
          </a:p>
          <a:p>
            <a:pPr lvl="0"/>
            <a:endParaRPr lang="en-US" sz="2700" dirty="0">
              <a:solidFill>
                <a:prstClr val="black"/>
              </a:solidFill>
            </a:endParaRPr>
          </a:p>
          <a:p>
            <a:pPr lvl="0"/>
            <a:r>
              <a:rPr lang="en-US" sz="2700" dirty="0">
                <a:solidFill>
                  <a:prstClr val="black"/>
                </a:solidFill>
                <a:hlinkClick r:id="rId2" action="ppaction://hlinkfile"/>
              </a:rPr>
              <a:t>Strategically builds on multiple federal investments </a:t>
            </a:r>
            <a:endParaRPr lang="en-US" sz="2700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982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96645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endParaRPr lang="en-US" sz="2000" dirty="0"/>
          </a:p>
          <a:p>
            <a:pPr marL="0" indent="0" algn="ctr">
              <a:buNone/>
            </a:pPr>
            <a:r>
              <a:rPr lang="en-US" sz="6600" dirty="0"/>
              <a:t>Background </a:t>
            </a:r>
          </a:p>
        </p:txBody>
      </p:sp>
    </p:spTree>
    <p:extLst>
      <p:ext uri="{BB962C8B-B14F-4D97-AF65-F5344CB8AC3E}">
        <p14:creationId xmlns:p14="http://schemas.microsoft.com/office/powerpoint/2010/main" val="1373968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4103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Key Workforce Challenges in Transit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2971" y="1327104"/>
            <a:ext cx="6233311" cy="411402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lvl="1">
              <a:buFont typeface="Wingdings" panose="05000000000000000000" pitchFamily="2" charset="2"/>
              <a:buChar char="v"/>
            </a:pPr>
            <a:endParaRPr lang="en-US" sz="31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800" dirty="0">
                <a:solidFill>
                  <a:schemeClr val="tx1"/>
                </a:solidFill>
              </a:rPr>
              <a:t>Baby boomer retirements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3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800" dirty="0">
                <a:solidFill>
                  <a:schemeClr val="tx1"/>
                </a:solidFill>
              </a:rPr>
              <a:t>Critical need to hire and train skilled workers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3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800" dirty="0">
                <a:solidFill>
                  <a:schemeClr val="tx1"/>
                </a:solidFill>
              </a:rPr>
              <a:t>Lack of awareness of transit careers among jobseekers, students, and career counselors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3800" dirty="0">
              <a:solidFill>
                <a:schemeClr val="tx1"/>
              </a:solidFill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3800" dirty="0">
                <a:solidFill>
                  <a:schemeClr val="tx1"/>
                </a:solidFill>
              </a:rPr>
              <a:t>Changing technology and job requirements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61384" y="1748835"/>
            <a:ext cx="2271225" cy="327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288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Early Solutions: “The Guide</a:t>
            </a:r>
            <a:r>
              <a:rPr lang="en-US" dirty="0"/>
              <a:t>”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51312" y="1292384"/>
            <a:ext cx="5192162" cy="4111869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tx1"/>
                </a:solidFill>
              </a:rPr>
              <a:t>Goals: </a:t>
            </a:r>
          </a:p>
          <a:p>
            <a:pPr marL="0" indent="0">
              <a:buNone/>
            </a:pP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Expand awareness of </a:t>
            </a:r>
            <a:r>
              <a:rPr lang="en-US" dirty="0">
                <a:solidFill>
                  <a:schemeClr val="tx1"/>
                </a:solidFill>
              </a:rPr>
              <a:t>T</a:t>
            </a:r>
            <a:r>
              <a:rPr lang="en-US" dirty="0" smtClean="0">
                <a:solidFill>
                  <a:schemeClr val="tx1"/>
                </a:solidFill>
              </a:rPr>
              <a:t>ransit careers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Offer “at a glance” visual representations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Provide detailed information on job, skill and training requirements</a:t>
            </a:r>
          </a:p>
          <a:p>
            <a:pPr marL="0" indent="0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Create a useful tool for transit insiders and jobseekers/educators/counselors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4847" y="1292384"/>
            <a:ext cx="3167326" cy="4111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416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77909" y="963670"/>
            <a:ext cx="3567065" cy="45287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1954" y="0"/>
            <a:ext cx="6066046" cy="415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94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7145" y="3628859"/>
            <a:ext cx="3793656" cy="20295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5035" y="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Virtual Career Network Platform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1" y="1219201"/>
            <a:ext cx="4151014" cy="4525963"/>
          </a:xfrm>
        </p:spPr>
        <p:txBody>
          <a:bodyPr>
            <a:normAutofit/>
          </a:bodyPr>
          <a:lstStyle/>
          <a:p>
            <a:r>
              <a:rPr lang="en-US" sz="2000" dirty="0"/>
              <a:t>Addresses workforce challenges in Healthcare &amp; Green Jobs industries</a:t>
            </a:r>
          </a:p>
          <a:p>
            <a:r>
              <a:rPr lang="en-US" sz="2000" dirty="0"/>
              <a:t>Funded by US Dept. of Labor</a:t>
            </a:r>
          </a:p>
          <a:p>
            <a:r>
              <a:rPr lang="en-US" sz="2000" dirty="0"/>
              <a:t>Multi-partner implementation led by American Association of Community Colleges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4156" y="3628858"/>
            <a:ext cx="3757183" cy="19559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7145" y="1327103"/>
            <a:ext cx="3852042" cy="186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05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970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New Opportunities &amp; Partnerships: FTA Workforce Innovations Grant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9240" y="4808042"/>
            <a:ext cx="1462128" cy="73106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0097" y="3792083"/>
            <a:ext cx="1779263" cy="9343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2830" y="4042540"/>
            <a:ext cx="2010560" cy="5996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1529" y="5030918"/>
            <a:ext cx="2305434" cy="5081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2829" y="5030918"/>
            <a:ext cx="1799606" cy="5081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9360" y="1453627"/>
            <a:ext cx="4350721" cy="220017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4041" y="3788164"/>
            <a:ext cx="803918" cy="80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640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Transit VCN 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3723238"/>
          </a:xfrm>
        </p:spPr>
        <p:txBody>
          <a:bodyPr>
            <a:normAutofit/>
          </a:bodyPr>
          <a:lstStyle/>
          <a:p>
            <a:r>
              <a:rPr lang="en-US" dirty="0"/>
              <a:t>Over 50 Transit Jobs Profiled</a:t>
            </a:r>
          </a:p>
          <a:p>
            <a:pPr marL="742950" lvl="2" indent="-342900"/>
            <a:r>
              <a:rPr lang="en-US" dirty="0"/>
              <a:t>A Focus on entry-level occupations in 4 work areas</a:t>
            </a:r>
          </a:p>
          <a:p>
            <a:pPr marL="742950" lvl="2" indent="-342900"/>
            <a:endParaRPr lang="en-US" dirty="0"/>
          </a:p>
          <a:p>
            <a:r>
              <a:rPr lang="en-US" dirty="0"/>
              <a:t>Jobs organized by Expertise Level</a:t>
            </a:r>
          </a:p>
          <a:p>
            <a:pPr lvl="1"/>
            <a:r>
              <a:rPr lang="en-US" dirty="0"/>
              <a:t>Basic, Intermediate, Advanced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Access Locally-Available information</a:t>
            </a:r>
          </a:p>
          <a:p>
            <a:pPr lvl="1"/>
            <a:r>
              <a:rPr lang="en-US" dirty="0"/>
              <a:t>Jobs &amp; Training</a:t>
            </a:r>
          </a:p>
          <a:p>
            <a:pPr marL="0" indent="0" algn="ct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13772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Workforce Development: </a:t>
            </a:r>
            <a:br>
              <a:rPr lang="en-US" b="1" dirty="0" smtClean="0"/>
            </a:br>
            <a:r>
              <a:rPr lang="en-US" b="1" dirty="0" smtClean="0"/>
              <a:t>Advancing the Agenda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Top Priority for APTA, executive leadership, industry</a:t>
            </a:r>
          </a:p>
          <a:p>
            <a:r>
              <a:rPr lang="en-US" b="1" dirty="0" smtClean="0"/>
              <a:t>Celebrating </a:t>
            </a:r>
            <a:r>
              <a:rPr lang="en-US" b="1" dirty="0"/>
              <a:t>members’ successes and sharing breakthrough </a:t>
            </a:r>
            <a:r>
              <a:rPr lang="en-US" b="1" dirty="0" smtClean="0"/>
              <a:t>outcomes</a:t>
            </a:r>
          </a:p>
          <a:p>
            <a:r>
              <a:rPr lang="en-US" b="1" dirty="0"/>
              <a:t>Addressing realities &amp; tough challenges</a:t>
            </a:r>
          </a:p>
          <a:p>
            <a:r>
              <a:rPr lang="en-US" b="1" dirty="0" smtClean="0"/>
              <a:t>Researching and promoting innovative approaches</a:t>
            </a:r>
          </a:p>
          <a:p>
            <a:r>
              <a:rPr lang="en-US" b="1" dirty="0" smtClean="0"/>
              <a:t>Engaging with new partners and developing creative solutions</a:t>
            </a:r>
          </a:p>
          <a:p>
            <a:r>
              <a:rPr lang="en-US" b="1" dirty="0"/>
              <a:t>Listening to members’ needs &amp; responding to requests</a:t>
            </a:r>
          </a:p>
          <a:p>
            <a:r>
              <a:rPr lang="en-US" b="1" dirty="0" smtClean="0"/>
              <a:t>Taking </a:t>
            </a:r>
            <a:r>
              <a:rPr lang="en-US" b="1" dirty="0"/>
              <a:t>calculated risks &amp; delivering </a:t>
            </a:r>
            <a:r>
              <a:rPr lang="en-US" b="1" dirty="0" smtClean="0"/>
              <a:t>results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6065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1" y="-74773"/>
            <a:ext cx="8229600" cy="1143000"/>
          </a:xfrm>
        </p:spPr>
        <p:txBody>
          <a:bodyPr/>
          <a:lstStyle/>
          <a:p>
            <a:r>
              <a:rPr lang="en-US" b="1" dirty="0" smtClean="0"/>
              <a:t>Quick Start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81201" y="688655"/>
            <a:ext cx="6022919" cy="49349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73240" y="3676291"/>
            <a:ext cx="3688080" cy="181588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Provides overview of expected job growth in local areas </a:t>
            </a:r>
          </a:p>
          <a:p>
            <a:r>
              <a:rPr lang="en-US" sz="2800" dirty="0"/>
              <a:t>(Data </a:t>
            </a:r>
            <a:r>
              <a:rPr lang="en-US" sz="2800" dirty="0" err="1"/>
              <a:t>fram</a:t>
            </a:r>
            <a:r>
              <a:rPr lang="en-US" sz="2800" dirty="0"/>
              <a:t>: USDOL, BLS)</a:t>
            </a:r>
          </a:p>
        </p:txBody>
      </p:sp>
      <p:sp>
        <p:nvSpPr>
          <p:cNvPr id="7" name="Content Placeholder 6"/>
          <p:cNvSpPr txBox="1">
            <a:spLocks noGrp="1"/>
          </p:cNvSpPr>
          <p:nvPr>
            <p:ph idx="1"/>
          </p:nvPr>
        </p:nvSpPr>
        <p:spPr>
          <a:xfrm>
            <a:off x="6873240" y="2590798"/>
            <a:ext cx="3688080" cy="86793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dirty="0"/>
              <a:t>Save personalized searches &amp; info</a:t>
            </a:r>
            <a:r>
              <a:rPr lang="en-US" sz="1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3034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6960" y="1966278"/>
            <a:ext cx="338328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Choose Careers based on Area of Work and  Expertise Level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3560" y="472440"/>
            <a:ext cx="3931920" cy="499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67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7480" y="274638"/>
            <a:ext cx="3703320" cy="4952682"/>
          </a:xfrm>
        </p:spPr>
        <p:txBody>
          <a:bodyPr>
            <a:normAutofit/>
          </a:bodyPr>
          <a:lstStyle/>
          <a:p>
            <a:r>
              <a:rPr lang="en-US" sz="4000" b="1" dirty="0"/>
              <a:t>In-depth Job  Descriptions &amp;  Occupational Photos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5440" y="137160"/>
            <a:ext cx="4480560" cy="5377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9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5040" y="1028970"/>
            <a:ext cx="4572000" cy="46257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000" y="74864"/>
            <a:ext cx="4617720" cy="49729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09360" y="74864"/>
            <a:ext cx="4084320" cy="95410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/>
              <a:t>Local and national data on education and salaries</a:t>
            </a:r>
          </a:p>
        </p:txBody>
      </p:sp>
    </p:spTree>
    <p:extLst>
      <p:ext uri="{BB962C8B-B14F-4D97-AF65-F5344CB8AC3E}">
        <p14:creationId xmlns:p14="http://schemas.microsoft.com/office/powerpoint/2010/main" val="27528849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2460" y="274638"/>
            <a:ext cx="3698341" cy="114300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sz="2800" dirty="0"/>
              <a:t>Search for Jobs &amp; Education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45920" y="167640"/>
            <a:ext cx="4785360" cy="4048081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31280" y="1661160"/>
            <a:ext cx="4236720" cy="37195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10801" y="-79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1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Key Features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2641" y="1272784"/>
            <a:ext cx="4861560" cy="41825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20690" y="1950897"/>
            <a:ext cx="3490111" cy="3108543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Match interests to careers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Request credits for prior learning &amp; military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Financial aid information </a:t>
            </a:r>
          </a:p>
        </p:txBody>
      </p:sp>
    </p:spTree>
    <p:extLst>
      <p:ext uri="{BB962C8B-B14F-4D97-AF65-F5344CB8AC3E}">
        <p14:creationId xmlns:p14="http://schemas.microsoft.com/office/powerpoint/2010/main" val="3850341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720" y="624207"/>
            <a:ext cx="10515600" cy="1325563"/>
          </a:xfrm>
        </p:spPr>
        <p:txBody>
          <a:bodyPr/>
          <a:lstStyle/>
          <a:p>
            <a:r>
              <a:rPr lang="en-US" b="1" dirty="0" smtClean="0"/>
              <a:t>Transit Virtual Career Network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additional information visit: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https://www.vcn.org/transit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2216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Workforce Development: Top</a:t>
            </a:r>
            <a:r>
              <a:rPr lang="en-US" dirty="0" smtClean="0"/>
              <a:t> </a:t>
            </a:r>
            <a:r>
              <a:rPr lang="en-US" b="1" dirty="0" smtClean="0"/>
              <a:t>Priorities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719" y="1825625"/>
            <a:ext cx="10708847" cy="4351338"/>
          </a:xfrm>
        </p:spPr>
        <p:txBody>
          <a:bodyPr>
            <a:normAutofit/>
          </a:bodyPr>
          <a:lstStyle/>
          <a:p>
            <a:r>
              <a:rPr lang="en-US" b="1" dirty="0" smtClean="0"/>
              <a:t>APTA Chair Phillip A. Washington – Career Pathways </a:t>
            </a:r>
          </a:p>
          <a:p>
            <a:r>
              <a:rPr lang="en-US" b="1" dirty="0" smtClean="0"/>
              <a:t>APTA’s Strategic Plan – 2015-2019</a:t>
            </a:r>
          </a:p>
          <a:p>
            <a:r>
              <a:rPr lang="en-US" b="1" dirty="0" smtClean="0"/>
              <a:t>APTA Members</a:t>
            </a:r>
          </a:p>
          <a:p>
            <a:r>
              <a:rPr lang="en-US" b="1" dirty="0"/>
              <a:t>APTA Human Resources </a:t>
            </a:r>
            <a:r>
              <a:rPr lang="en-US" b="1" dirty="0" smtClean="0"/>
              <a:t>Committee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8906" y="4642551"/>
            <a:ext cx="2886075" cy="176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9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4900" b="1" dirty="0" smtClean="0"/>
              <a:t>APTA Chair Request</a:t>
            </a:r>
            <a:r>
              <a:rPr lang="en-US" sz="4900" b="1" dirty="0"/>
              <a:t>: </a:t>
            </a:r>
            <a:r>
              <a:rPr lang="en-US" sz="4900" b="1" dirty="0" smtClean="0"/>
              <a:t>Conduct Transit </a:t>
            </a:r>
            <a:r>
              <a:rPr lang="en-US" sz="4900" b="1" dirty="0"/>
              <a:t>CEO Special Survey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719" y="1825624"/>
            <a:ext cx="10889601" cy="5032375"/>
          </a:xfrm>
        </p:spPr>
        <p:txBody>
          <a:bodyPr>
            <a:normAutofit fontScale="85000" lnSpcReduction="20000"/>
          </a:bodyPr>
          <a:lstStyle/>
          <a:p>
            <a:endParaRPr lang="en-US" sz="3400" b="1" u="sng" dirty="0" smtClean="0"/>
          </a:p>
          <a:p>
            <a:r>
              <a:rPr lang="en-US" sz="3400" b="1" u="sng" dirty="0" smtClean="0"/>
              <a:t>Top Five Hardest-to-Fill Positions</a:t>
            </a:r>
            <a:endParaRPr lang="en-US" sz="3400" b="1" u="sng" dirty="0"/>
          </a:p>
          <a:p>
            <a:r>
              <a:rPr lang="en-US" sz="3400" b="1" u="sng" dirty="0" smtClean="0"/>
              <a:t>The results</a:t>
            </a:r>
            <a:r>
              <a:rPr lang="en-US" sz="3400" b="1" dirty="0" smtClean="0"/>
              <a:t>:  </a:t>
            </a:r>
            <a:r>
              <a:rPr lang="en-US" sz="3000" b="1" dirty="0" smtClean="0"/>
              <a:t>Vehicle </a:t>
            </a:r>
            <a:r>
              <a:rPr lang="en-US" sz="3000" b="1" dirty="0"/>
              <a:t>and facilities </a:t>
            </a:r>
            <a:r>
              <a:rPr lang="en-US" sz="3000" b="1" dirty="0" smtClean="0"/>
              <a:t>maintenance</a:t>
            </a:r>
            <a:endParaRPr lang="en-US" sz="3000" b="1" dirty="0"/>
          </a:p>
          <a:p>
            <a:pPr lvl="2"/>
            <a:r>
              <a:rPr lang="en-US" sz="3000" b="1" dirty="0"/>
              <a:t>Traction Power</a:t>
            </a:r>
          </a:p>
          <a:p>
            <a:pPr lvl="2"/>
            <a:r>
              <a:rPr lang="en-US" sz="3000" b="1" dirty="0"/>
              <a:t>General Repair Mechanic</a:t>
            </a:r>
          </a:p>
          <a:p>
            <a:pPr lvl="2"/>
            <a:r>
              <a:rPr lang="en-US" sz="3000" b="1" dirty="0" smtClean="0"/>
              <a:t>Rail </a:t>
            </a:r>
            <a:r>
              <a:rPr lang="en-US" sz="3000" b="1" dirty="0"/>
              <a:t>Signal Maintainer</a:t>
            </a:r>
          </a:p>
          <a:p>
            <a:pPr lvl="2"/>
            <a:r>
              <a:rPr lang="en-US" sz="3000" b="1" dirty="0"/>
              <a:t>Route Cutter/Planner</a:t>
            </a:r>
          </a:p>
          <a:p>
            <a:pPr lvl="2"/>
            <a:r>
              <a:rPr lang="en-US" sz="3000" b="1" dirty="0"/>
              <a:t>Track Maintainer</a:t>
            </a:r>
          </a:p>
          <a:p>
            <a:pPr lvl="0"/>
            <a:r>
              <a:rPr lang="en-US" sz="3400" b="1" u="sng" dirty="0" smtClean="0"/>
              <a:t>Other Hard-to-Fill positions</a:t>
            </a:r>
            <a:r>
              <a:rPr lang="en-US" sz="3400" b="1" dirty="0" smtClean="0"/>
              <a:t>: </a:t>
            </a:r>
          </a:p>
          <a:p>
            <a:pPr lvl="1"/>
            <a:r>
              <a:rPr lang="en-US" sz="3400" b="1" dirty="0" smtClean="0"/>
              <a:t>Vehicle </a:t>
            </a:r>
            <a:r>
              <a:rPr lang="en-US" sz="3400" b="1" dirty="0"/>
              <a:t>operations; </a:t>
            </a:r>
            <a:r>
              <a:rPr lang="en-US" sz="3400" b="1" dirty="0" smtClean="0"/>
              <a:t>engineering </a:t>
            </a:r>
          </a:p>
          <a:p>
            <a:pPr lvl="1"/>
            <a:r>
              <a:rPr lang="en-US" sz="3400" b="1" dirty="0" smtClean="0"/>
              <a:t>Advanced </a:t>
            </a:r>
            <a:r>
              <a:rPr lang="en-US" sz="3400" b="1" dirty="0"/>
              <a:t>radio/communications </a:t>
            </a:r>
            <a:r>
              <a:rPr lang="en-US" sz="3400" b="1" dirty="0" smtClean="0"/>
              <a:t>mechanics </a:t>
            </a:r>
          </a:p>
          <a:p>
            <a:pPr lvl="1"/>
            <a:r>
              <a:rPr lang="en-US" sz="3400" b="1" dirty="0" smtClean="0"/>
              <a:t>Mid-level </a:t>
            </a:r>
            <a:r>
              <a:rPr lang="en-US" sz="3400" b="1" dirty="0"/>
              <a:t>safety/security </a:t>
            </a:r>
            <a:r>
              <a:rPr lang="en-US" sz="3400" b="1" dirty="0" smtClean="0"/>
              <a:t>positions and others </a:t>
            </a:r>
            <a:endParaRPr lang="en-US" sz="3400" b="1" dirty="0"/>
          </a:p>
          <a:p>
            <a:pPr lvl="1"/>
            <a:endParaRPr lang="en-US" sz="3600" b="1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25756" y="3980029"/>
            <a:ext cx="2012744" cy="266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7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Transit CEO Survey – Other Questions</a:t>
            </a:r>
            <a:br>
              <a:rPr lang="en-US" b="1" dirty="0" smtClean="0"/>
            </a:br>
            <a:r>
              <a:rPr lang="en-US" b="1" dirty="0" smtClean="0"/>
              <a:t>“Career Pathways - Hardest to fill positions”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“</a:t>
            </a:r>
            <a:r>
              <a:rPr lang="en-US" b="1" dirty="0"/>
              <a:t>Do you have career pathways for your hardest-to-fill positions</a:t>
            </a:r>
            <a:r>
              <a:rPr lang="en-US" b="1" dirty="0" smtClean="0"/>
              <a:t>” </a:t>
            </a:r>
          </a:p>
          <a:p>
            <a:pPr lvl="1"/>
            <a:r>
              <a:rPr lang="en-US" b="1" dirty="0" smtClean="0"/>
              <a:t>34.8% – programs in place</a:t>
            </a:r>
          </a:p>
          <a:p>
            <a:pPr lvl="1"/>
            <a:r>
              <a:rPr lang="en-US" b="1" dirty="0" smtClean="0"/>
              <a:t>65.2% - </a:t>
            </a:r>
            <a:r>
              <a:rPr lang="en-US" b="1" u="sng" dirty="0" smtClean="0"/>
              <a:t>no</a:t>
            </a:r>
            <a:r>
              <a:rPr lang="en-US" b="1" dirty="0" smtClean="0"/>
              <a:t> programs in place</a:t>
            </a:r>
          </a:p>
          <a:p>
            <a:pPr lvl="1"/>
            <a:endParaRPr lang="en-US" b="1" dirty="0" smtClean="0"/>
          </a:p>
          <a:p>
            <a:pPr marL="457200" lvl="1" indent="0">
              <a:buNone/>
            </a:pPr>
            <a:r>
              <a:rPr lang="en-US" sz="2800" b="1" i="1" dirty="0" smtClean="0"/>
              <a:t>Developing </a:t>
            </a:r>
            <a:r>
              <a:rPr lang="en-US" sz="2800" b="1" i="1" dirty="0"/>
              <a:t>dynamic career ladders for public transportation’s frontline workforce should be our top </a:t>
            </a:r>
            <a:r>
              <a:rPr lang="en-US" sz="2800" b="1" i="1" dirty="0" smtClean="0"/>
              <a:t>priority.</a:t>
            </a:r>
            <a:r>
              <a:rPr lang="en-US" sz="2800" b="1" dirty="0" smtClean="0"/>
              <a:t> </a:t>
            </a:r>
          </a:p>
          <a:p>
            <a:pPr marL="457200" lvl="1" indent="0">
              <a:buNone/>
            </a:pPr>
            <a:r>
              <a:rPr lang="en-US" sz="2800" b="1" dirty="0" smtClean="0"/>
              <a:t>– Phillip A. Washington, APTA Chair</a:t>
            </a:r>
            <a:endParaRPr lang="en-US" sz="2800" b="1" dirty="0"/>
          </a:p>
          <a:p>
            <a:pPr lvl="1"/>
            <a:endParaRPr lang="en-US" b="1" dirty="0"/>
          </a:p>
          <a:p>
            <a:r>
              <a:rPr lang="en-US" b="1" dirty="0" smtClean="0"/>
              <a:t>Next steps: Deeper Dive</a:t>
            </a:r>
          </a:p>
          <a:p>
            <a:pPr lvl="1"/>
            <a:r>
              <a:rPr lang="en-US" b="1" dirty="0" smtClean="0"/>
              <a:t>Data, recommendations, actions</a:t>
            </a:r>
            <a:endParaRPr lang="en-US" b="1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3110" y="4210492"/>
            <a:ext cx="3150798" cy="240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33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/>
              <a:t>APTA Strategic Plan </a:t>
            </a:r>
            <a:r>
              <a:rPr lang="en-US" b="1" dirty="0" smtClean="0"/>
              <a:t>2015-2019: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Workforce Development - GOAL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720" y="1825625"/>
            <a:ext cx="11024280" cy="4351338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Help </a:t>
            </a:r>
            <a:r>
              <a:rPr lang="en-US" sz="3200" b="1" dirty="0"/>
              <a:t>members attract, </a:t>
            </a:r>
            <a:r>
              <a:rPr lang="en-US" sz="3200" b="1" dirty="0" smtClean="0"/>
              <a:t>develop, and </a:t>
            </a:r>
            <a:r>
              <a:rPr lang="en-US" sz="3200" b="1" dirty="0"/>
              <a:t>retain a diverse workforce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0431" y="3460124"/>
            <a:ext cx="2339917" cy="3244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059" y="4565064"/>
            <a:ext cx="4328101" cy="2139840"/>
          </a:xfrm>
          <a:prstGeom prst="rect">
            <a:avLst/>
          </a:prstGeom>
        </p:spPr>
      </p:pic>
      <p:pic>
        <p:nvPicPr>
          <p:cNvPr id="6" name="Picture 8" descr="C:\Users\JBell\Desktop\Benefits Brochure Photos 2009\Economy &amp; Jobs\DART bus maintenance training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25035" y="4586467"/>
            <a:ext cx="2912109" cy="2097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2007 February 157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71833" y="2882532"/>
            <a:ext cx="2252239" cy="150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H:\Mark\Transit Photos\Security\Katrina-Madison County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8204" y="2893977"/>
            <a:ext cx="1994021" cy="1495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DSC_0452"/>
          <p:cNvPicPr>
            <a:picLocks noGrp="1" noChangeAspect="1"/>
          </p:cNvPicPr>
          <p:nvPr isPhoto="1"/>
        </p:nvPicPr>
        <p:blipFill>
          <a:blip r:embed="rId7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96768" y="2899041"/>
            <a:ext cx="2296632" cy="1531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285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APTA Strategic Plan 2015-2019</a:t>
            </a:r>
            <a:br>
              <a:rPr lang="en-US" b="1" dirty="0" smtClean="0"/>
            </a:br>
            <a:r>
              <a:rPr lang="en-US" b="1" dirty="0" smtClean="0"/>
              <a:t>Workforce Development - STRATEGIES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720" y="1860698"/>
            <a:ext cx="10515600" cy="4890975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Turn APTA into a </a:t>
            </a:r>
            <a:r>
              <a:rPr lang="en-US" b="1" u="sng" dirty="0"/>
              <a:t>hub for workforce development </a:t>
            </a:r>
            <a:r>
              <a:rPr lang="en-US" dirty="0"/>
              <a:t>models and resources</a:t>
            </a:r>
          </a:p>
          <a:p>
            <a:pPr lvl="0"/>
            <a:r>
              <a:rPr lang="en-US" dirty="0"/>
              <a:t>Leverage both the </a:t>
            </a:r>
            <a:r>
              <a:rPr lang="en-US" b="1" u="sng" dirty="0"/>
              <a:t>public and private sectors </a:t>
            </a:r>
            <a:r>
              <a:rPr lang="en-US" dirty="0"/>
              <a:t>to showcase successful practices</a:t>
            </a:r>
          </a:p>
          <a:p>
            <a:pPr lvl="0"/>
            <a:r>
              <a:rPr lang="en-US" dirty="0"/>
              <a:t>Develop </a:t>
            </a:r>
            <a:r>
              <a:rPr lang="en-US" b="1" u="sng" dirty="0"/>
              <a:t>more</a:t>
            </a:r>
            <a:r>
              <a:rPr lang="en-US" b="1" dirty="0"/>
              <a:t> </a:t>
            </a:r>
            <a:r>
              <a:rPr lang="en-US" dirty="0"/>
              <a:t>public transit-specific education and </a:t>
            </a:r>
            <a:r>
              <a:rPr lang="en-US" b="1" u="sng" dirty="0"/>
              <a:t>training programs with partners and through alliances</a:t>
            </a:r>
          </a:p>
          <a:p>
            <a:pPr lvl="0"/>
            <a:r>
              <a:rPr lang="en-US" dirty="0"/>
              <a:t>Support the development of </a:t>
            </a:r>
            <a:r>
              <a:rPr lang="en-US" b="1" u="sng" dirty="0"/>
              <a:t>local and regional mentoring and internship </a:t>
            </a:r>
            <a:r>
              <a:rPr lang="en-US" b="1" u="sng" dirty="0" smtClean="0"/>
              <a:t>programs</a:t>
            </a:r>
          </a:p>
          <a:p>
            <a:r>
              <a:rPr lang="en-US" dirty="0"/>
              <a:t>Continue to enhance industry attractiveness through </a:t>
            </a:r>
            <a:r>
              <a:rPr lang="en-US" b="1" u="sng" dirty="0"/>
              <a:t>branding and image development</a:t>
            </a:r>
          </a:p>
          <a:p>
            <a:pPr lvl="0"/>
            <a:endParaRPr lang="en-US" b="1" u="sng" dirty="0"/>
          </a:p>
          <a:p>
            <a:pPr marL="228600" lvl="1">
              <a:spcBef>
                <a:spcPts val="1000"/>
              </a:spcBef>
            </a:pP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78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Human Resources Committee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720" y="1552353"/>
            <a:ext cx="10515600" cy="5125636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Align Committee’s strategic and work plans with strategic and business priorities of APTA and APTA’s Chair</a:t>
            </a:r>
          </a:p>
          <a:p>
            <a:pPr lvl="1"/>
            <a:r>
              <a:rPr lang="en-US" sz="2800" b="1" dirty="0" smtClean="0"/>
              <a:t>Address key industry priorities</a:t>
            </a:r>
          </a:p>
          <a:p>
            <a:pPr lvl="1"/>
            <a:r>
              <a:rPr lang="en-US" sz="2800" b="1" dirty="0" smtClean="0"/>
              <a:t>Emphasize needs of front line workforce</a:t>
            </a:r>
          </a:p>
          <a:p>
            <a:pPr lvl="1"/>
            <a:r>
              <a:rPr lang="en-US" sz="2800" b="1" dirty="0" smtClean="0"/>
              <a:t>Open up opportunities for students and young people</a:t>
            </a:r>
            <a:endParaRPr lang="en-US" sz="2800" b="1" dirty="0"/>
          </a:p>
          <a:p>
            <a:pPr lvl="1"/>
            <a:r>
              <a:rPr lang="en-US" sz="2800" b="1" dirty="0" smtClean="0"/>
              <a:t>Offer and support new and </a:t>
            </a:r>
          </a:p>
          <a:p>
            <a:pPr marL="914400" lvl="2" indent="0">
              <a:buNone/>
            </a:pPr>
            <a:r>
              <a:rPr lang="en-US" sz="2600" b="1" dirty="0" smtClean="0"/>
              <a:t>on-going programs</a:t>
            </a:r>
          </a:p>
          <a:p>
            <a:pPr lvl="1"/>
            <a:r>
              <a:rPr lang="en-US" sz="2800" b="1" dirty="0" smtClean="0"/>
              <a:t>Enrich current resources</a:t>
            </a:r>
          </a:p>
          <a:p>
            <a:pPr lvl="1"/>
            <a:r>
              <a:rPr lang="en-US" sz="2800" b="1" dirty="0" smtClean="0"/>
              <a:t>Broaden outreach to Veterans</a:t>
            </a:r>
          </a:p>
          <a:p>
            <a:pPr lvl="1"/>
            <a:r>
              <a:rPr lang="en-US" sz="2800" b="1" dirty="0" smtClean="0"/>
              <a:t>Improve the transit brand for </a:t>
            </a:r>
          </a:p>
          <a:p>
            <a:pPr marL="914400" lvl="2" indent="0">
              <a:buNone/>
            </a:pPr>
            <a:r>
              <a:rPr lang="en-US" sz="2600" b="1" dirty="0" smtClean="0"/>
              <a:t>new audiences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1603" y="4001294"/>
            <a:ext cx="4551717" cy="267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89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7720" y="365127"/>
            <a:ext cx="1102428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Human Resources Committee &amp; </a:t>
            </a:r>
            <a:br>
              <a:rPr lang="en-US" b="1" dirty="0" smtClean="0"/>
            </a:br>
            <a:r>
              <a:rPr lang="en-US" b="1" dirty="0" smtClean="0"/>
              <a:t>Subcommittees - Project Highlights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720" y="1825624"/>
            <a:ext cx="10515600" cy="4936683"/>
          </a:xfrm>
        </p:spPr>
        <p:txBody>
          <a:bodyPr>
            <a:normAutofit fontScale="62500" lnSpcReduction="20000"/>
          </a:bodyPr>
          <a:lstStyle/>
          <a:p>
            <a:r>
              <a:rPr lang="en-US" sz="4000" b="1" dirty="0" smtClean="0"/>
              <a:t>Garrett Morgan Program – (middle school) - May 2015</a:t>
            </a:r>
          </a:p>
          <a:p>
            <a:r>
              <a:rPr lang="en-US" sz="4000" b="1" dirty="0" smtClean="0"/>
              <a:t>National Public Transportation Career Day – (K-12) - May 14, 2015</a:t>
            </a:r>
          </a:p>
          <a:p>
            <a:r>
              <a:rPr lang="en-US" sz="4000" b="1" dirty="0" smtClean="0"/>
              <a:t>National Public Transportation Youth Summit, Washington, DC</a:t>
            </a:r>
          </a:p>
          <a:p>
            <a:pPr lvl="1"/>
            <a:r>
              <a:rPr lang="en-US" sz="4000" b="1" dirty="0" smtClean="0"/>
              <a:t>(50 rising high school juniors/seniors) - June 28-July 2, 2015</a:t>
            </a:r>
          </a:p>
          <a:p>
            <a:pPr lvl="2"/>
            <a:r>
              <a:rPr lang="en-US" sz="3600" b="1" i="1" dirty="0" smtClean="0"/>
              <a:t>With large support from APTA’s business members</a:t>
            </a:r>
          </a:p>
          <a:p>
            <a:r>
              <a:rPr lang="en-US" sz="4000" b="1" dirty="0"/>
              <a:t>Student Ambassador </a:t>
            </a:r>
            <a:r>
              <a:rPr lang="en-US" sz="4000" b="1" dirty="0" smtClean="0"/>
              <a:t>Programs (Higher Ed students)</a:t>
            </a:r>
          </a:p>
          <a:p>
            <a:pPr lvl="1"/>
            <a:r>
              <a:rPr lang="en-US" sz="4000" b="1" dirty="0" smtClean="0"/>
              <a:t>Bus</a:t>
            </a:r>
            <a:r>
              <a:rPr lang="en-US" sz="4000" b="1" dirty="0"/>
              <a:t>, </a:t>
            </a:r>
            <a:r>
              <a:rPr lang="en-US" sz="4000" b="1" dirty="0" smtClean="0"/>
              <a:t>Rail, </a:t>
            </a:r>
            <a:r>
              <a:rPr lang="en-US" sz="4000" b="1" dirty="0"/>
              <a:t>and Annual Meeting</a:t>
            </a:r>
          </a:p>
          <a:p>
            <a:r>
              <a:rPr lang="en-US" sz="4000" b="1" dirty="0" smtClean="0"/>
              <a:t>National Workforce Development Webinars – Spring through December, 2015 </a:t>
            </a:r>
            <a:r>
              <a:rPr lang="en-US" sz="4000" b="1" i="1" dirty="0" smtClean="0"/>
              <a:t>– Emphasis on Front Line Workforce</a:t>
            </a:r>
          </a:p>
          <a:p>
            <a:r>
              <a:rPr lang="en-US" sz="4000" b="1" dirty="0" smtClean="0"/>
              <a:t>Frontline Workforce Technical Workshops - 2015 Bus Conference</a:t>
            </a:r>
          </a:p>
          <a:p>
            <a:r>
              <a:rPr lang="en-US" sz="4000" b="1" dirty="0" smtClean="0"/>
              <a:t>Mid-Level </a:t>
            </a:r>
            <a:r>
              <a:rPr lang="en-US" sz="4000" b="1" dirty="0"/>
              <a:t>Manager </a:t>
            </a:r>
            <a:r>
              <a:rPr lang="en-US" sz="4000" b="1" dirty="0" smtClean="0"/>
              <a:t>Leadership Workshops </a:t>
            </a:r>
            <a:r>
              <a:rPr lang="en-US" sz="4000" b="1" dirty="0"/>
              <a:t>at 2015 Conferences: Bus &amp; Paratransit; </a:t>
            </a:r>
            <a:r>
              <a:rPr lang="en-US" sz="4000" b="1" dirty="0" smtClean="0"/>
              <a:t>Rail; &amp;  </a:t>
            </a:r>
            <a:r>
              <a:rPr lang="en-US" sz="4000" b="1" dirty="0"/>
              <a:t>Annual Meeting</a:t>
            </a:r>
          </a:p>
          <a:p>
            <a:r>
              <a:rPr lang="en-US" sz="4000" b="1" dirty="0"/>
              <a:t>Workforce Development sessions at </a:t>
            </a:r>
            <a:r>
              <a:rPr lang="en-US" sz="4000" b="1" dirty="0" smtClean="0"/>
              <a:t>APTA’s major </a:t>
            </a:r>
            <a:r>
              <a:rPr lang="en-US" sz="4000" b="1" dirty="0"/>
              <a:t>conferences and seminars</a:t>
            </a:r>
          </a:p>
          <a:p>
            <a:endParaRPr lang="en-US" sz="4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3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PTA Template 2014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resentation1" id="{39FD35B9-D88E-4B4F-8A6D-5882863D97AF}" vid="{5BF36352-B3FD-42EF-AD09-1D3FEE21C1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APTA Template 2014</Template>
  <TotalTime>465</TotalTime>
  <Words>888</Words>
  <Application>Microsoft Macintosh PowerPoint</Application>
  <PresentationFormat>Custom</PresentationFormat>
  <Paragraphs>156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APTA Template 2014</vt:lpstr>
      <vt:lpstr>Workforce Development: People, Priorities, and Programs APTA’s National Initiatives</vt:lpstr>
      <vt:lpstr>Workforce Development:  Advancing the Agenda </vt:lpstr>
      <vt:lpstr> Workforce Development: Top Priorities</vt:lpstr>
      <vt:lpstr> APTA Chair Request: Conduct Transit CEO Special Survey </vt:lpstr>
      <vt:lpstr>Transit CEO Survey – Other Questions “Career Pathways - Hardest to fill positions”</vt:lpstr>
      <vt:lpstr>APTA Strategic Plan 2015-2019: Workforce Development - GOAL</vt:lpstr>
      <vt:lpstr>APTA Strategic Plan 2015-2019 Workforce Development - STRATEGIES</vt:lpstr>
      <vt:lpstr>Human Resources Committee</vt:lpstr>
      <vt:lpstr>Human Resources Committee &amp;  Subcommittees - Project Highlights</vt:lpstr>
      <vt:lpstr>Human Resources Committee &amp; Subcommittee - Project Highlights</vt:lpstr>
      <vt:lpstr>Transit Virtual Career Network</vt:lpstr>
      <vt:lpstr>Transit Virtual Career Network (TVCN)</vt:lpstr>
      <vt:lpstr>PowerPoint Presentation</vt:lpstr>
      <vt:lpstr>Key Workforce Challenges in Transit</vt:lpstr>
      <vt:lpstr>Early Solutions: “The Guide”</vt:lpstr>
      <vt:lpstr>PowerPoint Presentation</vt:lpstr>
      <vt:lpstr>Virtual Career Network Platform</vt:lpstr>
      <vt:lpstr>New Opportunities &amp; Partnerships: FTA Workforce Innovations Grant</vt:lpstr>
      <vt:lpstr>Transit VCN Highlights</vt:lpstr>
      <vt:lpstr>Quick Start </vt:lpstr>
      <vt:lpstr>Choose Careers based on Area of Work and  Expertise Level</vt:lpstr>
      <vt:lpstr>In-depth Job  Descriptions &amp;  Occupational Photos</vt:lpstr>
      <vt:lpstr>PowerPoint Presentation</vt:lpstr>
      <vt:lpstr>Search for Jobs &amp; Education</vt:lpstr>
      <vt:lpstr>Other Key Features</vt:lpstr>
      <vt:lpstr>Transit Virtual Career Network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Workforce Development Priorities and Programs A national picture</dc:title>
  <dc:creator>Joseph Niegoski</dc:creator>
  <cp:lastModifiedBy>Eric Adams</cp:lastModifiedBy>
  <cp:revision>94</cp:revision>
  <cp:lastPrinted>2015-03-16T20:29:35Z</cp:lastPrinted>
  <dcterms:created xsi:type="dcterms:W3CDTF">2015-03-13T19:29:59Z</dcterms:created>
  <dcterms:modified xsi:type="dcterms:W3CDTF">2015-04-15T00:27:02Z</dcterms:modified>
</cp:coreProperties>
</file>