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2"/>
  </p:notesMasterIdLst>
  <p:sldIdLst>
    <p:sldId id="279" r:id="rId2"/>
    <p:sldId id="280" r:id="rId3"/>
    <p:sldId id="304" r:id="rId4"/>
    <p:sldId id="301" r:id="rId5"/>
    <p:sldId id="305" r:id="rId6"/>
    <p:sldId id="308" r:id="rId7"/>
    <p:sldId id="296" r:id="rId8"/>
    <p:sldId id="286" r:id="rId9"/>
    <p:sldId id="258" r:id="rId10"/>
    <p:sldId id="298" r:id="rId11"/>
    <p:sldId id="263" r:id="rId12"/>
    <p:sldId id="265" r:id="rId13"/>
    <p:sldId id="267" r:id="rId14"/>
    <p:sldId id="299" r:id="rId15"/>
    <p:sldId id="268" r:id="rId16"/>
    <p:sldId id="292" r:id="rId17"/>
    <p:sldId id="269" r:id="rId18"/>
    <p:sldId id="297" r:id="rId19"/>
    <p:sldId id="290" r:id="rId20"/>
    <p:sldId id="285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18" d="100"/>
          <a:sy n="118" d="100"/>
        </p:scale>
        <p:origin x="-88" y="1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018" cy="4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466" y="1"/>
            <a:ext cx="3012018" cy="4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CE314C-0AA6-4624-8184-7E940CA04C57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0563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7" y="4387774"/>
            <a:ext cx="5559424" cy="41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68"/>
            <a:ext cx="3012018" cy="4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466" y="8772368"/>
            <a:ext cx="3012018" cy="4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B57F-2D43-4A9D-9B6B-3C55913C5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9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878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72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394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43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85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32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65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6329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47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714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95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0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358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56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137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36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29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763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47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12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C491-245C-446E-9283-F53B9A119637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E352-5754-49FA-8756-1CEE937B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C157D-600D-4AA6-87C1-D7E32F8C1952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FB3D-23B5-4141-B270-5031C4098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DFD-F64C-4C64-8CE3-7F2F68EA1A73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8400-1663-422E-897F-0841D5D6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7FC4-6391-4BE1-8919-E3D2EEEF7BE1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106C-B89F-4EF3-B8AF-FDE631CF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D364-F35C-4798-965B-4F92D55D19F2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E50-BAC5-4BB1-80CB-CA79EDB9F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25EA-C7C1-426F-850E-18AA2D164F89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F202-6ACE-4A6C-B822-36ABE182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206F-3EF9-4C66-A370-4FC0EF09A829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0B53-4249-42DB-9922-3DECA6F8C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A661-A53B-4BE8-9F9F-1D1049D19219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8BB8-7E7C-499E-8D54-05DEB803E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D8F1-0A9D-435A-BECF-361FD309B848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FAAB9-D466-42F3-9C24-5F712ECFB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D4D-0351-41E2-BCCE-C5E8199EA735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F1A0-93FD-4FAD-A92E-D4D75ADB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06CB-F3D0-4966-8AD0-BAC1569648A0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652F0-2B24-4546-9D97-D87B5CB3B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05EB7BD-F485-43B5-A6C9-B96EC1707CD4}" type="datetimeFigureOut">
              <a:rPr lang="en-US"/>
              <a:pPr>
                <a:defRPr/>
              </a:pPr>
              <a:t>4/14/15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D0E80-F3D4-40D6-A665-5681E5A49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mailto:mcassel@septa.org" TargetMode="External"/><Relationship Id="rId5" Type="http://schemas.openxmlformats.org/officeDocument/2006/relationships/hyperlink" Target="http://www.septa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43075"/>
            <a:ext cx="9144000" cy="3033713"/>
          </a:xfrm>
          <a:prstGeom prst="rect">
            <a:avLst/>
          </a:prstGeom>
          <a:solidFill>
            <a:srgbClr val="1F497D">
              <a:alpha val="75000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6846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776788"/>
            <a:ext cx="9144000" cy="141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5441D"/>
              </a:gs>
            </a:gsLst>
            <a:lin ang="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4341" name="Picture 8" descr="logo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2797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4114800" y="20574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 Stop Design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 - </a:t>
            </a:r>
          </a:p>
          <a:p>
            <a:pPr algn="ctr" defTabSz="457200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Support of Effective Service Planning</a:t>
            </a:r>
          </a:p>
          <a:p>
            <a:pPr algn="ctr" defTabSz="457200"/>
            <a:endParaRPr lang="en-US" sz="2200" dirty="0">
              <a:solidFill>
                <a:schemeClr val="bg1"/>
              </a:solidFill>
              <a:ea typeface="Geneva"/>
              <a:cs typeface="Helvetica"/>
            </a:endParaRP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1219200" y="3657600"/>
            <a:ext cx="6629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400" b="1" dirty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Mark Cassel, 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AICP		Senior </a:t>
            </a:r>
            <a:r>
              <a:rPr lang="en-US" sz="1400" b="1" dirty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Operations </a:t>
            </a:r>
            <a:r>
              <a:rPr lang="en-US" sz="1400" b="1" dirty="0" smtClean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Planner</a:t>
            </a:r>
          </a:p>
          <a:p>
            <a:pPr algn="ctr" defTabSz="457200"/>
            <a:r>
              <a:rPr lang="en-US" sz="1400" b="1" dirty="0" smtClean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Presentation to Pennsylvania Public Transportation Association</a:t>
            </a:r>
          </a:p>
          <a:p>
            <a:pPr algn="ctr" defTabSz="457200"/>
            <a:r>
              <a:rPr lang="en-US" sz="1400" b="1" dirty="0" smtClean="0">
                <a:solidFill>
                  <a:schemeClr val="bg1"/>
                </a:solidFill>
                <a:latin typeface="Helvetica"/>
                <a:ea typeface="Geneva"/>
                <a:cs typeface="Helvetica"/>
              </a:rPr>
              <a:t>Spring Meeting</a:t>
            </a:r>
            <a:endParaRPr lang="en-US" sz="1400" b="1" dirty="0">
              <a:solidFill>
                <a:schemeClr val="bg1"/>
              </a:solidFill>
              <a:latin typeface="Helvetica"/>
              <a:ea typeface="Genev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822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Specifications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6669" y="504201"/>
            <a:ext cx="5957131" cy="35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191000"/>
            <a:ext cx="8458199" cy="13049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762001" y="4343400"/>
            <a:ext cx="78676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Detailed information about optimal dimensions for decelerating, stopping, accelerating</a:t>
            </a:r>
            <a:endParaRPr lang="en-US" sz="2400" dirty="0">
              <a:solidFill>
                <a:srgbClr val="1F497D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2736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145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435" y="3429000"/>
            <a:ext cx="4273965" cy="1905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07" name="Content Placeholder 6"/>
          <p:cNvSpPr txBox="1">
            <a:spLocks/>
          </p:cNvSpPr>
          <p:nvPr/>
        </p:nvSpPr>
        <p:spPr bwMode="auto">
          <a:xfrm>
            <a:off x="149195" y="3563937"/>
            <a:ext cx="4114444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    Loading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area horizontal &amp; vertical </a:t>
            </a: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clearances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	</a:t>
            </a: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		Turning radii</a:t>
            </a:r>
            <a:endParaRPr lang="en-US" sz="2400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109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In-Street Design: Engineering Considerations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623" y="2133600"/>
            <a:ext cx="4535636" cy="165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235" y="3398142"/>
            <a:ext cx="4538503" cy="155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381000" y="3657600"/>
            <a:ext cx="0" cy="609600"/>
          </a:xfrm>
          <a:prstGeom prst="straightConnector1">
            <a:avLst/>
          </a:prstGeom>
          <a:ln w="38100">
            <a:solidFill>
              <a:srgbClr val="4A7EB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4267200"/>
            <a:ext cx="377439" cy="381000"/>
          </a:xfrm>
          <a:prstGeom prst="straightConnector1">
            <a:avLst/>
          </a:prstGeom>
          <a:ln w="38100">
            <a:solidFill>
              <a:srgbClr val="4A7EBB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4419600"/>
            <a:ext cx="5715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03" name="Content Placeholder 6"/>
          <p:cNvSpPr txBox="1">
            <a:spLocks/>
          </p:cNvSpPr>
          <p:nvPr/>
        </p:nvSpPr>
        <p:spPr bwMode="auto">
          <a:xfrm>
            <a:off x="1752600" y="44958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rgbClr val="1F497D"/>
                </a:solidFill>
                <a:latin typeface="Helvetica"/>
              </a:rPr>
              <a:t>Addressing heavier than normal loads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>
                <a:solidFill>
                  <a:srgbClr val="1F497D"/>
                </a:solidFill>
                <a:latin typeface="Helvetica"/>
              </a:rPr>
              <a:t> (about 21.5 tons for 40’ bus)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05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In-Street Design: Roadway Paving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43263"/>
            <a:ext cx="33528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327660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304800"/>
            <a:ext cx="4953000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00" name="Content Placeholder 6"/>
          <p:cNvSpPr txBox="1">
            <a:spLocks/>
          </p:cNvSpPr>
          <p:nvPr/>
        </p:nvSpPr>
        <p:spPr bwMode="auto">
          <a:xfrm>
            <a:off x="3352800" y="304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Shelter scaled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to reflect ridership levels &amp; passenger movement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95400" y="4405313"/>
            <a:ext cx="4545013" cy="108108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02" name="Content Placeholder 6"/>
          <p:cNvSpPr txBox="1">
            <a:spLocks/>
          </p:cNvSpPr>
          <p:nvPr/>
        </p:nvSpPr>
        <p:spPr bwMode="auto">
          <a:xfrm>
            <a:off x="1404938" y="4419600"/>
            <a:ext cx="43926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Separate pedestrian path and waiting area where possible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04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Curbside Design: Loading/Waiting Area</a:t>
            </a:r>
          </a:p>
        </p:txBody>
      </p:sp>
      <p:pic>
        <p:nvPicPr>
          <p:cNvPr id="5530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2766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984875" y="1752600"/>
            <a:ext cx="3048000" cy="1219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08" name="Content Placeholder 6"/>
          <p:cNvSpPr txBox="1">
            <a:spLocks/>
          </p:cNvSpPr>
          <p:nvPr/>
        </p:nvSpPr>
        <p:spPr bwMode="auto">
          <a:xfrm>
            <a:off x="6172200" y="1752600"/>
            <a:ext cx="263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Clear zone </a:t>
            </a: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given for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boarding/ alighting - ADA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04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1F497D"/>
                </a:solidFill>
                <a:latin typeface="Helvetica"/>
              </a:rPr>
              <a:t>Curbside Design: </a:t>
            </a:r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Dimensional Information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442"/>
            <a:ext cx="6781800" cy="42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192830"/>
            <a:ext cx="3741799" cy="230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54215"/>
            <a:ext cx="290926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44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43600" y="381000"/>
            <a:ext cx="2971800" cy="312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491" name="Content Placeholder 6"/>
          <p:cNvSpPr txBox="1">
            <a:spLocks/>
          </p:cNvSpPr>
          <p:nvPr/>
        </p:nvSpPr>
        <p:spPr bwMode="auto">
          <a:xfrm>
            <a:off x="5933536" y="457200"/>
            <a:ext cx="2895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Transit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shelters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Stop area seating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Bicycle racks/ storage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493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1F497D"/>
                </a:solidFill>
                <a:latin typeface="Helvetica"/>
              </a:rPr>
              <a:t>Passenger </a:t>
            </a:r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Amenities at Bus Stops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0" y="609600"/>
            <a:ext cx="2971800" cy="4419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538" name="Content Placeholder 6"/>
          <p:cNvSpPr txBox="1">
            <a:spLocks/>
          </p:cNvSpPr>
          <p:nvPr/>
        </p:nvSpPr>
        <p:spPr bwMode="auto">
          <a:xfrm>
            <a:off x="5334000" y="685800"/>
            <a:ext cx="28956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SEPTA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contact information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Stop ID information connected to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real-time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bus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information</a:t>
            </a:r>
            <a:endParaRPr lang="en-US" sz="2800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540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Bus Stop Signage</a:t>
            </a:r>
          </a:p>
        </p:txBody>
      </p:sp>
      <p:pic>
        <p:nvPicPr>
          <p:cNvPr id="6554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613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" b="-562"/>
          <a:stretch>
            <a:fillRect/>
          </a:stretch>
        </p:blipFill>
        <p:spPr bwMode="auto">
          <a:xfrm>
            <a:off x="4953000" y="1835702"/>
            <a:ext cx="3986888" cy="311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586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Case Studies in Guidelines Document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57200"/>
            <a:ext cx="4419600" cy="4724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588" name="Content Placeholder 6"/>
          <p:cNvSpPr txBox="1">
            <a:spLocks/>
          </p:cNvSpPr>
          <p:nvPr/>
        </p:nvSpPr>
        <p:spPr bwMode="auto">
          <a:xfrm>
            <a:off x="685800" y="5334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Highway commercial shopping center with curbside stop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Shopping mall transit hub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Urban neighborhood stop – curb extension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Urban stop – coordination between routes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586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i="1" dirty="0" smtClean="0">
                <a:solidFill>
                  <a:srgbClr val="1F497D"/>
                </a:solidFill>
                <a:latin typeface="Helvetica"/>
              </a:rPr>
              <a:t>Bus Stop Design Guidelines</a:t>
            </a:r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’ use so far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81000"/>
            <a:ext cx="4572000" cy="4953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7588" name="Content Placeholder 6"/>
          <p:cNvSpPr txBox="1">
            <a:spLocks/>
          </p:cNvSpPr>
          <p:nvPr/>
        </p:nvSpPr>
        <p:spPr bwMode="auto">
          <a:xfrm>
            <a:off x="685800" y="5334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Copies sent to municipalities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Presentations to traffic engineers, planners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Referenced at various meetings, project discussions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Planning staff reviews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2600" y="533400"/>
            <a:ext cx="2362200" cy="25559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3268054"/>
            <a:ext cx="4007634" cy="21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24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9634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1F497D"/>
                </a:solidFill>
                <a:latin typeface="Helvetica"/>
              </a:rPr>
              <a:t>Overarching Issues for SEPTA Reviews</a:t>
            </a:r>
          </a:p>
        </p:txBody>
      </p:sp>
      <p:pic>
        <p:nvPicPr>
          <p:cNvPr id="69635" name="Picture 10" descr="Shelter between Harding and Wils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0" y="609600"/>
            <a:ext cx="5562600" cy="426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9637" name="Content Placeholder 6"/>
          <p:cNvSpPr txBox="1">
            <a:spLocks/>
          </p:cNvSpPr>
          <p:nvPr/>
        </p:nvSpPr>
        <p:spPr bwMode="auto">
          <a:xfrm>
            <a:off x="3581400" y="7620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Customers benefit when new developments improve bus stop facilities</a:t>
            </a:r>
            <a:endParaRPr lang="en-US" sz="2800" dirty="0">
              <a:solidFill>
                <a:srgbClr val="1F497D"/>
              </a:solidFill>
              <a:latin typeface="Helvetica"/>
            </a:endParaRP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Safety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is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key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factor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Lead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time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needed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for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reviews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Field investigation may be needed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Review letters from senior Surface Transportation staff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 </a:t>
            </a:r>
            <a:endParaRPr lang="en-US" sz="2800" dirty="0">
              <a:solidFill>
                <a:srgbClr val="1F497D"/>
              </a:solidFill>
              <a:latin typeface="Helvetica"/>
            </a:endParaRPr>
          </a:p>
          <a:p>
            <a:pPr eaLnBrk="0" hangingPunct="0">
              <a:spcBef>
                <a:spcPct val="20000"/>
              </a:spcBef>
            </a:pPr>
            <a:endParaRPr lang="en-US" sz="2800" dirty="0">
              <a:solidFill>
                <a:srgbClr val="1F497D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4953000" cy="4953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Basis for Designing for Transit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16388" name="Content Placeholder 6"/>
          <p:cNvSpPr txBox="1">
            <a:spLocks/>
          </p:cNvSpPr>
          <p:nvPr/>
        </p:nvSpPr>
        <p:spPr bwMode="auto">
          <a:xfrm>
            <a:off x="484054" y="599303"/>
            <a:ext cx="4621346" cy="46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PA Municipalities Planning Code calls for “coordinated development”</a:t>
            </a:r>
          </a:p>
          <a:p>
            <a:pPr marL="800100" lvl="2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Municipal Comprehensive Plans are to examine “the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movement of people and goods, which may include… public transit systems…”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67791"/>
            <a:ext cx="3200400" cy="41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1" name="Picture 9" descr="Phila ben parkway view_38589850.jpg"/>
          <p:cNvPicPr>
            <a:picLocks noChangeAspect="1"/>
          </p:cNvPicPr>
          <p:nvPr/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57200"/>
            <a:ext cx="8458200" cy="3962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3734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Questions?</a:t>
            </a:r>
          </a:p>
        </p:txBody>
      </p:sp>
      <p:sp>
        <p:nvSpPr>
          <p:cNvPr id="73735" name="Content Placeholder 6"/>
          <p:cNvSpPr txBox="1">
            <a:spLocks/>
          </p:cNvSpPr>
          <p:nvPr/>
        </p:nvSpPr>
        <p:spPr bwMode="auto">
          <a:xfrm>
            <a:off x="533400" y="838200"/>
            <a:ext cx="7924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Mark Cassel, AICP, Senior Operations Planner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# 7238, </a:t>
            </a:r>
            <a:r>
              <a:rPr lang="en-US" sz="2800" dirty="0">
                <a:solidFill>
                  <a:srgbClr val="1F497D"/>
                </a:solidFill>
                <a:latin typeface="Helvetica"/>
                <a:hlinkClick r:id="rId4"/>
              </a:rPr>
              <a:t>mcassel@septa.org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400" dirty="0">
              <a:solidFill>
                <a:srgbClr val="1F497D"/>
              </a:solidFill>
              <a:latin typeface="Helvetica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i="1" dirty="0">
                <a:solidFill>
                  <a:srgbClr val="1F497D"/>
                </a:solidFill>
                <a:latin typeface="Helvetica"/>
              </a:rPr>
              <a:t>Bus Stop Design </a:t>
            </a:r>
            <a:r>
              <a:rPr lang="en-US" sz="2800" i="1" dirty="0" smtClean="0">
                <a:solidFill>
                  <a:srgbClr val="1F497D"/>
                </a:solidFill>
                <a:latin typeface="Helvetica"/>
              </a:rPr>
              <a:t>Guidelines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and other planning documents found on the SEPTA Strategic Business Plan website (Link from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  <a:hlinkClick r:id="rId5"/>
              </a:rPr>
              <a:t>www.septa.org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) </a:t>
            </a:r>
            <a:endParaRPr lang="en-US" sz="2400" dirty="0">
              <a:solidFill>
                <a:srgbClr val="1F497D"/>
              </a:solidFill>
              <a:latin typeface="Helvet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8229600" cy="490991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Important SEPTA Tools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16388" name="Content Placeholder 6"/>
          <p:cNvSpPr txBox="1">
            <a:spLocks/>
          </p:cNvSpPr>
          <p:nvPr/>
        </p:nvSpPr>
        <p:spPr bwMode="auto">
          <a:xfrm>
            <a:off x="478806" y="609600"/>
            <a:ext cx="554099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Budgets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Capital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Operating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Strategic Planning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Strategic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Business Plan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Sustainability Plan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Service Planning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Service Standards and Process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Annual Service Plan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Bus Stop Design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46" y="3630172"/>
            <a:ext cx="2240845" cy="1655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742" y="2159246"/>
            <a:ext cx="2693370" cy="1505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65" y="457200"/>
            <a:ext cx="2874803" cy="198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5257800" cy="4876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1F497D"/>
                </a:solidFill>
                <a:latin typeface="Helvetica"/>
              </a:rPr>
              <a:t>Context: Service Standards and Process</a:t>
            </a:r>
          </a:p>
        </p:txBody>
      </p:sp>
      <p:sp>
        <p:nvSpPr>
          <p:cNvPr id="16388" name="Content Placeholder 6"/>
          <p:cNvSpPr txBox="1">
            <a:spLocks/>
          </p:cNvSpPr>
          <p:nvPr/>
        </p:nvSpPr>
        <p:spPr bwMode="auto">
          <a:xfrm>
            <a:off x="517525" y="609600"/>
            <a:ext cx="5045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Public rules to make best use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of limited resources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Fair, objective comparisons </a:t>
            </a:r>
            <a:r>
              <a:rPr lang="en-US" sz="2800" dirty="0">
                <a:solidFill>
                  <a:srgbClr val="1F497D"/>
                </a:solidFill>
                <a:latin typeface="Helvetica"/>
              </a:rPr>
              <a:t>of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service requests: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Service coverage and route economic performance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How service is delivered (frequency, span, transfers, and on-time performance)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32078" cy="28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907" y="2632934"/>
            <a:ext cx="3196600" cy="28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809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609600"/>
            <a:ext cx="5257800" cy="426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Context: Annual Service Plan</a:t>
            </a:r>
          </a:p>
        </p:txBody>
      </p:sp>
      <p:sp>
        <p:nvSpPr>
          <p:cNvPr id="20484" name="Content Placeholder 6"/>
          <p:cNvSpPr txBox="1">
            <a:spLocks/>
          </p:cNvSpPr>
          <p:nvPr/>
        </p:nvSpPr>
        <p:spPr bwMode="auto">
          <a:xfrm>
            <a:off x="381000" y="6858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Fiscal </a:t>
            </a: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analysis</a:t>
            </a:r>
            <a:endParaRPr lang="en-US" sz="2800" dirty="0">
              <a:solidFill>
                <a:srgbClr val="1F497D"/>
              </a:solidFill>
              <a:latin typeface="Helvetica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Three Variable Cost Model</a:t>
            </a:r>
          </a:p>
          <a:p>
            <a:pPr marL="1200150" lvl="2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Hours/Miles/Peak Vehicles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Projected </a:t>
            </a:r>
            <a:r>
              <a:rPr lang="en-US" sz="2400" dirty="0">
                <a:solidFill>
                  <a:srgbClr val="1F497D"/>
                </a:solidFill>
                <a:latin typeface="Helvetica"/>
              </a:rPr>
              <a:t>revenue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Helvetica"/>
              </a:rPr>
              <a:t>Cost </a:t>
            </a: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recovery – Operating ratio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Community Benefit Analysis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# of passengers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Transfers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Travel time &amp; walking distance</a:t>
            </a:r>
            <a:endParaRPr lang="en-US" sz="2400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60387"/>
            <a:ext cx="2972004" cy="385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542" y="152400"/>
            <a:ext cx="477091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347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How site design affects service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71" y="2948178"/>
            <a:ext cx="4281579" cy="24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1" y="2978138"/>
            <a:ext cx="4308406" cy="246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24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533400"/>
            <a:ext cx="86868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9800" y="609600"/>
            <a:ext cx="6553200" cy="47244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Why Bus Stop Design Guidelines?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22532" name="Content Placeholder 6"/>
          <p:cNvSpPr txBox="1">
            <a:spLocks/>
          </p:cNvSpPr>
          <p:nvPr/>
        </p:nvSpPr>
        <p:spPr bwMode="auto">
          <a:xfrm>
            <a:off x="2362200" y="7620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Relationship between street design, SEPTA operations/performance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Consideration of transit needs, amenities by municipalities, developers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Improve safety for passengers, vehicles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Encourage investment to bring new users to SEPTA system</a:t>
            </a:r>
            <a:endParaRPr lang="en-US" sz="2800" dirty="0">
              <a:solidFill>
                <a:srgbClr val="1F497D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3472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7956" y="30285"/>
            <a:ext cx="6346044" cy="55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609600"/>
            <a:ext cx="2590800" cy="4267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1F497D"/>
                </a:solidFill>
                <a:latin typeface="Helvetica"/>
              </a:rPr>
              <a:t>Bus Stop Design Guidelines: Structure</a:t>
            </a:r>
          </a:p>
        </p:txBody>
      </p:sp>
      <p:sp>
        <p:nvSpPr>
          <p:cNvPr id="24580" name="Content Placeholder 6"/>
          <p:cNvSpPr txBox="1">
            <a:spLocks/>
          </p:cNvSpPr>
          <p:nvPr/>
        </p:nvSpPr>
        <p:spPr bwMode="auto">
          <a:xfrm>
            <a:off x="609600" y="838200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Bus Stop location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In-Street Design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Curbside Design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1F497D"/>
                </a:solidFill>
                <a:latin typeface="Helvetica"/>
              </a:rPr>
              <a:t>Passenger Amenities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819400" cy="17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7800" y="304800"/>
            <a:ext cx="3657600" cy="51911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27" name="Content Placeholder 6"/>
          <p:cNvSpPr txBox="1">
            <a:spLocks/>
          </p:cNvSpPr>
          <p:nvPr/>
        </p:nvSpPr>
        <p:spPr bwMode="auto">
          <a:xfrm>
            <a:off x="5410200" y="533400"/>
            <a:ext cx="3314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1F497D"/>
                </a:solidFill>
                <a:latin typeface="Helvetica"/>
              </a:rPr>
              <a:t>Document has diagrams to show advantages, disadvantages of stop locations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Near side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Far side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1F497D"/>
                </a:solidFill>
                <a:latin typeface="Helvetica"/>
              </a:rPr>
              <a:t>Mid-block</a:t>
            </a:r>
            <a:endParaRPr lang="en-US" sz="2400" dirty="0">
              <a:solidFill>
                <a:srgbClr val="1F497D"/>
              </a:solidFill>
              <a:latin typeface="Helvetic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535613"/>
            <a:ext cx="9144000" cy="141287"/>
          </a:xfrm>
          <a:prstGeom prst="rect">
            <a:avLst/>
          </a:prstGeom>
          <a:gradFill rotWithShape="1">
            <a:gsLst>
              <a:gs pos="0">
                <a:srgbClr val="E5441D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30" name="Title 1"/>
          <p:cNvSpPr txBox="1">
            <a:spLocks/>
          </p:cNvSpPr>
          <p:nvPr/>
        </p:nvSpPr>
        <p:spPr bwMode="auto">
          <a:xfrm>
            <a:off x="114300" y="5715000"/>
            <a:ext cx="9029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1F497D"/>
                </a:solidFill>
                <a:latin typeface="Helvetica"/>
              </a:rPr>
              <a:t>Bus Stop </a:t>
            </a:r>
            <a:r>
              <a:rPr lang="en-US" sz="3200" b="1" dirty="0" smtClean="0">
                <a:solidFill>
                  <a:srgbClr val="1F497D"/>
                </a:solidFill>
                <a:latin typeface="Helvetica"/>
              </a:rPr>
              <a:t>Locations</a:t>
            </a:r>
            <a:endParaRPr lang="en-US" sz="3200" b="1" dirty="0">
              <a:solidFill>
                <a:srgbClr val="1F497D"/>
              </a:solidFill>
              <a:latin typeface="Helvetic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059394" cy="203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1676400"/>
            <a:ext cx="89847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Macintosh PowerPoint</Application>
  <PresentationFormat>On-screen Show (4:3)</PresentationFormat>
  <Paragraphs>91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2014-11-18T15:06:07Z</dcterms:created>
  <dcterms:modified xsi:type="dcterms:W3CDTF">2015-04-15T00:25:34Z</dcterms:modified>
</cp:coreProperties>
</file>