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7"/>
  </p:handoutMasterIdLst>
  <p:sldIdLst>
    <p:sldId id="279" r:id="rId2"/>
    <p:sldId id="278" r:id="rId3"/>
    <p:sldId id="291" r:id="rId4"/>
    <p:sldId id="280" r:id="rId5"/>
    <p:sldId id="294" r:id="rId6"/>
    <p:sldId id="281" r:id="rId7"/>
    <p:sldId id="282" r:id="rId8"/>
    <p:sldId id="284" r:id="rId9"/>
    <p:sldId id="285" r:id="rId10"/>
    <p:sldId id="256" r:id="rId11"/>
    <p:sldId id="257" r:id="rId12"/>
    <p:sldId id="258" r:id="rId13"/>
    <p:sldId id="259" r:id="rId14"/>
    <p:sldId id="260" r:id="rId15"/>
    <p:sldId id="261" r:id="rId16"/>
    <p:sldId id="263" r:id="rId17"/>
    <p:sldId id="262" r:id="rId18"/>
    <p:sldId id="264" r:id="rId19"/>
    <p:sldId id="265" r:id="rId20"/>
    <p:sldId id="266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92" r:id="rId29"/>
    <p:sldId id="286" r:id="rId30"/>
    <p:sldId id="287" r:id="rId31"/>
    <p:sldId id="293" r:id="rId32"/>
    <p:sldId id="288" r:id="rId33"/>
    <p:sldId id="289" r:id="rId34"/>
    <p:sldId id="295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6E51-746C-8B4B-AFB7-DDDC14A7703E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70DC2-D534-5847-99D8-B3A73E16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8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F403FAA-634E-324E-B1E5-DE31517BEE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6F7502D-5B74-CA4F-B180-36C36161FF83}" type="datetimeFigureOut">
              <a:rPr lang="en-US" smtClean="0"/>
              <a:t>4/8/15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6110"/>
            <a:ext cx="7620000" cy="2113236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2400" dirty="0" smtClean="0"/>
              <a:t>Wednesday, April 8, </a:t>
            </a:r>
            <a:r>
              <a:rPr lang="en-US" sz="2400" dirty="0" smtClean="0"/>
              <a:t>2015</a:t>
            </a:r>
          </a:p>
          <a:p>
            <a:pPr marL="114300" indent="0" algn="ctr">
              <a:buNone/>
            </a:pPr>
            <a:endParaRPr lang="en-US" sz="2400" dirty="0"/>
          </a:p>
          <a:p>
            <a:pPr marL="114300" indent="0" algn="ctr">
              <a:buNone/>
            </a:pPr>
            <a:r>
              <a:rPr lang="en-US" sz="2400" dirty="0" smtClean="0"/>
              <a:t>Rich Sampson</a:t>
            </a:r>
          </a:p>
          <a:p>
            <a:pPr marL="114300" indent="0" algn="ctr">
              <a:buNone/>
            </a:pPr>
            <a:r>
              <a:rPr lang="en-US" sz="2400" dirty="0" smtClean="0"/>
              <a:t>Communications Specialist</a:t>
            </a:r>
          </a:p>
          <a:p>
            <a:pPr marL="114300" indent="0" algn="ctr">
              <a:buNone/>
            </a:pPr>
            <a:r>
              <a:rPr lang="en-US" sz="2400" dirty="0" smtClean="0"/>
              <a:t>Community Transportation Association of America</a:t>
            </a:r>
            <a:endParaRPr lang="en-US" sz="2400" dirty="0"/>
          </a:p>
        </p:txBody>
      </p:sp>
      <p:pic>
        <p:nvPicPr>
          <p:cNvPr id="6" name="Picture 5" descr="speakup4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9" y="790222"/>
            <a:ext cx="6858000" cy="2286000"/>
          </a:xfrm>
          <a:prstGeom prst="rect">
            <a:avLst/>
          </a:prstGeom>
        </p:spPr>
      </p:pic>
      <p:pic>
        <p:nvPicPr>
          <p:cNvPr id="7" name="Picture 6" descr="CTAA logo green transpar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6" y="5717879"/>
            <a:ext cx="3726744" cy="897410"/>
          </a:xfrm>
          <a:prstGeom prst="rect">
            <a:avLst/>
          </a:prstGeom>
        </p:spPr>
      </p:pic>
      <p:pic>
        <p:nvPicPr>
          <p:cNvPr id="2" name="Picture 1" descr="ppt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2" y="5713589"/>
            <a:ext cx="3873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0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30 at 3.0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2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0 at 3.06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63" y="0"/>
            <a:ext cx="6585203" cy="67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8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30 at 3.06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70" y="0"/>
            <a:ext cx="6444365" cy="67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4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0 at 3.0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47" y="-1"/>
            <a:ext cx="5431228" cy="67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30 at 3.07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08" y="-1"/>
            <a:ext cx="54010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0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0 at 3.0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61" y="-1"/>
            <a:ext cx="5671813" cy="68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7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30 at 3.0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46" y="0"/>
            <a:ext cx="5518844" cy="68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0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30 at 3.0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47" y="-1"/>
            <a:ext cx="5898412" cy="667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4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0 at 3.08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54" y="0"/>
            <a:ext cx="5801951" cy="68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6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30 at 3.0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24" y="0"/>
            <a:ext cx="5683228" cy="68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7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Speaking Up For 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Importance of Speaking Up</a:t>
            </a:r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Key issues</a:t>
            </a:r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CTAA’s Resources</a:t>
            </a:r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Completing the Circle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7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0 at 3.0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62" y="-1"/>
            <a:ext cx="5953066" cy="67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88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0 at 3.0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0" y="-1"/>
            <a:ext cx="5120867" cy="67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0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30 at 3.0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09" y="0"/>
            <a:ext cx="657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3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0 at 3.0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01" y="0"/>
            <a:ext cx="5782258" cy="67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20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30 at 3.0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23" y="0"/>
            <a:ext cx="6644249" cy="66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7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0 at 3.1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2" y="0"/>
            <a:ext cx="6427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30 at 3.1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23" y="-1"/>
            <a:ext cx="5426805" cy="67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99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0 at 3.1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31" y="-1"/>
            <a:ext cx="5339190" cy="68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28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Communications Card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How to Talk Transit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Reauthorization Priorities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Hints and Tips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6808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Community and Public Transportation: What Access Means</a:t>
            </a:r>
            <a:endParaRPr lang="en-US" sz="3600" dirty="0"/>
          </a:p>
        </p:txBody>
      </p:sp>
      <p:pic>
        <p:nvPicPr>
          <p:cNvPr id="4" name="Picture 3" descr="Screen Shot 2015-04-01 at 10.3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541062"/>
            <a:ext cx="4611511" cy="3544625"/>
          </a:xfrm>
          <a:prstGeom prst="rect">
            <a:avLst/>
          </a:prstGeom>
        </p:spPr>
      </p:pic>
      <p:pic>
        <p:nvPicPr>
          <p:cNvPr id="5" name="Picture 4" descr="Screen Shot 2015-04-01 at 10.31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68" y="3316112"/>
            <a:ext cx="4360332" cy="3314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3444" y="1541062"/>
            <a:ext cx="242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We Do &amp; How We Do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580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Importance of Speaking 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are the transit expert and leader</a:t>
            </a:r>
          </a:p>
          <a:p>
            <a:endParaRPr lang="en-US" sz="2800" dirty="0"/>
          </a:p>
          <a:p>
            <a:r>
              <a:rPr lang="en-US" sz="2800" dirty="0" smtClean="0"/>
              <a:t>Tell your story </a:t>
            </a:r>
          </a:p>
          <a:p>
            <a:endParaRPr lang="en-US" sz="2800" dirty="0"/>
          </a:p>
          <a:p>
            <a:r>
              <a:rPr lang="en-US" sz="2800" dirty="0" smtClean="0"/>
              <a:t>Talk to everyone/anyone</a:t>
            </a:r>
          </a:p>
          <a:p>
            <a:endParaRPr lang="en-US" sz="2800" dirty="0"/>
          </a:p>
          <a:p>
            <a:r>
              <a:rPr lang="en-US" sz="2800" dirty="0" smtClean="0"/>
              <a:t>The danger of silence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9725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“Talk Transit”</a:t>
            </a:r>
            <a:endParaRPr lang="en-US" dirty="0"/>
          </a:p>
        </p:txBody>
      </p:sp>
      <p:pic>
        <p:nvPicPr>
          <p:cNvPr id="4" name="Picture 3" descr="Screen Shot 2015-04-01 at 10.4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8" y="1417638"/>
            <a:ext cx="6999111" cy="49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19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Advocate Talking Points</a:t>
            </a:r>
            <a:endParaRPr lang="en-US" dirty="0"/>
          </a:p>
        </p:txBody>
      </p:sp>
      <p:pic>
        <p:nvPicPr>
          <p:cNvPr id="4" name="Picture 3" descr="Speak Up Rid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417638"/>
            <a:ext cx="2915008" cy="53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0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CTAA’s Reauthorization Priorities</a:t>
            </a:r>
            <a:endParaRPr lang="en-US" sz="4000" dirty="0"/>
          </a:p>
        </p:txBody>
      </p:sp>
      <p:pic>
        <p:nvPicPr>
          <p:cNvPr id="4" name="Picture 3" descr="Screen Shot 2015-04-01 at 10.4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1" y="1865357"/>
            <a:ext cx="5508978" cy="44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59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&amp; Tips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Local level is the perfect place to start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Educate and establish a relationship</a:t>
            </a:r>
          </a:p>
          <a:p>
            <a:endParaRPr lang="en-US" sz="2800" dirty="0"/>
          </a:p>
          <a:p>
            <a:r>
              <a:rPr lang="en-US" sz="2800" dirty="0" smtClean="0"/>
              <a:t>Engage your </a:t>
            </a:r>
            <a:r>
              <a:rPr lang="en-US" sz="2800" smtClean="0"/>
              <a:t>local advocates</a:t>
            </a: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Be succinct, do your homework and listen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Follow up and say “Thank you”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72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po_2015_tampa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57"/>
            <a:ext cx="8283442" cy="6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12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 us know how your meetings go</a:t>
            </a:r>
          </a:p>
          <a:p>
            <a:endParaRPr lang="en-US" sz="2800" dirty="0"/>
          </a:p>
          <a:p>
            <a:r>
              <a:rPr lang="en-US" sz="2800" dirty="0" smtClean="0"/>
              <a:t>Share with the #SU4T </a:t>
            </a:r>
            <a:r>
              <a:rPr lang="en-US" sz="2800" dirty="0" err="1" smtClean="0"/>
              <a:t>hashtag</a:t>
            </a:r>
            <a:endParaRPr lang="en-US" sz="2800" dirty="0" smtClean="0"/>
          </a:p>
          <a:p>
            <a:r>
              <a:rPr lang="en-US" sz="2800" dirty="0" smtClean="0"/>
              <a:t>On Twitter: @CTMag1 &amp; @</a:t>
            </a:r>
            <a:r>
              <a:rPr lang="en-US" sz="2800" dirty="0" err="1" smtClean="0"/>
              <a:t>RAILMag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/>
              <a:t>s</a:t>
            </a:r>
            <a:r>
              <a:rPr lang="en-US" sz="2800" dirty="0" err="1" smtClean="0"/>
              <a:t>ampson@ctaa.org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Good </a:t>
            </a:r>
            <a:r>
              <a:rPr lang="en-US" sz="2800" dirty="0" smtClean="0"/>
              <a:t>Luck </a:t>
            </a:r>
            <a:r>
              <a:rPr lang="en-US" sz="2800" dirty="0" smtClean="0"/>
              <a:t>and Thank </a:t>
            </a:r>
            <a:r>
              <a:rPr lang="en-US" sz="2800" dirty="0" smtClean="0"/>
              <a:t>You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173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need to invest in community and public transportation</a:t>
            </a:r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We are infrastructure</a:t>
            </a:r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The looming bus capital crisis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505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D.C.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GROW America Act: Great, but…</a:t>
            </a:r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Extension Likely</a:t>
            </a:r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Reality: Flat or Increase = Inflation</a:t>
            </a:r>
          </a:p>
          <a:p>
            <a:endParaRPr lang="en-US" sz="3200" dirty="0"/>
          </a:p>
          <a:p>
            <a:r>
              <a:rPr lang="en-US" sz="3200" dirty="0" smtClean="0"/>
              <a:t>It’s Congress’ Job to </a:t>
            </a:r>
            <a:r>
              <a:rPr lang="en-US" sz="3200" smtClean="0"/>
              <a:t>Find Funding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349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Slowing</a:t>
            </a:r>
            <a:endParaRPr lang="en-US" dirty="0"/>
          </a:p>
        </p:txBody>
      </p:sp>
      <p:pic>
        <p:nvPicPr>
          <p:cNvPr id="4" name="Picture 3" descr="Screen Shot 2015-04-01 at 9.4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1625600"/>
            <a:ext cx="76073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6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Trust Fund Spending Outpacing Receipts</a:t>
            </a:r>
            <a:endParaRPr lang="en-US" sz="3200" dirty="0"/>
          </a:p>
        </p:txBody>
      </p:sp>
      <p:pic>
        <p:nvPicPr>
          <p:cNvPr id="3" name="Picture 2" descr="Screen Shot 2015-04-02 at 12.0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6" y="1276527"/>
            <a:ext cx="7714544" cy="5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4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Sustained Ridership Growth</a:t>
            </a:r>
            <a:endParaRPr lang="en-US" dirty="0"/>
          </a:p>
        </p:txBody>
      </p:sp>
      <p:pic>
        <p:nvPicPr>
          <p:cNvPr id="6" name="Picture 5" descr="Screen Shot 2015-04-02 at 12.1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7486868" cy="51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1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is Infrastructure</a:t>
            </a:r>
            <a:endParaRPr lang="en-US" dirty="0"/>
          </a:p>
        </p:txBody>
      </p:sp>
      <p:pic>
        <p:nvPicPr>
          <p:cNvPr id="4" name="Picture 3" descr="Screen Shot 2015-04-01 at 10.28.1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/>
        </p:blipFill>
        <p:spPr>
          <a:xfrm>
            <a:off x="570089" y="1649590"/>
            <a:ext cx="7082732" cy="41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33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1658</TotalTime>
  <Words>227</Words>
  <Application>Microsoft Macintosh PowerPoint</Application>
  <PresentationFormat>On-screen Show (4:3)</PresentationFormat>
  <Paragraphs>71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PowerPoint Presentation</vt:lpstr>
      <vt:lpstr>Speaking Up For Transit</vt:lpstr>
      <vt:lpstr>The Importance of Speaking Up</vt:lpstr>
      <vt:lpstr>Key Issues</vt:lpstr>
      <vt:lpstr>Activity in D.C.</vt:lpstr>
      <vt:lpstr>Growth Rate Slowing</vt:lpstr>
      <vt:lpstr>Trust Fund Spending Outpacing Receipts</vt:lpstr>
      <vt:lpstr>Sustained Ridership Growth</vt:lpstr>
      <vt:lpstr>Transit is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Resources</vt:lpstr>
      <vt:lpstr>Community and Public Transportation: What Access Means</vt:lpstr>
      <vt:lpstr>How to “Talk Transit”</vt:lpstr>
      <vt:lpstr>Advocate Talking Points</vt:lpstr>
      <vt:lpstr>CTAA’s Reauthorization Priorities</vt:lpstr>
      <vt:lpstr>Hints &amp; Tips </vt:lpstr>
      <vt:lpstr>PowerPoint Presentation</vt:lpstr>
      <vt:lpstr>Completing the Circle</vt:lpstr>
    </vt:vector>
  </TitlesOfParts>
  <Company>CTAA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Sampson</dc:creator>
  <cp:lastModifiedBy>Rich Sampson</cp:lastModifiedBy>
  <cp:revision>22</cp:revision>
  <cp:lastPrinted>2015-04-02T11:51:00Z</cp:lastPrinted>
  <dcterms:created xsi:type="dcterms:W3CDTF">2015-03-30T19:12:31Z</dcterms:created>
  <dcterms:modified xsi:type="dcterms:W3CDTF">2015-04-08T17:15:21Z</dcterms:modified>
</cp:coreProperties>
</file>