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67" r:id="rId3"/>
    <p:sldId id="285" r:id="rId4"/>
    <p:sldId id="312" r:id="rId5"/>
    <p:sldId id="293" r:id="rId6"/>
    <p:sldId id="294" r:id="rId7"/>
    <p:sldId id="290" r:id="rId8"/>
    <p:sldId id="310" r:id="rId9"/>
    <p:sldId id="311" r:id="rId10"/>
    <p:sldId id="317" r:id="rId11"/>
    <p:sldId id="318" r:id="rId12"/>
    <p:sldId id="303" r:id="rId13"/>
    <p:sldId id="286" r:id="rId14"/>
    <p:sldId id="288" r:id="rId15"/>
    <p:sldId id="284" r:id="rId16"/>
    <p:sldId id="292" r:id="rId17"/>
    <p:sldId id="300" r:id="rId18"/>
    <p:sldId id="302" r:id="rId19"/>
    <p:sldId id="301" r:id="rId20"/>
    <p:sldId id="297" r:id="rId21"/>
    <p:sldId id="315" r:id="rId22"/>
    <p:sldId id="316" r:id="rId23"/>
    <p:sldId id="305" r:id="rId24"/>
    <p:sldId id="306" r:id="rId25"/>
    <p:sldId id="307" r:id="rId26"/>
    <p:sldId id="308" r:id="rId27"/>
    <p:sldId id="313" r:id="rId28"/>
    <p:sldId id="309" r:id="rId29"/>
    <p:sldId id="314"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3E05E1-1EC5-4F87-9135-397B014F0948}">
          <p14:sldIdLst>
            <p14:sldId id="256"/>
            <p14:sldId id="267"/>
            <p14:sldId id="285"/>
            <p14:sldId id="312"/>
            <p14:sldId id="293"/>
            <p14:sldId id="294"/>
            <p14:sldId id="290"/>
            <p14:sldId id="310"/>
            <p14:sldId id="311"/>
          </p14:sldIdLst>
        </p14:section>
        <p14:section name="Untitled Section" id="{7FBEAD8A-F67F-4262-B5B8-07547FE979E6}">
          <p14:sldIdLst>
            <p14:sldId id="317"/>
            <p14:sldId id="318"/>
            <p14:sldId id="303"/>
            <p14:sldId id="286"/>
            <p14:sldId id="288"/>
            <p14:sldId id="284"/>
            <p14:sldId id="292"/>
            <p14:sldId id="300"/>
            <p14:sldId id="302"/>
            <p14:sldId id="301"/>
            <p14:sldId id="297"/>
            <p14:sldId id="315"/>
            <p14:sldId id="316"/>
            <p14:sldId id="305"/>
            <p14:sldId id="306"/>
            <p14:sldId id="307"/>
            <p14:sldId id="308"/>
            <p14:sldId id="313"/>
            <p14:sldId id="309"/>
            <p14:sldId id="314"/>
          </p14:sldIdLst>
        </p14:section>
        <p14:section name="Untitled Section" id="{ABB4B4DA-66FC-4DF8-BC6F-382F267A60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5" d="100"/>
          <a:sy n="75" d="100"/>
        </p:scale>
        <p:origin x="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C8A271B7-0915-412E-B401-A3A00EA0C1C6}" type="datetimeFigureOut">
              <a:rPr lang="en-US" smtClean="0"/>
              <a:t>4/8/2015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3F495D9-EB74-446D-948E-B27152F820D1}" type="slidenum">
              <a:rPr lang="en-US" smtClean="0"/>
              <a:t>‹#›</a:t>
            </a:fld>
            <a:endParaRPr lang="en-US"/>
          </a:p>
        </p:txBody>
      </p:sp>
    </p:spTree>
    <p:extLst>
      <p:ext uri="{BB962C8B-B14F-4D97-AF65-F5344CB8AC3E}">
        <p14:creationId xmlns:p14="http://schemas.microsoft.com/office/powerpoint/2010/main" val="211530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2BDDE006-1C79-48A2-B4A9-72545DE37AD2}" type="datetimeFigureOut">
              <a:rPr lang="en-US" smtClean="0"/>
              <a:t>4/8/2015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F6855CD5-0484-4675-B02B-6F22F5F26964}" type="slidenum">
              <a:rPr lang="en-US" smtClean="0"/>
              <a:t>‹#›</a:t>
            </a:fld>
            <a:endParaRPr lang="en-US"/>
          </a:p>
        </p:txBody>
      </p:sp>
    </p:spTree>
    <p:extLst>
      <p:ext uri="{BB962C8B-B14F-4D97-AF65-F5344CB8AC3E}">
        <p14:creationId xmlns:p14="http://schemas.microsoft.com/office/powerpoint/2010/main" val="415233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5B766A-A4ED-429A-845E-8FF00D54CA18}" type="slidenum">
              <a:rPr lang="en-US" smtClean="0"/>
              <a:t>24</a:t>
            </a:fld>
            <a:endParaRPr lang="en-US"/>
          </a:p>
        </p:txBody>
      </p:sp>
    </p:spTree>
    <p:extLst>
      <p:ext uri="{BB962C8B-B14F-4D97-AF65-F5344CB8AC3E}">
        <p14:creationId xmlns:p14="http://schemas.microsoft.com/office/powerpoint/2010/main" val="293235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29F058-A96A-478A-9CE7-35EF5338EBFF}" type="slidenum">
              <a:rPr lang="en-US" altLang="en-US"/>
              <a:pPr/>
              <a:t>27</a:t>
            </a:fld>
            <a:endParaRPr lang="en-US" altLang="en-US"/>
          </a:p>
        </p:txBody>
      </p:sp>
    </p:spTree>
    <p:extLst>
      <p:ext uri="{BB962C8B-B14F-4D97-AF65-F5344CB8AC3E}">
        <p14:creationId xmlns:p14="http://schemas.microsoft.com/office/powerpoint/2010/main" val="3089475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173038" y="1792289"/>
            <a:ext cx="6437312" cy="4954500"/>
          </a:xfrm>
        </p:spPr>
        <p:txBody>
          <a:bodyPr>
            <a:normAutofit/>
          </a:bodyPr>
          <a:lstStyle>
            <a:lvl1pPr marL="0" indent="0">
              <a:lnSpc>
                <a:spcPts val="9500"/>
              </a:lnSpc>
              <a:buNone/>
              <a:defRPr sz="9600">
                <a:latin typeface="Arial" panose="020B0604020202020204" pitchFamily="34" charset="0"/>
                <a:cs typeface="Arial" panose="020B0604020202020204" pitchFamily="34" charset="0"/>
              </a:defRPr>
            </a:lvl1pPr>
          </a:lstStyle>
          <a:p>
            <a:pPr lvl="0"/>
            <a:r>
              <a:rPr lang="en-US" sz="9600" dirty="0" smtClean="0">
                <a:latin typeface="Arial" panose="020B0604020202020204" pitchFamily="34" charset="0"/>
                <a:cs typeface="Arial" panose="020B0604020202020204" pitchFamily="34" charset="0"/>
              </a:rPr>
              <a:t>SLIDE</a:t>
            </a:r>
          </a:p>
          <a:p>
            <a:pPr lvl="0"/>
            <a:r>
              <a:rPr lang="en-US" sz="9600" dirty="0" smtClean="0">
                <a:latin typeface="Arial" panose="020B0604020202020204" pitchFamily="34" charset="0"/>
                <a:cs typeface="Arial" panose="020B0604020202020204" pitchFamily="34" charset="0"/>
              </a:rPr>
              <a:t>TITLE</a:t>
            </a:r>
          </a:p>
          <a:p>
            <a:pPr lvl="0"/>
            <a:r>
              <a:rPr lang="en-US" sz="9600" dirty="0" smtClean="0">
                <a:latin typeface="Arial" panose="020B0604020202020204" pitchFamily="34" charset="0"/>
                <a:cs typeface="Arial" panose="020B0604020202020204" pitchFamily="34" charset="0"/>
              </a:rPr>
              <a:t>HERE</a:t>
            </a:r>
            <a:endParaRPr lang="en-US" dirty="0" smtClean="0"/>
          </a:p>
        </p:txBody>
      </p:sp>
      <p:sp>
        <p:nvSpPr>
          <p:cNvPr id="4" name="Title 1"/>
          <p:cNvSpPr>
            <a:spLocks noGrp="1"/>
          </p:cNvSpPr>
          <p:nvPr>
            <p:ph type="title" hasCustomPrompt="1"/>
          </p:nvPr>
        </p:nvSpPr>
        <p:spPr>
          <a:xfrm>
            <a:off x="0" y="0"/>
            <a:ext cx="9144000" cy="1476375"/>
          </a:xfrm>
        </p:spPr>
        <p:txBody>
          <a:bodyPr>
            <a:normAutofit/>
          </a:bodyPr>
          <a:lstStyle>
            <a:lvl1pPr>
              <a:spcBef>
                <a:spcPct val="0"/>
              </a:spcBef>
              <a:buFontTx/>
              <a:buNone/>
              <a:defRPr sz="2000">
                <a:solidFill>
                  <a:schemeClr val="bg1"/>
                </a:solidFill>
                <a:latin typeface="Arial" panose="020B0604020202020204" pitchFamily="34" charset="0"/>
                <a:cs typeface="Arial" panose="020B0604020202020204" pitchFamily="34" charset="0"/>
              </a:defRPr>
            </a:lvl1pPr>
          </a:lstStyle>
          <a:p>
            <a:pPr>
              <a:spcBef>
                <a:spcPct val="0"/>
              </a:spcBef>
              <a:buFontTx/>
              <a:buNone/>
            </a:pPr>
            <a:r>
              <a:rPr lang="en-US" altLang="en-US" sz="2400" dirty="0" smtClean="0">
                <a:solidFill>
                  <a:schemeClr val="bg1"/>
                </a:solidFill>
                <a:latin typeface="Arial" panose="020B0604020202020204" pitchFamily="34" charset="0"/>
              </a:rPr>
              <a:t>DATE  |  PRESENTER NAME, TITLE AND ORGANIZATION</a:t>
            </a:r>
            <a:br>
              <a:rPr lang="en-US" altLang="en-US" sz="2400" dirty="0" smtClean="0">
                <a:solidFill>
                  <a:schemeClr val="bg1"/>
                </a:solidFill>
                <a:latin typeface="Arial" panose="020B0604020202020204" pitchFamily="34" charset="0"/>
              </a:rPr>
            </a:br>
            <a:r>
              <a:rPr lang="en-US" altLang="en-US" sz="2400" dirty="0" smtClean="0">
                <a:solidFill>
                  <a:schemeClr val="bg1"/>
                </a:solidFill>
                <a:latin typeface="Arial" panose="020B0604020202020204" pitchFamily="34" charset="0"/>
              </a:rPr>
              <a:t>EVENT OR CONFERENCE TITLE </a:t>
            </a:r>
            <a:endParaRPr lang="en-US" altLang="en-US" sz="2400" dirty="0">
              <a:latin typeface="Arial" panose="020B0604020202020204" pitchFamily="34" charset="0"/>
            </a:endParaRPr>
          </a:p>
        </p:txBody>
      </p:sp>
    </p:spTree>
    <p:extLst>
      <p:ext uri="{BB962C8B-B14F-4D97-AF65-F5344CB8AC3E}">
        <p14:creationId xmlns:p14="http://schemas.microsoft.com/office/powerpoint/2010/main" val="29684316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5790" y="365126"/>
            <a:ext cx="7886700" cy="1325563"/>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75790" y="1825625"/>
            <a:ext cx="7886700" cy="4351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75790" y="6356351"/>
            <a:ext cx="2057400" cy="365125"/>
          </a:xfrm>
        </p:spPr>
        <p:txBody>
          <a:bodyPr/>
          <a:lstStyle/>
          <a:p>
            <a:fld id="{3A35EBC9-6BFF-4FBA-B61C-E2B79224BA0A}" type="datetimeFigureOut">
              <a:rPr lang="en-US" smtClean="0"/>
              <a:t>4/8/2015</a:t>
            </a:fld>
            <a:endParaRPr lang="en-US"/>
          </a:p>
        </p:txBody>
      </p:sp>
      <p:sp>
        <p:nvSpPr>
          <p:cNvPr id="5" name="Footer Placeholder 4"/>
          <p:cNvSpPr>
            <a:spLocks noGrp="1"/>
          </p:cNvSpPr>
          <p:nvPr>
            <p:ph type="ftr" sz="quarter" idx="11"/>
          </p:nvPr>
        </p:nvSpPr>
        <p:spPr>
          <a:xfrm>
            <a:off x="3276090" y="6356351"/>
            <a:ext cx="3086100" cy="365125"/>
          </a:xfrm>
        </p:spPr>
        <p:txBody>
          <a:bodyPr/>
          <a:lstStyle/>
          <a:p>
            <a:endParaRPr lang="en-US"/>
          </a:p>
        </p:txBody>
      </p:sp>
      <p:sp>
        <p:nvSpPr>
          <p:cNvPr id="6" name="Slide Number Placeholder 5"/>
          <p:cNvSpPr>
            <a:spLocks noGrp="1"/>
          </p:cNvSpPr>
          <p:nvPr>
            <p:ph type="sldNum" sz="quarter" idx="12"/>
          </p:nvPr>
        </p:nvSpPr>
        <p:spPr>
          <a:xfrm>
            <a:off x="6705090" y="6356351"/>
            <a:ext cx="2057400" cy="365125"/>
          </a:xfrm>
        </p:spPr>
        <p:txBody>
          <a:bodyPr/>
          <a:lstStyle/>
          <a:p>
            <a:fld id="{DF45633E-787B-4607-BAF1-4C95CB785996}" type="slidenum">
              <a:rPr lang="en-US" smtClean="0"/>
              <a:t>‹#›</a:t>
            </a:fld>
            <a:endParaRPr lang="en-US"/>
          </a:p>
        </p:txBody>
      </p:sp>
    </p:spTree>
    <p:extLst>
      <p:ext uri="{BB962C8B-B14F-4D97-AF65-F5344CB8AC3E}">
        <p14:creationId xmlns:p14="http://schemas.microsoft.com/office/powerpoint/2010/main" val="14556728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081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7579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75790" y="6356351"/>
            <a:ext cx="2057400" cy="365125"/>
          </a:xfrm>
        </p:spPr>
        <p:txBody>
          <a:bodyPr/>
          <a:lstStyle/>
          <a:p>
            <a:fld id="{3A35EBC9-6BFF-4FBA-B61C-E2B79224BA0A}" type="datetimeFigureOut">
              <a:rPr lang="en-US" smtClean="0"/>
              <a:t>4/8/2015</a:t>
            </a:fld>
            <a:endParaRPr lang="en-US"/>
          </a:p>
        </p:txBody>
      </p:sp>
      <p:sp>
        <p:nvSpPr>
          <p:cNvPr id="5" name="Footer Placeholder 4"/>
          <p:cNvSpPr>
            <a:spLocks noGrp="1"/>
          </p:cNvSpPr>
          <p:nvPr>
            <p:ph type="ftr" sz="quarter" idx="11"/>
          </p:nvPr>
        </p:nvSpPr>
        <p:spPr>
          <a:xfrm>
            <a:off x="3276090" y="6356351"/>
            <a:ext cx="3086100" cy="365125"/>
          </a:xfrm>
        </p:spPr>
        <p:txBody>
          <a:bodyPr/>
          <a:lstStyle/>
          <a:p>
            <a:endParaRPr lang="en-US"/>
          </a:p>
        </p:txBody>
      </p:sp>
      <p:sp>
        <p:nvSpPr>
          <p:cNvPr id="6" name="Slide Number Placeholder 5"/>
          <p:cNvSpPr>
            <a:spLocks noGrp="1"/>
          </p:cNvSpPr>
          <p:nvPr>
            <p:ph type="sldNum" sz="quarter" idx="12"/>
          </p:nvPr>
        </p:nvSpPr>
        <p:spPr>
          <a:xfrm>
            <a:off x="6705090" y="6356351"/>
            <a:ext cx="2057400" cy="365125"/>
          </a:xfrm>
        </p:spPr>
        <p:txBody>
          <a:bodyPr/>
          <a:lstStyle/>
          <a:p>
            <a:fld id="{DF45633E-787B-4607-BAF1-4C95CB785996}" type="slidenum">
              <a:rPr lang="en-US" smtClean="0"/>
              <a:t>‹#›</a:t>
            </a:fld>
            <a:endParaRPr lang="en-US"/>
          </a:p>
        </p:txBody>
      </p:sp>
    </p:spTree>
    <p:extLst>
      <p:ext uri="{BB962C8B-B14F-4D97-AF65-F5344CB8AC3E}">
        <p14:creationId xmlns:p14="http://schemas.microsoft.com/office/powerpoint/2010/main" val="688911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5790" y="365126"/>
            <a:ext cx="7886700" cy="13255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75790" y="182562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75790" y="6356351"/>
            <a:ext cx="2057400" cy="365125"/>
          </a:xfrm>
        </p:spPr>
        <p:txBody>
          <a:bodyPr/>
          <a:lstStyle/>
          <a:p>
            <a:fld id="{3A35EBC9-6BFF-4FBA-B61C-E2B79224BA0A}" type="datetimeFigureOut">
              <a:rPr lang="en-US" smtClean="0"/>
              <a:t>4/8/2015</a:t>
            </a:fld>
            <a:endParaRPr lang="en-US"/>
          </a:p>
        </p:txBody>
      </p:sp>
      <p:sp>
        <p:nvSpPr>
          <p:cNvPr id="5" name="Footer Placeholder 4"/>
          <p:cNvSpPr>
            <a:spLocks noGrp="1"/>
          </p:cNvSpPr>
          <p:nvPr>
            <p:ph type="ftr" sz="quarter" idx="11"/>
          </p:nvPr>
        </p:nvSpPr>
        <p:spPr>
          <a:xfrm>
            <a:off x="3276090" y="6356351"/>
            <a:ext cx="3086100" cy="365125"/>
          </a:xfrm>
        </p:spPr>
        <p:txBody>
          <a:bodyPr/>
          <a:lstStyle/>
          <a:p>
            <a:endParaRPr lang="en-US"/>
          </a:p>
        </p:txBody>
      </p:sp>
      <p:sp>
        <p:nvSpPr>
          <p:cNvPr id="6" name="Slide Number Placeholder 5"/>
          <p:cNvSpPr>
            <a:spLocks noGrp="1"/>
          </p:cNvSpPr>
          <p:nvPr>
            <p:ph type="sldNum" sz="quarter" idx="12"/>
          </p:nvPr>
        </p:nvSpPr>
        <p:spPr>
          <a:xfrm>
            <a:off x="6705090" y="6356351"/>
            <a:ext cx="2057400" cy="365125"/>
          </a:xfrm>
        </p:spPr>
        <p:txBody>
          <a:bodyPr/>
          <a:lstStyle/>
          <a:p>
            <a:fld id="{DF45633E-787B-4607-BAF1-4C95CB785996}" type="slidenum">
              <a:rPr lang="en-US" smtClean="0"/>
              <a:t>‹#›</a:t>
            </a:fld>
            <a:endParaRPr lang="en-US"/>
          </a:p>
        </p:txBody>
      </p:sp>
    </p:spTree>
    <p:extLst>
      <p:ext uri="{BB962C8B-B14F-4D97-AF65-F5344CB8AC3E}">
        <p14:creationId xmlns:p14="http://schemas.microsoft.com/office/powerpoint/2010/main" val="30012306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102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7102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5790" y="6356351"/>
            <a:ext cx="2057400" cy="365125"/>
          </a:xfrm>
        </p:spPr>
        <p:txBody>
          <a:bodyPr/>
          <a:lstStyle/>
          <a:p>
            <a:fld id="{3A35EBC9-6BFF-4FBA-B61C-E2B79224BA0A}" type="datetimeFigureOut">
              <a:rPr lang="en-US" smtClean="0"/>
              <a:t>4/8/2015</a:t>
            </a:fld>
            <a:endParaRPr lang="en-US"/>
          </a:p>
        </p:txBody>
      </p:sp>
      <p:sp>
        <p:nvSpPr>
          <p:cNvPr id="5" name="Footer Placeholder 4"/>
          <p:cNvSpPr>
            <a:spLocks noGrp="1"/>
          </p:cNvSpPr>
          <p:nvPr>
            <p:ph type="ftr" sz="quarter" idx="11"/>
          </p:nvPr>
        </p:nvSpPr>
        <p:spPr>
          <a:xfrm>
            <a:off x="3276090" y="6356351"/>
            <a:ext cx="3086100" cy="365125"/>
          </a:xfrm>
        </p:spPr>
        <p:txBody>
          <a:bodyPr/>
          <a:lstStyle/>
          <a:p>
            <a:endParaRPr lang="en-US"/>
          </a:p>
        </p:txBody>
      </p:sp>
      <p:sp>
        <p:nvSpPr>
          <p:cNvPr id="6" name="Slide Number Placeholder 5"/>
          <p:cNvSpPr>
            <a:spLocks noGrp="1"/>
          </p:cNvSpPr>
          <p:nvPr>
            <p:ph type="sldNum" sz="quarter" idx="12"/>
          </p:nvPr>
        </p:nvSpPr>
        <p:spPr>
          <a:xfrm>
            <a:off x="6705090" y="6356351"/>
            <a:ext cx="2057400" cy="365125"/>
          </a:xfrm>
        </p:spPr>
        <p:txBody>
          <a:bodyPr/>
          <a:lstStyle/>
          <a:p>
            <a:fld id="{DF45633E-787B-4607-BAF1-4C95CB785996}" type="slidenum">
              <a:rPr lang="en-US" smtClean="0"/>
              <a:t>‹#›</a:t>
            </a:fld>
            <a:endParaRPr lang="en-US"/>
          </a:p>
        </p:txBody>
      </p:sp>
    </p:spTree>
    <p:extLst>
      <p:ext uri="{BB962C8B-B14F-4D97-AF65-F5344CB8AC3E}">
        <p14:creationId xmlns:p14="http://schemas.microsoft.com/office/powerpoint/2010/main" val="23699720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5790" y="365126"/>
            <a:ext cx="7886700" cy="132556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7579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29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75790" y="6356351"/>
            <a:ext cx="2057400" cy="365125"/>
          </a:xfrm>
        </p:spPr>
        <p:txBody>
          <a:bodyPr/>
          <a:lstStyle/>
          <a:p>
            <a:fld id="{3A35EBC9-6BFF-4FBA-B61C-E2B79224BA0A}" type="datetimeFigureOut">
              <a:rPr lang="en-US" smtClean="0"/>
              <a:t>4/8/2015</a:t>
            </a:fld>
            <a:endParaRPr lang="en-US"/>
          </a:p>
        </p:txBody>
      </p:sp>
      <p:sp>
        <p:nvSpPr>
          <p:cNvPr id="6" name="Footer Placeholder 5"/>
          <p:cNvSpPr>
            <a:spLocks noGrp="1"/>
          </p:cNvSpPr>
          <p:nvPr>
            <p:ph type="ftr" sz="quarter" idx="11"/>
          </p:nvPr>
        </p:nvSpPr>
        <p:spPr>
          <a:xfrm>
            <a:off x="3276090" y="6356351"/>
            <a:ext cx="3086100" cy="365125"/>
          </a:xfrm>
        </p:spPr>
        <p:txBody>
          <a:bodyPr/>
          <a:lstStyle/>
          <a:p>
            <a:endParaRPr lang="en-US"/>
          </a:p>
        </p:txBody>
      </p:sp>
      <p:sp>
        <p:nvSpPr>
          <p:cNvPr id="7" name="Slide Number Placeholder 6"/>
          <p:cNvSpPr>
            <a:spLocks noGrp="1"/>
          </p:cNvSpPr>
          <p:nvPr>
            <p:ph type="sldNum" sz="quarter" idx="12"/>
          </p:nvPr>
        </p:nvSpPr>
        <p:spPr>
          <a:xfrm>
            <a:off x="6705090" y="6356351"/>
            <a:ext cx="2057400" cy="365125"/>
          </a:xfrm>
        </p:spPr>
        <p:txBody>
          <a:bodyPr/>
          <a:lstStyle/>
          <a:p>
            <a:fld id="{DF45633E-787B-4607-BAF1-4C95CB785996}" type="slidenum">
              <a:rPr lang="en-US" smtClean="0"/>
              <a:t>‹#›</a:t>
            </a:fld>
            <a:endParaRPr lang="en-US"/>
          </a:p>
        </p:txBody>
      </p:sp>
    </p:spTree>
    <p:extLst>
      <p:ext uri="{BB962C8B-B14F-4D97-AF65-F5344CB8AC3E}">
        <p14:creationId xmlns:p14="http://schemas.microsoft.com/office/powerpoint/2010/main" val="15229118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98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7698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7698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629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29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75790" y="6356351"/>
            <a:ext cx="2057400" cy="365125"/>
          </a:xfrm>
        </p:spPr>
        <p:txBody>
          <a:bodyPr/>
          <a:lstStyle/>
          <a:p>
            <a:fld id="{3A35EBC9-6BFF-4FBA-B61C-E2B79224BA0A}" type="datetimeFigureOut">
              <a:rPr lang="en-US" smtClean="0"/>
              <a:t>4/8/2015</a:t>
            </a:fld>
            <a:endParaRPr lang="en-US"/>
          </a:p>
        </p:txBody>
      </p:sp>
      <p:sp>
        <p:nvSpPr>
          <p:cNvPr id="8" name="Footer Placeholder 7"/>
          <p:cNvSpPr>
            <a:spLocks noGrp="1"/>
          </p:cNvSpPr>
          <p:nvPr>
            <p:ph type="ftr" sz="quarter" idx="11"/>
          </p:nvPr>
        </p:nvSpPr>
        <p:spPr>
          <a:xfrm>
            <a:off x="3276090" y="6356351"/>
            <a:ext cx="3086100" cy="365125"/>
          </a:xfrm>
        </p:spPr>
        <p:txBody>
          <a:bodyPr/>
          <a:lstStyle/>
          <a:p>
            <a:endParaRPr lang="en-US"/>
          </a:p>
        </p:txBody>
      </p:sp>
      <p:sp>
        <p:nvSpPr>
          <p:cNvPr id="9" name="Slide Number Placeholder 8"/>
          <p:cNvSpPr>
            <a:spLocks noGrp="1"/>
          </p:cNvSpPr>
          <p:nvPr>
            <p:ph type="sldNum" sz="quarter" idx="12"/>
          </p:nvPr>
        </p:nvSpPr>
        <p:spPr>
          <a:xfrm>
            <a:off x="6705090" y="6356351"/>
            <a:ext cx="2057400" cy="365125"/>
          </a:xfrm>
        </p:spPr>
        <p:txBody>
          <a:bodyPr/>
          <a:lstStyle/>
          <a:p>
            <a:fld id="{DF45633E-787B-4607-BAF1-4C95CB785996}" type="slidenum">
              <a:rPr lang="en-US" smtClean="0"/>
              <a:t>‹#›</a:t>
            </a:fld>
            <a:endParaRPr lang="en-US"/>
          </a:p>
        </p:txBody>
      </p:sp>
    </p:spTree>
    <p:extLst>
      <p:ext uri="{BB962C8B-B14F-4D97-AF65-F5344CB8AC3E}">
        <p14:creationId xmlns:p14="http://schemas.microsoft.com/office/powerpoint/2010/main" val="39051676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5790" y="365126"/>
            <a:ext cx="7886700" cy="1325563"/>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75790" y="6356351"/>
            <a:ext cx="2057400" cy="365125"/>
          </a:xfrm>
        </p:spPr>
        <p:txBody>
          <a:bodyPr/>
          <a:lstStyle/>
          <a:p>
            <a:fld id="{3A35EBC9-6BFF-4FBA-B61C-E2B79224BA0A}" type="datetimeFigureOut">
              <a:rPr lang="en-US" smtClean="0"/>
              <a:t>4/8/2015</a:t>
            </a:fld>
            <a:endParaRPr lang="en-US"/>
          </a:p>
        </p:txBody>
      </p:sp>
      <p:sp>
        <p:nvSpPr>
          <p:cNvPr id="4" name="Footer Placeholder 3"/>
          <p:cNvSpPr>
            <a:spLocks noGrp="1"/>
          </p:cNvSpPr>
          <p:nvPr>
            <p:ph type="ftr" sz="quarter" idx="11"/>
          </p:nvPr>
        </p:nvSpPr>
        <p:spPr>
          <a:xfrm>
            <a:off x="3276090" y="6356351"/>
            <a:ext cx="3086100" cy="365125"/>
          </a:xfrm>
        </p:spPr>
        <p:txBody>
          <a:bodyPr/>
          <a:lstStyle/>
          <a:p>
            <a:endParaRPr lang="en-US"/>
          </a:p>
        </p:txBody>
      </p:sp>
      <p:sp>
        <p:nvSpPr>
          <p:cNvPr id="5" name="Slide Number Placeholder 4"/>
          <p:cNvSpPr>
            <a:spLocks noGrp="1"/>
          </p:cNvSpPr>
          <p:nvPr>
            <p:ph type="sldNum" sz="quarter" idx="12"/>
          </p:nvPr>
        </p:nvSpPr>
        <p:spPr>
          <a:xfrm>
            <a:off x="6705090" y="6356351"/>
            <a:ext cx="2057400" cy="365125"/>
          </a:xfrm>
        </p:spPr>
        <p:txBody>
          <a:bodyPr/>
          <a:lstStyle/>
          <a:p>
            <a:fld id="{DF45633E-787B-4607-BAF1-4C95CB785996}" type="slidenum">
              <a:rPr lang="en-US" smtClean="0"/>
              <a:t>‹#›</a:t>
            </a:fld>
            <a:endParaRPr lang="en-US"/>
          </a:p>
        </p:txBody>
      </p:sp>
    </p:spTree>
    <p:extLst>
      <p:ext uri="{BB962C8B-B14F-4D97-AF65-F5344CB8AC3E}">
        <p14:creationId xmlns:p14="http://schemas.microsoft.com/office/powerpoint/2010/main" val="38385919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5790" y="6356351"/>
            <a:ext cx="2057400" cy="365125"/>
          </a:xfrm>
        </p:spPr>
        <p:txBody>
          <a:bodyPr/>
          <a:lstStyle/>
          <a:p>
            <a:fld id="{3A35EBC9-6BFF-4FBA-B61C-E2B79224BA0A}" type="datetimeFigureOut">
              <a:rPr lang="en-US" smtClean="0"/>
              <a:t>4/8/2015</a:t>
            </a:fld>
            <a:endParaRPr lang="en-US"/>
          </a:p>
        </p:txBody>
      </p:sp>
      <p:sp>
        <p:nvSpPr>
          <p:cNvPr id="3" name="Footer Placeholder 2"/>
          <p:cNvSpPr>
            <a:spLocks noGrp="1"/>
          </p:cNvSpPr>
          <p:nvPr>
            <p:ph type="ftr" sz="quarter" idx="11"/>
          </p:nvPr>
        </p:nvSpPr>
        <p:spPr>
          <a:xfrm>
            <a:off x="3276090" y="6356351"/>
            <a:ext cx="3086100" cy="365125"/>
          </a:xfrm>
        </p:spPr>
        <p:txBody>
          <a:bodyPr/>
          <a:lstStyle/>
          <a:p>
            <a:endParaRPr lang="en-US"/>
          </a:p>
        </p:txBody>
      </p:sp>
      <p:sp>
        <p:nvSpPr>
          <p:cNvPr id="4" name="Slide Number Placeholder 3"/>
          <p:cNvSpPr>
            <a:spLocks noGrp="1"/>
          </p:cNvSpPr>
          <p:nvPr>
            <p:ph type="sldNum" sz="quarter" idx="12"/>
          </p:nvPr>
        </p:nvSpPr>
        <p:spPr>
          <a:xfrm>
            <a:off x="6705090" y="6356351"/>
            <a:ext cx="2057400" cy="365125"/>
          </a:xfrm>
        </p:spPr>
        <p:txBody>
          <a:bodyPr/>
          <a:lstStyle/>
          <a:p>
            <a:fld id="{DF45633E-787B-4607-BAF1-4C95CB785996}" type="slidenum">
              <a:rPr lang="en-US" smtClean="0"/>
              <a:t>‹#›</a:t>
            </a:fld>
            <a:endParaRPr lang="en-US"/>
          </a:p>
        </p:txBody>
      </p:sp>
    </p:spTree>
    <p:extLst>
      <p:ext uri="{BB962C8B-B14F-4D97-AF65-F5344CB8AC3E}">
        <p14:creationId xmlns:p14="http://schemas.microsoft.com/office/powerpoint/2010/main" val="6425572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98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13453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698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75790" y="6356351"/>
            <a:ext cx="2057400" cy="365125"/>
          </a:xfrm>
        </p:spPr>
        <p:txBody>
          <a:bodyPr/>
          <a:lstStyle/>
          <a:p>
            <a:fld id="{3A35EBC9-6BFF-4FBA-B61C-E2B79224BA0A}" type="datetimeFigureOut">
              <a:rPr lang="en-US" smtClean="0"/>
              <a:t>4/8/2015</a:t>
            </a:fld>
            <a:endParaRPr lang="en-US"/>
          </a:p>
        </p:txBody>
      </p:sp>
      <p:sp>
        <p:nvSpPr>
          <p:cNvPr id="6" name="Footer Placeholder 5"/>
          <p:cNvSpPr>
            <a:spLocks noGrp="1"/>
          </p:cNvSpPr>
          <p:nvPr>
            <p:ph type="ftr" sz="quarter" idx="11"/>
          </p:nvPr>
        </p:nvSpPr>
        <p:spPr>
          <a:xfrm>
            <a:off x="3276090" y="6356351"/>
            <a:ext cx="3086100" cy="365125"/>
          </a:xfrm>
        </p:spPr>
        <p:txBody>
          <a:bodyPr/>
          <a:lstStyle/>
          <a:p>
            <a:endParaRPr lang="en-US"/>
          </a:p>
        </p:txBody>
      </p:sp>
      <p:sp>
        <p:nvSpPr>
          <p:cNvPr id="7" name="Slide Number Placeholder 6"/>
          <p:cNvSpPr>
            <a:spLocks noGrp="1"/>
          </p:cNvSpPr>
          <p:nvPr>
            <p:ph type="sldNum" sz="quarter" idx="12"/>
          </p:nvPr>
        </p:nvSpPr>
        <p:spPr>
          <a:xfrm>
            <a:off x="6705090" y="6356351"/>
            <a:ext cx="2057400" cy="365125"/>
          </a:xfrm>
        </p:spPr>
        <p:txBody>
          <a:bodyPr/>
          <a:lstStyle/>
          <a:p>
            <a:fld id="{DF45633E-787B-4607-BAF1-4C95CB785996}" type="slidenum">
              <a:rPr lang="en-US" smtClean="0"/>
              <a:t>‹#›</a:t>
            </a:fld>
            <a:endParaRPr lang="en-US"/>
          </a:p>
        </p:txBody>
      </p:sp>
    </p:spTree>
    <p:extLst>
      <p:ext uri="{BB962C8B-B14F-4D97-AF65-F5344CB8AC3E}">
        <p14:creationId xmlns:p14="http://schemas.microsoft.com/office/powerpoint/2010/main" val="38396794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98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3453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698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75790" y="6356351"/>
            <a:ext cx="2057400" cy="365125"/>
          </a:xfrm>
        </p:spPr>
        <p:txBody>
          <a:bodyPr/>
          <a:lstStyle/>
          <a:p>
            <a:fld id="{3A35EBC9-6BFF-4FBA-B61C-E2B79224BA0A}" type="datetimeFigureOut">
              <a:rPr lang="en-US" smtClean="0"/>
              <a:t>4/8/2015</a:t>
            </a:fld>
            <a:endParaRPr lang="en-US"/>
          </a:p>
        </p:txBody>
      </p:sp>
      <p:sp>
        <p:nvSpPr>
          <p:cNvPr id="6" name="Footer Placeholder 5"/>
          <p:cNvSpPr>
            <a:spLocks noGrp="1"/>
          </p:cNvSpPr>
          <p:nvPr>
            <p:ph type="ftr" sz="quarter" idx="11"/>
          </p:nvPr>
        </p:nvSpPr>
        <p:spPr>
          <a:xfrm>
            <a:off x="3276090" y="6356351"/>
            <a:ext cx="3086100" cy="365125"/>
          </a:xfrm>
        </p:spPr>
        <p:txBody>
          <a:bodyPr/>
          <a:lstStyle/>
          <a:p>
            <a:endParaRPr lang="en-US"/>
          </a:p>
        </p:txBody>
      </p:sp>
      <p:sp>
        <p:nvSpPr>
          <p:cNvPr id="7" name="Slide Number Placeholder 6"/>
          <p:cNvSpPr>
            <a:spLocks noGrp="1"/>
          </p:cNvSpPr>
          <p:nvPr>
            <p:ph type="sldNum" sz="quarter" idx="12"/>
          </p:nvPr>
        </p:nvSpPr>
        <p:spPr>
          <a:xfrm>
            <a:off x="6705090" y="6356351"/>
            <a:ext cx="2057400" cy="365125"/>
          </a:xfrm>
        </p:spPr>
        <p:txBody>
          <a:bodyPr/>
          <a:lstStyle/>
          <a:p>
            <a:fld id="{DF45633E-787B-4607-BAF1-4C95CB785996}" type="slidenum">
              <a:rPr lang="en-US" smtClean="0"/>
              <a:t>‹#›</a:t>
            </a:fld>
            <a:endParaRPr lang="en-US"/>
          </a:p>
        </p:txBody>
      </p:sp>
    </p:spTree>
    <p:extLst>
      <p:ext uri="{BB962C8B-B14F-4D97-AF65-F5344CB8AC3E}">
        <p14:creationId xmlns:p14="http://schemas.microsoft.com/office/powerpoint/2010/main" val="16021042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5EBC9-6BFF-4FBA-B61C-E2B79224BA0A}" type="datetimeFigureOut">
              <a:rPr lang="en-US" smtClean="0"/>
              <a:t>4/8/2015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5633E-787B-4607-BAF1-4C95CB785996}" type="slidenum">
              <a:rPr lang="en-US" smtClean="0"/>
              <a:t>‹#›</a:t>
            </a:fld>
            <a:endParaRPr lang="en-US"/>
          </a:p>
        </p:txBody>
      </p:sp>
    </p:spTree>
    <p:extLst>
      <p:ext uri="{BB962C8B-B14F-4D97-AF65-F5344CB8AC3E}">
        <p14:creationId xmlns:p14="http://schemas.microsoft.com/office/powerpoint/2010/main" val="1059330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ngress.gov/bill/114th-congress/house-bill/1551" TargetMode="External"/><Relationship Id="rId2" Type="http://schemas.openxmlformats.org/officeDocument/2006/relationships/hyperlink" Target="https://www.congress.gov/bill/114th-congress/house-bill/1461?q=%7b%22search%22:%5b%22Massie%22%5d%7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congress.gov/member/daniel-lipinski/L000563" TargetMode="External"/><Relationship Id="rId13" Type="http://schemas.openxmlformats.org/officeDocument/2006/relationships/hyperlink" Target="https://www.congress.gov/member/jerrold-nadler/N000002" TargetMode="External"/><Relationship Id="rId3" Type="http://schemas.openxmlformats.org/officeDocument/2006/relationships/hyperlink" Target="https://www.congress.gov/member/james-mcgovern/M000312" TargetMode="External"/><Relationship Id="rId7" Type="http://schemas.openxmlformats.org/officeDocument/2006/relationships/hyperlink" Target="https://www.congress.gov/member/leonard-lance/L000567" TargetMode="External"/><Relationship Id="rId12" Type="http://schemas.openxmlformats.org/officeDocument/2006/relationships/hyperlink" Target="https://www.congress.gov/member/sam-farr/F000030" TargetMode="External"/><Relationship Id="rId17" Type="http://schemas.openxmlformats.org/officeDocument/2006/relationships/hyperlink" Target="https://www.congress.gov/member/christopher-smith/S000522" TargetMode="External"/><Relationship Id="rId2" Type="http://schemas.openxmlformats.org/officeDocument/2006/relationships/hyperlink" Target="https://www.congress.gov/member/earl-blumenauer/B000574" TargetMode="External"/><Relationship Id="rId16" Type="http://schemas.openxmlformats.org/officeDocument/2006/relationships/hyperlink" Target="https://www.congress.gov/member/kathleen-rice/R000602" TargetMode="External"/><Relationship Id="rId1" Type="http://schemas.openxmlformats.org/officeDocument/2006/relationships/slideLayout" Target="../slideLayouts/slideLayout2.xml"/><Relationship Id="rId6" Type="http://schemas.openxmlformats.org/officeDocument/2006/relationships/hyperlink" Target="https://www.congress.gov/member/robert-dold/D000613" TargetMode="External"/><Relationship Id="rId11" Type="http://schemas.openxmlformats.org/officeDocument/2006/relationships/hyperlink" Target="https://www.congress.gov/member/donna-edwards/E000290" TargetMode="External"/><Relationship Id="rId5" Type="http://schemas.openxmlformats.org/officeDocument/2006/relationships/hyperlink" Target="https://www.congress.gov/member/randy-hultgren/H001059" TargetMode="External"/><Relationship Id="rId15" Type="http://schemas.openxmlformats.org/officeDocument/2006/relationships/hyperlink" Target="https://www.congress.gov/member/albio-sires/S001165" TargetMode="External"/><Relationship Id="rId10" Type="http://schemas.openxmlformats.org/officeDocument/2006/relationships/hyperlink" Target="https://www.congress.gov/member/ryan-costello/C001106" TargetMode="External"/><Relationship Id="rId4" Type="http://schemas.openxmlformats.org/officeDocument/2006/relationships/hyperlink" Target="https://www.congress.gov/member/sean-maloney/M001185" TargetMode="External"/><Relationship Id="rId9" Type="http://schemas.openxmlformats.org/officeDocument/2006/relationships/hyperlink" Target="https://www.congress.gov/member/robert-wittman/W000804" TargetMode="External"/><Relationship Id="rId14" Type="http://schemas.openxmlformats.org/officeDocument/2006/relationships/hyperlink" Target="https://www.congress.gov/member/steve-israel/I000057"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msend54.com/link.cfm?r=191296448&amp;sid=72035877&amp;m=9776759&amp;u=APTA&amp;j=26972225&amp;s=http://www.dot.gov/tiger/outreach"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975" y="1960563"/>
            <a:ext cx="3876675" cy="1363662"/>
          </a:xfrm>
        </p:spPr>
        <p:txBody>
          <a:bodyPr>
            <a:normAutofit/>
          </a:bodyPr>
          <a:lstStyle/>
          <a:p>
            <a:r>
              <a:rPr lang="en-US" sz="3200" b="1" dirty="0" smtClean="0">
                <a:solidFill>
                  <a:schemeClr val="tx1"/>
                </a:solidFill>
              </a:rPr>
              <a:t>APTA Legislative Update</a:t>
            </a:r>
            <a:endParaRPr lang="en-US" sz="3200" b="1" dirty="0">
              <a:solidFill>
                <a:schemeClr val="tx1"/>
              </a:solidFill>
            </a:endParaRPr>
          </a:p>
        </p:txBody>
      </p:sp>
      <p:sp>
        <p:nvSpPr>
          <p:cNvPr id="3" name="Subtitle 2"/>
          <p:cNvSpPr>
            <a:spLocks noGrp="1"/>
          </p:cNvSpPr>
          <p:nvPr>
            <p:ph type="subTitle" idx="4294967295"/>
          </p:nvPr>
        </p:nvSpPr>
        <p:spPr>
          <a:xfrm>
            <a:off x="342900" y="4154488"/>
            <a:ext cx="6858000" cy="960437"/>
          </a:xfrm>
        </p:spPr>
        <p:txBody>
          <a:bodyPr>
            <a:normAutofit lnSpcReduction="10000"/>
          </a:bodyPr>
          <a:lstStyle/>
          <a:p>
            <a:pPr marL="0" indent="0">
              <a:buNone/>
            </a:pPr>
            <a:r>
              <a:rPr lang="en-US" dirty="0" smtClean="0"/>
              <a:t>2015 PPTA Spring Conference</a:t>
            </a:r>
          </a:p>
          <a:p>
            <a:pPr marL="0" indent="0">
              <a:buNone/>
            </a:pPr>
            <a:r>
              <a:rPr lang="en-US" dirty="0" smtClean="0"/>
              <a:t>“Mission: Possible”</a:t>
            </a:r>
            <a:endParaRPr lang="en-US" dirty="0"/>
          </a:p>
        </p:txBody>
      </p:sp>
    </p:spTree>
    <p:extLst>
      <p:ext uri="{BB962C8B-B14F-4D97-AF65-F5344CB8AC3E}">
        <p14:creationId xmlns:p14="http://schemas.microsoft.com/office/powerpoint/2010/main" val="4293591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90" y="365126"/>
            <a:ext cx="7886700" cy="1730374"/>
          </a:xfrm>
        </p:spPr>
        <p:txBody>
          <a:bodyPr>
            <a:noAutofit/>
          </a:bodyPr>
          <a:lstStyle/>
          <a:p>
            <a:r>
              <a:rPr lang="en-US" sz="4800" b="1" dirty="0" smtClean="0"/>
              <a:t>Capital Investment that flows through to private sector</a:t>
            </a:r>
            <a:endParaRPr lang="en-US" sz="4800" b="1" dirty="0"/>
          </a:p>
        </p:txBody>
      </p:sp>
      <p:sp>
        <p:nvSpPr>
          <p:cNvPr id="3" name="Content Placeholder 2"/>
          <p:cNvSpPr>
            <a:spLocks noGrp="1"/>
          </p:cNvSpPr>
          <p:nvPr>
            <p:ph idx="1"/>
          </p:nvPr>
        </p:nvSpPr>
        <p:spPr>
          <a:xfrm>
            <a:off x="3047490" y="3197225"/>
            <a:ext cx="3023110" cy="1565275"/>
          </a:xfrm>
        </p:spPr>
        <p:txBody>
          <a:bodyPr>
            <a:noAutofit/>
          </a:bodyPr>
          <a:lstStyle/>
          <a:p>
            <a:pPr marL="0" indent="0">
              <a:buNone/>
            </a:pPr>
            <a:r>
              <a:rPr lang="en-US" sz="11500" dirty="0" smtClean="0">
                <a:solidFill>
                  <a:srgbClr val="FF0000"/>
                </a:solidFill>
              </a:rPr>
              <a:t>73%</a:t>
            </a:r>
            <a:endParaRPr lang="en-US" sz="11500" dirty="0">
              <a:solidFill>
                <a:srgbClr val="FF0000"/>
              </a:solidFill>
            </a:endParaRPr>
          </a:p>
        </p:txBody>
      </p:sp>
    </p:spTree>
    <p:extLst>
      <p:ext uri="{BB962C8B-B14F-4D97-AF65-F5344CB8AC3E}">
        <p14:creationId xmlns:p14="http://schemas.microsoft.com/office/powerpoint/2010/main" val="347850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Public Transportation Private Sector in </a:t>
            </a:r>
            <a:r>
              <a:rPr lang="en-US" b="1" dirty="0" smtClean="0"/>
              <a:t>Pennsylvania</a:t>
            </a:r>
            <a:endParaRPr lang="en-US" dirty="0"/>
          </a:p>
        </p:txBody>
      </p:sp>
      <p:sp>
        <p:nvSpPr>
          <p:cNvPr id="3" name="Content Placeholder 2"/>
          <p:cNvSpPr>
            <a:spLocks noGrp="1"/>
          </p:cNvSpPr>
          <p:nvPr>
            <p:ph idx="1"/>
          </p:nvPr>
        </p:nvSpPr>
        <p:spPr>
          <a:xfrm>
            <a:off x="875790" y="1825624"/>
            <a:ext cx="8268210" cy="5032375"/>
          </a:xfrm>
        </p:spPr>
        <p:txBody>
          <a:bodyPr numCol="4">
            <a:normAutofit fontScale="32500" lnSpcReduction="20000"/>
          </a:bodyPr>
          <a:lstStyle/>
          <a:p>
            <a:pPr marL="0" indent="0">
              <a:buNone/>
            </a:pPr>
            <a:r>
              <a:rPr lang="en-US" dirty="0" smtClean="0"/>
              <a:t>ICF </a:t>
            </a:r>
            <a:r>
              <a:rPr lang="en-US" dirty="0"/>
              <a:t>International</a:t>
            </a:r>
          </a:p>
          <a:p>
            <a:pPr marL="0" indent="0">
              <a:lnSpc>
                <a:spcPct val="120000"/>
              </a:lnSpc>
              <a:spcBef>
                <a:spcPts val="0"/>
              </a:spcBef>
              <a:buNone/>
            </a:pPr>
            <a:r>
              <a:rPr lang="en-US" dirty="0"/>
              <a:t>Trapeze Group</a:t>
            </a:r>
          </a:p>
          <a:p>
            <a:pPr marL="0" indent="0">
              <a:lnSpc>
                <a:spcPct val="120000"/>
              </a:lnSpc>
              <a:spcBef>
                <a:spcPts val="0"/>
              </a:spcBef>
              <a:buNone/>
            </a:pPr>
            <a:r>
              <a:rPr lang="en-US" dirty="0"/>
              <a:t>Atkins</a:t>
            </a:r>
          </a:p>
          <a:p>
            <a:pPr marL="0" indent="0">
              <a:lnSpc>
                <a:spcPct val="120000"/>
              </a:lnSpc>
              <a:spcBef>
                <a:spcPts val="0"/>
              </a:spcBef>
              <a:buNone/>
            </a:pPr>
            <a:r>
              <a:rPr lang="en-US" dirty="0" err="1"/>
              <a:t>Lea+Elliott</a:t>
            </a:r>
            <a:r>
              <a:rPr lang="en-US" dirty="0"/>
              <a:t>, Inc.</a:t>
            </a:r>
          </a:p>
          <a:p>
            <a:pPr marL="0" indent="0">
              <a:lnSpc>
                <a:spcPct val="120000"/>
              </a:lnSpc>
              <a:spcBef>
                <a:spcPts val="0"/>
              </a:spcBef>
              <a:buNone/>
            </a:pPr>
            <a:r>
              <a:rPr lang="en-US" dirty="0"/>
              <a:t>CDM Smith</a:t>
            </a:r>
          </a:p>
          <a:p>
            <a:pPr marL="0" indent="0">
              <a:lnSpc>
                <a:spcPct val="120000"/>
              </a:lnSpc>
              <a:spcBef>
                <a:spcPts val="0"/>
              </a:spcBef>
              <a:buNone/>
            </a:pPr>
            <a:r>
              <a:rPr lang="en-US" dirty="0"/>
              <a:t>HNTB Corporation</a:t>
            </a:r>
          </a:p>
          <a:p>
            <a:pPr marL="0" indent="0">
              <a:lnSpc>
                <a:spcPct val="120000"/>
              </a:lnSpc>
              <a:spcBef>
                <a:spcPts val="0"/>
              </a:spcBef>
              <a:buNone/>
            </a:pPr>
            <a:r>
              <a:rPr lang="en-US" dirty="0"/>
              <a:t>Eckert </a:t>
            </a:r>
            <a:r>
              <a:rPr lang="en-US" dirty="0" err="1"/>
              <a:t>Seamans</a:t>
            </a:r>
            <a:r>
              <a:rPr lang="en-US" dirty="0"/>
              <a:t> </a:t>
            </a:r>
            <a:r>
              <a:rPr lang="en-US" dirty="0" err="1"/>
              <a:t>Cherin</a:t>
            </a:r>
            <a:r>
              <a:rPr lang="en-US" dirty="0"/>
              <a:t> &amp; </a:t>
            </a:r>
            <a:r>
              <a:rPr lang="en-US" dirty="0" err="1"/>
              <a:t>Mellott</a:t>
            </a:r>
            <a:r>
              <a:rPr lang="en-US" dirty="0"/>
              <a:t>, LLC</a:t>
            </a:r>
          </a:p>
          <a:p>
            <a:pPr marL="0" indent="0">
              <a:lnSpc>
                <a:spcPct val="120000"/>
              </a:lnSpc>
              <a:spcBef>
                <a:spcPts val="0"/>
              </a:spcBef>
              <a:buNone/>
            </a:pPr>
            <a:r>
              <a:rPr lang="en-US" dirty="0"/>
              <a:t>Hatch Mott MacDonald</a:t>
            </a:r>
          </a:p>
          <a:p>
            <a:pPr marL="0" indent="0">
              <a:lnSpc>
                <a:spcPct val="120000"/>
              </a:lnSpc>
              <a:spcBef>
                <a:spcPts val="0"/>
              </a:spcBef>
              <a:buNone/>
            </a:pPr>
            <a:r>
              <a:rPr lang="en-US" dirty="0"/>
              <a:t>Gannett Fleming, Inc.</a:t>
            </a:r>
          </a:p>
          <a:p>
            <a:pPr marL="0" indent="0">
              <a:lnSpc>
                <a:spcPct val="120000"/>
              </a:lnSpc>
              <a:spcBef>
                <a:spcPts val="0"/>
              </a:spcBef>
              <a:buNone/>
            </a:pPr>
            <a:r>
              <a:rPr lang="en-US" dirty="0"/>
              <a:t>AECOM</a:t>
            </a:r>
          </a:p>
          <a:p>
            <a:pPr marL="0" indent="0">
              <a:lnSpc>
                <a:spcPct val="120000"/>
              </a:lnSpc>
              <a:spcBef>
                <a:spcPts val="0"/>
              </a:spcBef>
              <a:buNone/>
            </a:pPr>
            <a:r>
              <a:rPr lang="en-US" dirty="0"/>
              <a:t>Parsons Brinckerhoff</a:t>
            </a:r>
          </a:p>
          <a:p>
            <a:pPr marL="0" indent="0">
              <a:lnSpc>
                <a:spcPct val="120000"/>
              </a:lnSpc>
              <a:spcBef>
                <a:spcPts val="0"/>
              </a:spcBef>
              <a:buNone/>
            </a:pPr>
            <a:r>
              <a:rPr lang="en-US" dirty="0"/>
              <a:t>Parsons Corporation</a:t>
            </a:r>
          </a:p>
          <a:p>
            <a:pPr marL="0" indent="0">
              <a:lnSpc>
                <a:spcPct val="120000"/>
              </a:lnSpc>
              <a:spcBef>
                <a:spcPts val="0"/>
              </a:spcBef>
              <a:buNone/>
            </a:pPr>
            <a:r>
              <a:rPr lang="en-US" dirty="0"/>
              <a:t>HDR</a:t>
            </a:r>
          </a:p>
          <a:p>
            <a:pPr marL="0" indent="0">
              <a:lnSpc>
                <a:spcPct val="120000"/>
              </a:lnSpc>
              <a:spcBef>
                <a:spcPts val="0"/>
              </a:spcBef>
              <a:buNone/>
            </a:pPr>
            <a:r>
              <a:rPr lang="en-US" dirty="0"/>
              <a:t>STV Incorporated</a:t>
            </a:r>
          </a:p>
          <a:p>
            <a:pPr marL="0" indent="0">
              <a:lnSpc>
                <a:spcPct val="120000"/>
              </a:lnSpc>
              <a:spcBef>
                <a:spcPts val="0"/>
              </a:spcBef>
              <a:buNone/>
            </a:pPr>
            <a:r>
              <a:rPr lang="en-US" dirty="0"/>
              <a:t>Gannett Fleming Transit &amp; Rail Systems</a:t>
            </a:r>
          </a:p>
          <a:p>
            <a:pPr marL="0" indent="0">
              <a:lnSpc>
                <a:spcPct val="120000"/>
              </a:lnSpc>
              <a:spcBef>
                <a:spcPts val="0"/>
              </a:spcBef>
              <a:buNone/>
            </a:pPr>
            <a:r>
              <a:rPr lang="en-US" dirty="0"/>
              <a:t>CHK AMERICA</a:t>
            </a:r>
          </a:p>
          <a:p>
            <a:pPr marL="0" indent="0">
              <a:lnSpc>
                <a:spcPct val="120000"/>
              </a:lnSpc>
              <a:spcBef>
                <a:spcPts val="0"/>
              </a:spcBef>
              <a:buNone/>
            </a:pPr>
            <a:r>
              <a:rPr lang="en-US" dirty="0" err="1"/>
              <a:t>Keville</a:t>
            </a:r>
            <a:r>
              <a:rPr lang="en-US" dirty="0"/>
              <a:t> Enterprises, Inc.</a:t>
            </a:r>
          </a:p>
          <a:p>
            <a:pPr marL="0" indent="0">
              <a:lnSpc>
                <a:spcPct val="120000"/>
              </a:lnSpc>
              <a:spcBef>
                <a:spcPts val="0"/>
              </a:spcBef>
              <a:buNone/>
            </a:pPr>
            <a:r>
              <a:rPr lang="en-US" dirty="0" err="1"/>
              <a:t>Encada</a:t>
            </a:r>
            <a:r>
              <a:rPr lang="en-US" dirty="0"/>
              <a:t>, LLC</a:t>
            </a:r>
          </a:p>
          <a:p>
            <a:pPr marL="0" indent="0">
              <a:lnSpc>
                <a:spcPct val="120000"/>
              </a:lnSpc>
              <a:spcBef>
                <a:spcPts val="0"/>
              </a:spcBef>
              <a:buNone/>
            </a:pPr>
            <a:r>
              <a:rPr lang="en-US" dirty="0" err="1"/>
              <a:t>Stantec</a:t>
            </a:r>
            <a:r>
              <a:rPr lang="en-US" dirty="0"/>
              <a:t> Consulting Services Inc.</a:t>
            </a:r>
          </a:p>
          <a:p>
            <a:pPr marL="0" indent="0">
              <a:lnSpc>
                <a:spcPct val="120000"/>
              </a:lnSpc>
              <a:spcBef>
                <a:spcPts val="0"/>
              </a:spcBef>
              <a:buNone/>
            </a:pPr>
            <a:r>
              <a:rPr lang="en-US" dirty="0" err="1"/>
              <a:t>TransIT</a:t>
            </a:r>
            <a:r>
              <a:rPr lang="en-US" dirty="0"/>
              <a:t> Solutions LLC</a:t>
            </a:r>
          </a:p>
          <a:p>
            <a:pPr marL="0" indent="0">
              <a:lnSpc>
                <a:spcPct val="120000"/>
              </a:lnSpc>
              <a:spcBef>
                <a:spcPts val="0"/>
              </a:spcBef>
              <a:buNone/>
            </a:pPr>
            <a:r>
              <a:rPr lang="en-US" dirty="0"/>
              <a:t>ARINC</a:t>
            </a:r>
          </a:p>
          <a:p>
            <a:pPr marL="0" indent="0">
              <a:lnSpc>
                <a:spcPct val="120000"/>
              </a:lnSpc>
              <a:spcBef>
                <a:spcPts val="0"/>
              </a:spcBef>
              <a:buNone/>
            </a:pPr>
            <a:r>
              <a:rPr lang="en-US" dirty="0"/>
              <a:t>Urban Engineers, of Erie, Inc.</a:t>
            </a:r>
          </a:p>
          <a:p>
            <a:pPr marL="0" indent="0">
              <a:lnSpc>
                <a:spcPct val="120000"/>
              </a:lnSpc>
              <a:spcBef>
                <a:spcPts val="0"/>
              </a:spcBef>
              <a:buNone/>
            </a:pPr>
            <a:r>
              <a:rPr lang="en-US" dirty="0"/>
              <a:t>Jacobs</a:t>
            </a:r>
          </a:p>
          <a:p>
            <a:pPr marL="0" indent="0">
              <a:lnSpc>
                <a:spcPct val="120000"/>
              </a:lnSpc>
              <a:spcBef>
                <a:spcPts val="0"/>
              </a:spcBef>
              <a:buNone/>
            </a:pPr>
            <a:r>
              <a:rPr lang="en-US" dirty="0" err="1"/>
              <a:t>Interfleet</a:t>
            </a:r>
            <a:r>
              <a:rPr lang="en-US" dirty="0"/>
              <a:t> Technology, Inc.</a:t>
            </a:r>
          </a:p>
          <a:p>
            <a:pPr marL="0" indent="0">
              <a:lnSpc>
                <a:spcPct val="120000"/>
              </a:lnSpc>
              <a:spcBef>
                <a:spcPts val="0"/>
              </a:spcBef>
              <a:buNone/>
            </a:pPr>
            <a:r>
              <a:rPr lang="en-US" dirty="0"/>
              <a:t>System One Holdings, LLC</a:t>
            </a:r>
          </a:p>
          <a:p>
            <a:pPr marL="0" indent="0">
              <a:lnSpc>
                <a:spcPct val="120000"/>
              </a:lnSpc>
              <a:spcBef>
                <a:spcPts val="0"/>
              </a:spcBef>
              <a:buNone/>
            </a:pPr>
            <a:r>
              <a:rPr lang="en-US" dirty="0"/>
              <a:t>LXTCH, LLC</a:t>
            </a:r>
          </a:p>
          <a:p>
            <a:pPr marL="0" indent="0">
              <a:lnSpc>
                <a:spcPct val="120000"/>
              </a:lnSpc>
              <a:spcBef>
                <a:spcPts val="0"/>
              </a:spcBef>
              <a:buNone/>
            </a:pPr>
            <a:r>
              <a:rPr lang="en-US" dirty="0"/>
              <a:t>Urban Engineers, Inc.</a:t>
            </a:r>
          </a:p>
          <a:p>
            <a:pPr marL="0" indent="0">
              <a:lnSpc>
                <a:spcPct val="120000"/>
              </a:lnSpc>
              <a:spcBef>
                <a:spcPts val="0"/>
              </a:spcBef>
              <a:buNone/>
            </a:pPr>
            <a:r>
              <a:rPr lang="en-US" dirty="0" err="1"/>
              <a:t>Talson</a:t>
            </a:r>
            <a:r>
              <a:rPr lang="en-US" dirty="0"/>
              <a:t> Solutions, LLC</a:t>
            </a:r>
          </a:p>
          <a:p>
            <a:pPr marL="0" indent="0">
              <a:lnSpc>
                <a:spcPct val="120000"/>
              </a:lnSpc>
              <a:spcBef>
                <a:spcPts val="0"/>
              </a:spcBef>
              <a:buNone/>
            </a:pPr>
            <a:r>
              <a:rPr lang="en-US" dirty="0" err="1"/>
              <a:t>TranSystems</a:t>
            </a:r>
            <a:r>
              <a:rPr lang="en-US" dirty="0"/>
              <a:t> Corporation</a:t>
            </a:r>
          </a:p>
          <a:p>
            <a:pPr marL="0" indent="0">
              <a:lnSpc>
                <a:spcPct val="120000"/>
              </a:lnSpc>
              <a:spcBef>
                <a:spcPts val="0"/>
              </a:spcBef>
              <a:buNone/>
            </a:pPr>
            <a:r>
              <a:rPr lang="en-US" dirty="0"/>
              <a:t>SYSTRA Consulting, Inc./SYSTRA Engineering, Inc.</a:t>
            </a:r>
          </a:p>
          <a:p>
            <a:pPr marL="0" indent="0">
              <a:lnSpc>
                <a:spcPct val="120000"/>
              </a:lnSpc>
              <a:spcBef>
                <a:spcPts val="0"/>
              </a:spcBef>
              <a:buNone/>
            </a:pPr>
            <a:r>
              <a:rPr lang="en-US" dirty="0"/>
              <a:t>Accenture</a:t>
            </a:r>
          </a:p>
          <a:p>
            <a:pPr marL="0" indent="0">
              <a:lnSpc>
                <a:spcPct val="120000"/>
              </a:lnSpc>
              <a:spcBef>
                <a:spcPts val="0"/>
              </a:spcBef>
              <a:buNone/>
            </a:pPr>
            <a:r>
              <a:rPr lang="en-US" dirty="0" err="1"/>
              <a:t>Quandel</a:t>
            </a:r>
            <a:r>
              <a:rPr lang="en-US" dirty="0"/>
              <a:t> Enterprises, Inc.</a:t>
            </a:r>
          </a:p>
          <a:p>
            <a:pPr marL="0" indent="0">
              <a:lnSpc>
                <a:spcPct val="120000"/>
              </a:lnSpc>
              <a:spcBef>
                <a:spcPts val="0"/>
              </a:spcBef>
              <a:buNone/>
            </a:pPr>
            <a:r>
              <a:rPr lang="en-US" dirty="0"/>
              <a:t>RK&amp;K Engineering</a:t>
            </a:r>
          </a:p>
          <a:p>
            <a:pPr marL="0" indent="0">
              <a:lnSpc>
                <a:spcPct val="120000"/>
              </a:lnSpc>
              <a:spcBef>
                <a:spcPts val="0"/>
              </a:spcBef>
              <a:buNone/>
            </a:pPr>
            <a:r>
              <a:rPr lang="en-US" dirty="0"/>
              <a:t>Mercator Advisors LLC</a:t>
            </a:r>
          </a:p>
          <a:p>
            <a:pPr marL="0" indent="0">
              <a:lnSpc>
                <a:spcPct val="120000"/>
              </a:lnSpc>
              <a:spcBef>
                <a:spcPts val="0"/>
              </a:spcBef>
              <a:buNone/>
            </a:pPr>
            <a:r>
              <a:rPr lang="en-US" dirty="0"/>
              <a:t>Parsons Transportation Group</a:t>
            </a:r>
          </a:p>
          <a:p>
            <a:pPr marL="0" indent="0">
              <a:lnSpc>
                <a:spcPct val="120000"/>
              </a:lnSpc>
              <a:spcBef>
                <a:spcPts val="0"/>
              </a:spcBef>
              <a:buNone/>
            </a:pPr>
            <a:r>
              <a:rPr lang="en-US" dirty="0"/>
              <a:t>Transportation Resource Associates, Inc.</a:t>
            </a:r>
          </a:p>
          <a:p>
            <a:pPr marL="0" indent="0">
              <a:lnSpc>
                <a:spcPct val="120000"/>
              </a:lnSpc>
              <a:spcBef>
                <a:spcPts val="0"/>
              </a:spcBef>
              <a:buNone/>
            </a:pPr>
            <a:r>
              <a:rPr lang="en-US" dirty="0"/>
              <a:t>CH2M HILL</a:t>
            </a:r>
          </a:p>
          <a:p>
            <a:pPr marL="0" indent="0">
              <a:lnSpc>
                <a:spcPct val="120000"/>
              </a:lnSpc>
              <a:spcBef>
                <a:spcPts val="0"/>
              </a:spcBef>
              <a:buNone/>
            </a:pPr>
            <a:r>
              <a:rPr lang="en-US" dirty="0"/>
              <a:t>The Louis Berger Group, Inc.</a:t>
            </a:r>
          </a:p>
          <a:p>
            <a:pPr marL="0" indent="0">
              <a:lnSpc>
                <a:spcPct val="120000"/>
              </a:lnSpc>
              <a:spcBef>
                <a:spcPts val="0"/>
              </a:spcBef>
              <a:buNone/>
            </a:pPr>
            <a:r>
              <a:rPr lang="en-US" dirty="0"/>
              <a:t>The Burns Group</a:t>
            </a:r>
          </a:p>
          <a:p>
            <a:pPr marL="0" indent="0">
              <a:lnSpc>
                <a:spcPct val="120000"/>
              </a:lnSpc>
              <a:spcBef>
                <a:spcPts val="0"/>
              </a:spcBef>
              <a:buNone/>
            </a:pPr>
            <a:r>
              <a:rPr lang="en-US" dirty="0"/>
              <a:t>Hill International, Inc.</a:t>
            </a:r>
          </a:p>
          <a:p>
            <a:pPr marL="0" indent="0">
              <a:lnSpc>
                <a:spcPct val="120000"/>
              </a:lnSpc>
              <a:spcBef>
                <a:spcPts val="0"/>
              </a:spcBef>
              <a:buNone/>
            </a:pPr>
            <a:r>
              <a:rPr lang="en-US" dirty="0"/>
              <a:t>Macro a Division of Ross &amp; </a:t>
            </a:r>
            <a:r>
              <a:rPr lang="en-US" dirty="0" err="1"/>
              <a:t>Baruzzini</a:t>
            </a:r>
            <a:endParaRPr lang="en-US" dirty="0"/>
          </a:p>
          <a:p>
            <a:pPr marL="0" indent="0">
              <a:lnSpc>
                <a:spcPct val="120000"/>
              </a:lnSpc>
              <a:spcBef>
                <a:spcPts val="0"/>
              </a:spcBef>
              <a:buNone/>
            </a:pPr>
            <a:r>
              <a:rPr lang="en-US" dirty="0"/>
              <a:t>Trapeze Group/</a:t>
            </a:r>
            <a:r>
              <a:rPr lang="en-US" dirty="0" err="1"/>
              <a:t>Assetworks</a:t>
            </a:r>
            <a:endParaRPr lang="en-US" dirty="0"/>
          </a:p>
          <a:p>
            <a:pPr marL="0" indent="0">
              <a:lnSpc>
                <a:spcPct val="120000"/>
              </a:lnSpc>
              <a:spcBef>
                <a:spcPts val="0"/>
              </a:spcBef>
              <a:buNone/>
            </a:pPr>
            <a:r>
              <a:rPr lang="en-US" dirty="0"/>
              <a:t>Sam Schwartz Engineering</a:t>
            </a:r>
          </a:p>
          <a:p>
            <a:pPr marL="0" indent="0">
              <a:lnSpc>
                <a:spcPct val="120000"/>
              </a:lnSpc>
              <a:spcBef>
                <a:spcPts val="0"/>
              </a:spcBef>
              <a:buNone/>
            </a:pPr>
            <a:r>
              <a:rPr lang="en-US" dirty="0"/>
              <a:t>LTK Engineering Services</a:t>
            </a:r>
          </a:p>
          <a:p>
            <a:pPr marL="0" indent="0">
              <a:lnSpc>
                <a:spcPct val="120000"/>
              </a:lnSpc>
              <a:spcBef>
                <a:spcPts val="0"/>
              </a:spcBef>
              <a:buNone/>
            </a:pPr>
            <a:r>
              <a:rPr lang="en-US" dirty="0"/>
              <a:t>Educational Data Systems, </a:t>
            </a:r>
            <a:r>
              <a:rPr lang="en-US" dirty="0" err="1"/>
              <a:t>Inc</a:t>
            </a:r>
            <a:endParaRPr lang="en-US" dirty="0"/>
          </a:p>
          <a:p>
            <a:pPr marL="0" indent="0">
              <a:lnSpc>
                <a:spcPct val="120000"/>
              </a:lnSpc>
              <a:spcBef>
                <a:spcPts val="0"/>
              </a:spcBef>
              <a:buNone/>
            </a:pPr>
            <a:r>
              <a:rPr lang="en-US" dirty="0" err="1"/>
              <a:t>Keville</a:t>
            </a:r>
            <a:r>
              <a:rPr lang="en-US" dirty="0"/>
              <a:t> Enterprises</a:t>
            </a:r>
          </a:p>
          <a:p>
            <a:pPr marL="0" indent="0">
              <a:lnSpc>
                <a:spcPct val="120000"/>
              </a:lnSpc>
              <a:spcBef>
                <a:spcPts val="0"/>
              </a:spcBef>
              <a:buNone/>
            </a:pPr>
            <a:r>
              <a:rPr lang="en-US" dirty="0"/>
              <a:t>John A. Dash &amp; Associates</a:t>
            </a:r>
          </a:p>
          <a:p>
            <a:pPr marL="0" indent="0">
              <a:lnSpc>
                <a:spcPct val="120000"/>
              </a:lnSpc>
              <a:spcBef>
                <a:spcPts val="0"/>
              </a:spcBef>
              <a:buNone/>
            </a:pPr>
            <a:r>
              <a:rPr lang="en-US" dirty="0"/>
              <a:t>Spartan Solutions, LLC</a:t>
            </a:r>
          </a:p>
          <a:p>
            <a:pPr marL="0" indent="0">
              <a:lnSpc>
                <a:spcPct val="120000"/>
              </a:lnSpc>
              <a:spcBef>
                <a:spcPts val="0"/>
              </a:spcBef>
              <a:buNone/>
            </a:pPr>
            <a:r>
              <a:rPr lang="en-US" dirty="0"/>
              <a:t>Michael Baker Jr. Inc.</a:t>
            </a:r>
          </a:p>
          <a:p>
            <a:pPr marL="0" indent="0">
              <a:lnSpc>
                <a:spcPct val="120000"/>
              </a:lnSpc>
              <a:spcBef>
                <a:spcPts val="0"/>
              </a:spcBef>
              <a:buNone/>
            </a:pPr>
            <a:r>
              <a:rPr lang="en-US" dirty="0"/>
              <a:t>Safe Fleet</a:t>
            </a:r>
          </a:p>
          <a:p>
            <a:pPr marL="0" indent="0">
              <a:lnSpc>
                <a:spcPct val="120000"/>
              </a:lnSpc>
              <a:spcBef>
                <a:spcPts val="0"/>
              </a:spcBef>
              <a:buNone/>
            </a:pPr>
            <a:r>
              <a:rPr lang="en-US" dirty="0"/>
              <a:t>SAIRA/Far Systems Americas</a:t>
            </a:r>
          </a:p>
          <a:p>
            <a:pPr marL="0" indent="0">
              <a:lnSpc>
                <a:spcPct val="120000"/>
              </a:lnSpc>
              <a:spcBef>
                <a:spcPts val="0"/>
              </a:spcBef>
              <a:buNone/>
            </a:pPr>
            <a:r>
              <a:rPr lang="en-US" dirty="0"/>
              <a:t>Hall Industries, Inc.</a:t>
            </a:r>
          </a:p>
          <a:p>
            <a:pPr marL="0" indent="0">
              <a:lnSpc>
                <a:spcPct val="120000"/>
              </a:lnSpc>
              <a:spcBef>
                <a:spcPts val="0"/>
              </a:spcBef>
              <a:buNone/>
            </a:pPr>
            <a:r>
              <a:rPr lang="en-US" dirty="0"/>
              <a:t>Crane Payment Innovations, CPI</a:t>
            </a:r>
          </a:p>
          <a:p>
            <a:pPr marL="0" indent="0">
              <a:lnSpc>
                <a:spcPct val="120000"/>
              </a:lnSpc>
              <a:spcBef>
                <a:spcPts val="0"/>
              </a:spcBef>
              <a:buNone/>
            </a:pPr>
            <a:r>
              <a:rPr lang="en-US" dirty="0"/>
              <a:t>Miller Ingenuity</a:t>
            </a:r>
          </a:p>
          <a:p>
            <a:pPr marL="0" indent="0">
              <a:lnSpc>
                <a:spcPct val="120000"/>
              </a:lnSpc>
              <a:spcBef>
                <a:spcPts val="0"/>
              </a:spcBef>
              <a:buNone/>
            </a:pPr>
            <a:r>
              <a:rPr lang="en-US" dirty="0" err="1"/>
              <a:t>Axalta</a:t>
            </a:r>
            <a:r>
              <a:rPr lang="en-US" dirty="0"/>
              <a:t> Coating Systems</a:t>
            </a:r>
          </a:p>
          <a:p>
            <a:pPr marL="0" indent="0">
              <a:lnSpc>
                <a:spcPct val="120000"/>
              </a:lnSpc>
              <a:spcBef>
                <a:spcPts val="0"/>
              </a:spcBef>
              <a:buNone/>
            </a:pPr>
            <a:r>
              <a:rPr lang="en-US" dirty="0" err="1"/>
              <a:t>Haysite</a:t>
            </a:r>
            <a:r>
              <a:rPr lang="en-US" dirty="0"/>
              <a:t> Reinforced Plastics</a:t>
            </a:r>
          </a:p>
          <a:p>
            <a:pPr marL="0" indent="0">
              <a:lnSpc>
                <a:spcPct val="120000"/>
              </a:lnSpc>
              <a:spcBef>
                <a:spcPts val="0"/>
              </a:spcBef>
              <a:buNone/>
            </a:pPr>
            <a:r>
              <a:rPr lang="en-US" dirty="0"/>
              <a:t>General Electric Company</a:t>
            </a:r>
          </a:p>
          <a:p>
            <a:pPr marL="0" indent="0">
              <a:lnSpc>
                <a:spcPct val="120000"/>
              </a:lnSpc>
              <a:spcBef>
                <a:spcPts val="0"/>
              </a:spcBef>
              <a:buNone/>
            </a:pPr>
            <a:r>
              <a:rPr lang="en-US" dirty="0" err="1"/>
              <a:t>Ansaldo</a:t>
            </a:r>
            <a:r>
              <a:rPr lang="en-US" dirty="0"/>
              <a:t> STS USA, Inc.</a:t>
            </a:r>
          </a:p>
          <a:p>
            <a:pPr marL="0" indent="0">
              <a:lnSpc>
                <a:spcPct val="120000"/>
              </a:lnSpc>
              <a:spcBef>
                <a:spcPts val="0"/>
              </a:spcBef>
              <a:buNone/>
            </a:pPr>
            <a:r>
              <a:rPr lang="en-US" dirty="0"/>
              <a:t>Freedman Seating Company</a:t>
            </a:r>
          </a:p>
          <a:p>
            <a:pPr marL="0" indent="0">
              <a:lnSpc>
                <a:spcPct val="120000"/>
              </a:lnSpc>
              <a:spcBef>
                <a:spcPts val="0"/>
              </a:spcBef>
              <a:buNone/>
            </a:pPr>
            <a:r>
              <a:rPr lang="en-US" dirty="0"/>
              <a:t>Nord-Lock</a:t>
            </a:r>
          </a:p>
          <a:p>
            <a:pPr marL="0" indent="0">
              <a:lnSpc>
                <a:spcPct val="120000"/>
              </a:lnSpc>
              <a:spcBef>
                <a:spcPts val="0"/>
              </a:spcBef>
              <a:buNone/>
            </a:pPr>
            <a:r>
              <a:rPr lang="en-US" dirty="0"/>
              <a:t>ORX</a:t>
            </a:r>
          </a:p>
          <a:p>
            <a:pPr marL="0" indent="0">
              <a:lnSpc>
                <a:spcPct val="120000"/>
              </a:lnSpc>
              <a:spcBef>
                <a:spcPts val="0"/>
              </a:spcBef>
              <a:buNone/>
            </a:pPr>
            <a:r>
              <a:rPr lang="en-US" dirty="0"/>
              <a:t>USSC Group/4ONE/FMNA</a:t>
            </a:r>
          </a:p>
          <a:p>
            <a:pPr marL="0" indent="0">
              <a:lnSpc>
                <a:spcPct val="120000"/>
              </a:lnSpc>
              <a:spcBef>
                <a:spcPts val="0"/>
              </a:spcBef>
              <a:buNone/>
            </a:pPr>
            <a:r>
              <a:rPr lang="en-US" dirty="0"/>
              <a:t>Bentley Systems, Inc.</a:t>
            </a:r>
          </a:p>
          <a:p>
            <a:pPr marL="0" indent="0">
              <a:lnSpc>
                <a:spcPct val="120000"/>
              </a:lnSpc>
              <a:spcBef>
                <a:spcPts val="0"/>
              </a:spcBef>
              <a:buNone/>
            </a:pPr>
            <a:r>
              <a:rPr lang="en-US" dirty="0" err="1"/>
              <a:t>Bentech</a:t>
            </a:r>
            <a:r>
              <a:rPr lang="en-US" dirty="0"/>
              <a:t>, Inc.</a:t>
            </a:r>
          </a:p>
          <a:p>
            <a:pPr marL="0" indent="0">
              <a:lnSpc>
                <a:spcPct val="120000"/>
              </a:lnSpc>
              <a:spcBef>
                <a:spcPts val="0"/>
              </a:spcBef>
              <a:buNone/>
            </a:pPr>
            <a:r>
              <a:rPr lang="en-US" dirty="0"/>
              <a:t>Siemens Infrastructure &amp; Cities, Rail Systems Division</a:t>
            </a:r>
          </a:p>
          <a:p>
            <a:pPr marL="0" indent="0">
              <a:lnSpc>
                <a:spcPct val="120000"/>
              </a:lnSpc>
              <a:spcBef>
                <a:spcPts val="0"/>
              </a:spcBef>
              <a:buNone/>
            </a:pPr>
            <a:r>
              <a:rPr lang="en-US" dirty="0"/>
              <a:t>Avail Technologies, Inc.</a:t>
            </a:r>
          </a:p>
          <a:p>
            <a:pPr marL="0" indent="0">
              <a:lnSpc>
                <a:spcPct val="120000"/>
              </a:lnSpc>
              <a:spcBef>
                <a:spcPts val="0"/>
              </a:spcBef>
              <a:buNone/>
            </a:pPr>
            <a:r>
              <a:rPr lang="en-US" dirty="0" err="1"/>
              <a:t>Shaner</a:t>
            </a:r>
            <a:r>
              <a:rPr lang="en-US" dirty="0"/>
              <a:t> Industries</a:t>
            </a:r>
          </a:p>
          <a:p>
            <a:pPr marL="0" indent="0">
              <a:lnSpc>
                <a:spcPct val="120000"/>
              </a:lnSpc>
              <a:spcBef>
                <a:spcPts val="0"/>
              </a:spcBef>
              <a:buNone/>
            </a:pPr>
            <a:r>
              <a:rPr lang="en-US" dirty="0"/>
              <a:t>BBM Railway Equipment, LLC</a:t>
            </a:r>
          </a:p>
          <a:p>
            <a:pPr marL="0" indent="0">
              <a:lnSpc>
                <a:spcPct val="120000"/>
              </a:lnSpc>
              <a:spcBef>
                <a:spcPts val="0"/>
              </a:spcBef>
              <a:buNone/>
            </a:pPr>
            <a:r>
              <a:rPr lang="en-US" dirty="0"/>
              <a:t>Phoenix Contact</a:t>
            </a:r>
          </a:p>
          <a:p>
            <a:pPr marL="0" indent="0">
              <a:lnSpc>
                <a:spcPct val="120000"/>
              </a:lnSpc>
              <a:spcBef>
                <a:spcPts val="0"/>
              </a:spcBef>
              <a:buNone/>
            </a:pPr>
            <a:r>
              <a:rPr lang="en-US" dirty="0"/>
              <a:t>Wabtec</a:t>
            </a:r>
          </a:p>
          <a:p>
            <a:pPr marL="0" indent="0">
              <a:lnSpc>
                <a:spcPct val="120000"/>
              </a:lnSpc>
              <a:spcBef>
                <a:spcPts val="0"/>
              </a:spcBef>
              <a:buNone/>
            </a:pPr>
            <a:r>
              <a:rPr lang="en-US" dirty="0"/>
              <a:t>Siemens</a:t>
            </a:r>
          </a:p>
          <a:p>
            <a:pPr marL="0" indent="0">
              <a:lnSpc>
                <a:spcPct val="120000"/>
              </a:lnSpc>
              <a:spcBef>
                <a:spcPts val="0"/>
              </a:spcBef>
              <a:buNone/>
            </a:pPr>
            <a:r>
              <a:rPr lang="en-US" dirty="0"/>
              <a:t>Axis Communications Inc.</a:t>
            </a:r>
          </a:p>
          <a:p>
            <a:pPr marL="0" indent="0">
              <a:lnSpc>
                <a:spcPct val="120000"/>
              </a:lnSpc>
              <a:spcBef>
                <a:spcPts val="0"/>
              </a:spcBef>
              <a:buNone/>
            </a:pPr>
            <a:r>
              <a:rPr lang="en-US" dirty="0" err="1"/>
              <a:t>AerosUSA</a:t>
            </a:r>
            <a:r>
              <a:rPr lang="en-US" dirty="0"/>
              <a:t>, Inc.</a:t>
            </a:r>
          </a:p>
          <a:p>
            <a:pPr marL="0" indent="0">
              <a:lnSpc>
                <a:spcPct val="120000"/>
              </a:lnSpc>
              <a:spcBef>
                <a:spcPts val="0"/>
              </a:spcBef>
              <a:buNone/>
            </a:pPr>
            <a:r>
              <a:rPr lang="en-US" dirty="0"/>
              <a:t>L.B. Foster Company, Inc.</a:t>
            </a:r>
          </a:p>
          <a:p>
            <a:pPr marL="0" indent="0">
              <a:lnSpc>
                <a:spcPct val="120000"/>
              </a:lnSpc>
              <a:spcBef>
                <a:spcPts val="0"/>
              </a:spcBef>
              <a:buNone/>
            </a:pPr>
            <a:r>
              <a:rPr lang="en-US" dirty="0"/>
              <a:t>Bombardier Transportation-Propulsion and Controls</a:t>
            </a:r>
          </a:p>
          <a:p>
            <a:pPr marL="0" indent="0">
              <a:lnSpc>
                <a:spcPct val="120000"/>
              </a:lnSpc>
              <a:spcBef>
                <a:spcPts val="0"/>
              </a:spcBef>
              <a:buNone/>
            </a:pPr>
            <a:r>
              <a:rPr lang="en-US" dirty="0" err="1"/>
              <a:t>Kelox</a:t>
            </a:r>
            <a:r>
              <a:rPr lang="en-US" dirty="0"/>
              <a:t> IRT USA, LLC</a:t>
            </a:r>
          </a:p>
          <a:p>
            <a:pPr marL="0" indent="0">
              <a:lnSpc>
                <a:spcPct val="120000"/>
              </a:lnSpc>
              <a:spcBef>
                <a:spcPts val="0"/>
              </a:spcBef>
              <a:buNone/>
            </a:pPr>
            <a:r>
              <a:rPr lang="en-US" dirty="0"/>
              <a:t>Trans/Air Manufacturing Corporation</a:t>
            </a:r>
          </a:p>
          <a:p>
            <a:pPr marL="0" indent="0">
              <a:lnSpc>
                <a:spcPct val="120000"/>
              </a:lnSpc>
              <a:spcBef>
                <a:spcPts val="0"/>
              </a:spcBef>
              <a:buNone/>
            </a:pPr>
            <a:r>
              <a:rPr lang="en-US" dirty="0"/>
              <a:t>Bombardier Transportation-Systems</a:t>
            </a:r>
          </a:p>
          <a:p>
            <a:pPr marL="0" indent="0">
              <a:lnSpc>
                <a:spcPct val="120000"/>
              </a:lnSpc>
              <a:spcBef>
                <a:spcPts val="0"/>
              </a:spcBef>
              <a:buNone/>
            </a:pPr>
            <a:r>
              <a:rPr lang="en-US" dirty="0"/>
              <a:t>Bombardier Transportation-Rail Control Solutions</a:t>
            </a:r>
          </a:p>
          <a:p>
            <a:pPr marL="0" indent="0">
              <a:lnSpc>
                <a:spcPct val="120000"/>
              </a:lnSpc>
              <a:spcBef>
                <a:spcPts val="0"/>
              </a:spcBef>
              <a:buNone/>
            </a:pPr>
            <a:r>
              <a:rPr lang="en-US" dirty="0"/>
              <a:t>Thales Transport &amp; Security, Inc.</a:t>
            </a:r>
          </a:p>
          <a:p>
            <a:pPr marL="0" indent="0">
              <a:lnSpc>
                <a:spcPct val="120000"/>
              </a:lnSpc>
              <a:spcBef>
                <a:spcPts val="0"/>
              </a:spcBef>
              <a:buNone/>
            </a:pPr>
            <a:r>
              <a:rPr lang="en-US" dirty="0" err="1"/>
              <a:t>Souriau</a:t>
            </a:r>
            <a:r>
              <a:rPr lang="en-US" dirty="0"/>
              <a:t> USA, Inc.</a:t>
            </a:r>
          </a:p>
          <a:p>
            <a:pPr marL="0" indent="0">
              <a:lnSpc>
                <a:spcPct val="120000"/>
              </a:lnSpc>
              <a:spcBef>
                <a:spcPts val="0"/>
              </a:spcBef>
              <a:buNone/>
            </a:pPr>
            <a:r>
              <a:rPr lang="en-US" dirty="0"/>
              <a:t>Mobile Climate Control</a:t>
            </a:r>
          </a:p>
          <a:p>
            <a:pPr marL="0" indent="0">
              <a:lnSpc>
                <a:spcPct val="120000"/>
              </a:lnSpc>
              <a:spcBef>
                <a:spcPts val="0"/>
              </a:spcBef>
              <a:buNone/>
            </a:pPr>
            <a:r>
              <a:rPr lang="en-US" dirty="0" err="1"/>
              <a:t>Voith</a:t>
            </a:r>
            <a:r>
              <a:rPr lang="en-US" dirty="0"/>
              <a:t> Turbo Inc.</a:t>
            </a:r>
          </a:p>
          <a:p>
            <a:pPr marL="0" indent="0">
              <a:lnSpc>
                <a:spcPct val="120000"/>
              </a:lnSpc>
              <a:spcBef>
                <a:spcPts val="0"/>
              </a:spcBef>
              <a:buNone/>
            </a:pPr>
            <a:r>
              <a:rPr lang="en-US" dirty="0"/>
              <a:t>Bosch Security Systems, </a:t>
            </a:r>
            <a:r>
              <a:rPr lang="en-US" dirty="0" err="1"/>
              <a:t>Inc</a:t>
            </a:r>
            <a:endParaRPr lang="en-US" dirty="0"/>
          </a:p>
          <a:p>
            <a:pPr marL="0" indent="0">
              <a:lnSpc>
                <a:spcPct val="120000"/>
              </a:lnSpc>
              <a:spcBef>
                <a:spcPts val="0"/>
              </a:spcBef>
              <a:buNone/>
            </a:pPr>
            <a:r>
              <a:rPr lang="en-US" dirty="0"/>
              <a:t>S.K.I. Company</a:t>
            </a:r>
          </a:p>
          <a:p>
            <a:pPr marL="0" indent="0">
              <a:lnSpc>
                <a:spcPct val="120000"/>
              </a:lnSpc>
              <a:spcBef>
                <a:spcPts val="0"/>
              </a:spcBef>
              <a:buNone/>
            </a:pPr>
            <a:r>
              <a:rPr lang="en-US" dirty="0"/>
              <a:t>CCI Thermal Technologies Inc.</a:t>
            </a:r>
          </a:p>
          <a:p>
            <a:pPr marL="0" indent="0">
              <a:lnSpc>
                <a:spcPct val="120000"/>
              </a:lnSpc>
              <a:spcBef>
                <a:spcPts val="0"/>
              </a:spcBef>
              <a:buNone/>
            </a:pPr>
            <a:r>
              <a:rPr lang="en-US" dirty="0"/>
              <a:t>Brush Industries/Q-Card Company</a:t>
            </a:r>
          </a:p>
          <a:p>
            <a:pPr marL="0" indent="0">
              <a:lnSpc>
                <a:spcPct val="120000"/>
              </a:lnSpc>
              <a:spcBef>
                <a:spcPts val="0"/>
              </a:spcBef>
              <a:buNone/>
            </a:pPr>
            <a:r>
              <a:rPr lang="en-US" dirty="0"/>
              <a:t>SEKISUI Polymer Innovations, LLC</a:t>
            </a:r>
          </a:p>
          <a:p>
            <a:pPr marL="0" indent="0">
              <a:lnSpc>
                <a:spcPct val="120000"/>
              </a:lnSpc>
              <a:spcBef>
                <a:spcPts val="0"/>
              </a:spcBef>
              <a:buNone/>
            </a:pPr>
            <a:r>
              <a:rPr lang="en-US" dirty="0"/>
              <a:t>I/O Controls Corporation</a:t>
            </a:r>
          </a:p>
          <a:p>
            <a:pPr marL="0" indent="0">
              <a:lnSpc>
                <a:spcPct val="120000"/>
              </a:lnSpc>
              <a:spcBef>
                <a:spcPts val="0"/>
              </a:spcBef>
              <a:buNone/>
            </a:pPr>
            <a:r>
              <a:rPr lang="en-US" dirty="0"/>
              <a:t>Sure-</a:t>
            </a:r>
            <a:r>
              <a:rPr lang="en-US" dirty="0" err="1"/>
              <a:t>Lok</a:t>
            </a:r>
            <a:r>
              <a:rPr lang="en-US" dirty="0"/>
              <a:t>, Inc.</a:t>
            </a:r>
          </a:p>
          <a:p>
            <a:pPr marL="0" indent="0">
              <a:lnSpc>
                <a:spcPct val="120000"/>
              </a:lnSpc>
              <a:spcBef>
                <a:spcPts val="0"/>
              </a:spcBef>
              <a:buNone/>
            </a:pPr>
            <a:r>
              <a:rPr lang="en-US" dirty="0" err="1"/>
              <a:t>Logena</a:t>
            </a:r>
            <a:r>
              <a:rPr lang="en-US" dirty="0"/>
              <a:t> Automotive LLC</a:t>
            </a:r>
          </a:p>
          <a:p>
            <a:pPr marL="0" indent="0">
              <a:lnSpc>
                <a:spcPct val="120000"/>
              </a:lnSpc>
              <a:spcBef>
                <a:spcPts val="0"/>
              </a:spcBef>
              <a:buNone/>
            </a:pPr>
            <a:r>
              <a:rPr lang="en-US" dirty="0"/>
              <a:t>Bus </a:t>
            </a:r>
            <a:r>
              <a:rPr lang="en-US" dirty="0" err="1"/>
              <a:t>Stuf</a:t>
            </a:r>
            <a:r>
              <a:rPr lang="en-US" dirty="0"/>
              <a:t> Inc.</a:t>
            </a:r>
          </a:p>
          <a:p>
            <a:pPr marL="0" indent="0">
              <a:lnSpc>
                <a:spcPct val="120000"/>
              </a:lnSpc>
              <a:spcBef>
                <a:spcPts val="0"/>
              </a:spcBef>
              <a:buNone/>
            </a:pPr>
            <a:r>
              <a:rPr lang="en-US" dirty="0" err="1"/>
              <a:t>AlliedBarton</a:t>
            </a:r>
            <a:r>
              <a:rPr lang="en-US" dirty="0"/>
              <a:t> Security Services</a:t>
            </a:r>
          </a:p>
          <a:p>
            <a:pPr marL="0" indent="0">
              <a:lnSpc>
                <a:spcPct val="120000"/>
              </a:lnSpc>
              <a:spcBef>
                <a:spcPts val="0"/>
              </a:spcBef>
              <a:buNone/>
            </a:pPr>
            <a:r>
              <a:rPr lang="en-US" dirty="0"/>
              <a:t>Xerox</a:t>
            </a:r>
          </a:p>
          <a:p>
            <a:pPr marL="0" indent="0">
              <a:lnSpc>
                <a:spcPct val="120000"/>
              </a:lnSpc>
              <a:spcBef>
                <a:spcPts val="0"/>
              </a:spcBef>
              <a:buNone/>
            </a:pPr>
            <a:r>
              <a:rPr lang="en-US" dirty="0"/>
              <a:t>Continental Corporation</a:t>
            </a:r>
          </a:p>
          <a:p>
            <a:pPr marL="0" indent="0">
              <a:lnSpc>
                <a:spcPct val="120000"/>
              </a:lnSpc>
              <a:spcBef>
                <a:spcPts val="0"/>
              </a:spcBef>
              <a:buNone/>
            </a:pPr>
            <a:r>
              <a:rPr lang="en-US" dirty="0"/>
              <a:t>BEA/</a:t>
            </a:r>
            <a:r>
              <a:rPr lang="en-US" dirty="0" err="1"/>
              <a:t>Sensorio</a:t>
            </a:r>
            <a:r>
              <a:rPr lang="en-US" dirty="0"/>
              <a:t> Inc.</a:t>
            </a:r>
          </a:p>
          <a:p>
            <a:pPr marL="0" indent="0">
              <a:lnSpc>
                <a:spcPct val="120000"/>
              </a:lnSpc>
              <a:spcBef>
                <a:spcPts val="0"/>
              </a:spcBef>
              <a:buNone/>
            </a:pPr>
            <a:r>
              <a:rPr lang="en-US" dirty="0" err="1"/>
              <a:t>Faiveley</a:t>
            </a:r>
            <a:r>
              <a:rPr lang="en-US" dirty="0"/>
              <a:t> Transport, USA Inc.</a:t>
            </a:r>
          </a:p>
          <a:p>
            <a:pPr marL="0" indent="0">
              <a:lnSpc>
                <a:spcPct val="120000"/>
              </a:lnSpc>
              <a:spcBef>
                <a:spcPts val="0"/>
              </a:spcBef>
              <a:buNone/>
            </a:pPr>
            <a:r>
              <a:rPr lang="en-US" dirty="0"/>
              <a:t>ZF Industries</a:t>
            </a:r>
          </a:p>
          <a:p>
            <a:pPr marL="0" indent="0">
              <a:lnSpc>
                <a:spcPct val="120000"/>
              </a:lnSpc>
              <a:spcBef>
                <a:spcPts val="0"/>
              </a:spcBef>
              <a:buNone/>
            </a:pPr>
            <a:r>
              <a:rPr lang="en-US" dirty="0"/>
              <a:t>Irwin Transportation Products</a:t>
            </a:r>
          </a:p>
          <a:p>
            <a:pPr marL="0" indent="0">
              <a:lnSpc>
                <a:spcPct val="120000"/>
              </a:lnSpc>
              <a:spcBef>
                <a:spcPts val="0"/>
              </a:spcBef>
              <a:buNone/>
            </a:pPr>
            <a:r>
              <a:rPr lang="en-US" dirty="0"/>
              <a:t>Chestnut Ridge Foam, Inc.</a:t>
            </a:r>
          </a:p>
          <a:p>
            <a:pPr marL="0" indent="0">
              <a:lnSpc>
                <a:spcPct val="120000"/>
              </a:lnSpc>
              <a:spcBef>
                <a:spcPts val="0"/>
              </a:spcBef>
              <a:buNone/>
            </a:pPr>
            <a:r>
              <a:rPr lang="en-US" dirty="0"/>
              <a:t>Penn Machine Company</a:t>
            </a:r>
          </a:p>
          <a:p>
            <a:pPr marL="0" indent="0">
              <a:lnSpc>
                <a:spcPct val="120000"/>
              </a:lnSpc>
              <a:spcBef>
                <a:spcPts val="0"/>
              </a:spcBef>
              <a:buNone/>
            </a:pPr>
            <a:r>
              <a:rPr lang="en-US" dirty="0"/>
              <a:t>MEN Micro, Inc.</a:t>
            </a:r>
          </a:p>
          <a:p>
            <a:pPr marL="0" indent="0">
              <a:lnSpc>
                <a:spcPct val="120000"/>
              </a:lnSpc>
              <a:spcBef>
                <a:spcPts val="0"/>
              </a:spcBef>
              <a:buNone/>
            </a:pPr>
            <a:r>
              <a:rPr lang="en-US" dirty="0" err="1"/>
              <a:t>AxleTech</a:t>
            </a:r>
            <a:r>
              <a:rPr lang="en-US" dirty="0"/>
              <a:t> International (ATI)</a:t>
            </a:r>
          </a:p>
          <a:p>
            <a:pPr marL="0" indent="0">
              <a:lnSpc>
                <a:spcPct val="120000"/>
              </a:lnSpc>
              <a:spcBef>
                <a:spcPts val="0"/>
              </a:spcBef>
              <a:buNone/>
            </a:pPr>
            <a:r>
              <a:rPr lang="en-US" dirty="0"/>
              <a:t>Cummins Power Systems</a:t>
            </a:r>
          </a:p>
          <a:p>
            <a:pPr marL="0" indent="0">
              <a:lnSpc>
                <a:spcPct val="120000"/>
              </a:lnSpc>
              <a:spcBef>
                <a:spcPts val="0"/>
              </a:spcBef>
              <a:buNone/>
            </a:pPr>
            <a:r>
              <a:rPr lang="en-US" dirty="0" err="1"/>
              <a:t>Kustom</a:t>
            </a:r>
            <a:r>
              <a:rPr lang="en-US" dirty="0"/>
              <a:t> Seating Unlimited, Inc.</a:t>
            </a:r>
          </a:p>
          <a:p>
            <a:pPr marL="0" indent="0">
              <a:lnSpc>
                <a:spcPct val="120000"/>
              </a:lnSpc>
              <a:spcBef>
                <a:spcPts val="0"/>
              </a:spcBef>
              <a:buNone/>
            </a:pPr>
            <a:r>
              <a:rPr lang="en-US" dirty="0"/>
              <a:t>Brookville Equipment Corp.</a:t>
            </a:r>
          </a:p>
          <a:p>
            <a:pPr marL="0" indent="0">
              <a:lnSpc>
                <a:spcPct val="120000"/>
              </a:lnSpc>
              <a:spcBef>
                <a:spcPts val="0"/>
              </a:spcBef>
              <a:buNone/>
            </a:pPr>
            <a:r>
              <a:rPr lang="en-US" dirty="0" err="1"/>
              <a:t>Vossloh</a:t>
            </a:r>
            <a:endParaRPr lang="en-US" dirty="0"/>
          </a:p>
          <a:p>
            <a:pPr marL="0" indent="0">
              <a:lnSpc>
                <a:spcPct val="120000"/>
              </a:lnSpc>
              <a:spcBef>
                <a:spcPts val="0"/>
              </a:spcBef>
              <a:buNone/>
            </a:pPr>
            <a:r>
              <a:rPr lang="en-US" dirty="0" err="1"/>
              <a:t>Ecolane</a:t>
            </a:r>
            <a:r>
              <a:rPr lang="en-US" dirty="0"/>
              <a:t> USA, Inc.</a:t>
            </a:r>
          </a:p>
          <a:p>
            <a:pPr marL="0" indent="0">
              <a:lnSpc>
                <a:spcPct val="120000"/>
              </a:lnSpc>
              <a:spcBef>
                <a:spcPts val="0"/>
              </a:spcBef>
              <a:buNone/>
            </a:pPr>
            <a:r>
              <a:rPr lang="en-US" dirty="0"/>
              <a:t>BAE SYSTEMS</a:t>
            </a:r>
          </a:p>
          <a:p>
            <a:pPr marL="0" indent="0">
              <a:lnSpc>
                <a:spcPct val="120000"/>
              </a:lnSpc>
              <a:spcBef>
                <a:spcPts val="0"/>
              </a:spcBef>
              <a:buNone/>
            </a:pPr>
            <a:r>
              <a:rPr lang="en-US" dirty="0"/>
              <a:t>Bombardier Transportation</a:t>
            </a:r>
          </a:p>
          <a:p>
            <a:pPr marL="0" indent="0">
              <a:lnSpc>
                <a:spcPct val="120000"/>
              </a:lnSpc>
              <a:spcBef>
                <a:spcPts val="0"/>
              </a:spcBef>
              <a:buNone/>
            </a:pPr>
            <a:r>
              <a:rPr lang="en-US" dirty="0"/>
              <a:t>Mitsubishi Electric Power Products, Inc.</a:t>
            </a:r>
          </a:p>
          <a:p>
            <a:pPr marL="0" indent="0">
              <a:lnSpc>
                <a:spcPct val="120000"/>
              </a:lnSpc>
              <a:spcBef>
                <a:spcPts val="0"/>
              </a:spcBef>
              <a:buNone/>
            </a:pPr>
            <a:r>
              <a:rPr lang="en-US" dirty="0" err="1"/>
              <a:t>Altro</a:t>
            </a:r>
            <a:r>
              <a:rPr lang="en-US" dirty="0"/>
              <a:t> </a:t>
            </a:r>
            <a:r>
              <a:rPr lang="en-US" dirty="0" err="1"/>
              <a:t>Transflor</a:t>
            </a:r>
            <a:endParaRPr lang="en-US" dirty="0"/>
          </a:p>
          <a:p>
            <a:pPr marL="0" indent="0">
              <a:lnSpc>
                <a:spcPct val="120000"/>
              </a:lnSpc>
              <a:spcBef>
                <a:spcPts val="0"/>
              </a:spcBef>
              <a:buNone/>
            </a:pPr>
            <a:r>
              <a:rPr lang="en-US" dirty="0"/>
              <a:t>Kidde Dual Spectrum</a:t>
            </a:r>
          </a:p>
          <a:p>
            <a:pPr marL="0" indent="0">
              <a:lnSpc>
                <a:spcPct val="120000"/>
              </a:lnSpc>
              <a:spcBef>
                <a:spcPts val="0"/>
              </a:spcBef>
              <a:buNone/>
            </a:pPr>
            <a:r>
              <a:rPr lang="en-US" dirty="0"/>
              <a:t>Wabtec Corporation</a:t>
            </a:r>
          </a:p>
          <a:p>
            <a:pPr marL="0" indent="0">
              <a:lnSpc>
                <a:spcPct val="120000"/>
              </a:lnSpc>
              <a:spcBef>
                <a:spcPts val="0"/>
              </a:spcBef>
              <a:buNone/>
            </a:pPr>
            <a:r>
              <a:rPr lang="en-US" dirty="0"/>
              <a:t>UTC/Rail &amp; </a:t>
            </a:r>
            <a:r>
              <a:rPr lang="en-US" dirty="0" err="1"/>
              <a:t>Airsources</a:t>
            </a:r>
            <a:r>
              <a:rPr lang="en-US" dirty="0"/>
              <a:t>, Inc.</a:t>
            </a:r>
          </a:p>
          <a:p>
            <a:pPr marL="0" indent="0">
              <a:lnSpc>
                <a:spcPct val="120000"/>
              </a:lnSpc>
              <a:spcBef>
                <a:spcPts val="0"/>
              </a:spcBef>
              <a:buNone/>
            </a:pPr>
            <a:r>
              <a:rPr lang="en-US" dirty="0"/>
              <a:t>AMETEK Precision Motion Control</a:t>
            </a:r>
          </a:p>
          <a:p>
            <a:pPr marL="0" indent="0">
              <a:lnSpc>
                <a:spcPct val="120000"/>
              </a:lnSpc>
              <a:spcBef>
                <a:spcPts val="0"/>
              </a:spcBef>
              <a:buNone/>
            </a:pPr>
            <a:r>
              <a:rPr lang="en-US" dirty="0"/>
              <a:t>Al Engel Consulting</a:t>
            </a:r>
          </a:p>
          <a:p>
            <a:pPr marL="0" indent="0">
              <a:lnSpc>
                <a:spcPct val="120000"/>
              </a:lnSpc>
              <a:spcBef>
                <a:spcPts val="0"/>
              </a:spcBef>
              <a:buNone/>
            </a:pPr>
            <a:r>
              <a:rPr lang="en-US" dirty="0"/>
              <a:t>Joe </a:t>
            </a:r>
            <a:r>
              <a:rPr lang="en-US" dirty="0" err="1"/>
              <a:t>Boscia</a:t>
            </a:r>
            <a:r>
              <a:rPr lang="en-US" dirty="0"/>
              <a:t> Resources</a:t>
            </a:r>
          </a:p>
          <a:p>
            <a:pPr marL="0" indent="0">
              <a:lnSpc>
                <a:spcPct val="120000"/>
              </a:lnSpc>
              <a:spcBef>
                <a:spcPts val="0"/>
              </a:spcBef>
              <a:buNone/>
            </a:pPr>
            <a:r>
              <a:rPr lang="en-US" dirty="0" err="1"/>
              <a:t>Teumim</a:t>
            </a:r>
            <a:r>
              <a:rPr lang="en-US" dirty="0"/>
              <a:t> Technical, LLC</a:t>
            </a:r>
          </a:p>
          <a:p>
            <a:pPr marL="0" indent="0">
              <a:lnSpc>
                <a:spcPct val="120000"/>
              </a:lnSpc>
              <a:spcBef>
                <a:spcPts val="0"/>
              </a:spcBef>
              <a:buNone/>
            </a:pPr>
            <a:r>
              <a:rPr lang="en-US" dirty="0"/>
              <a:t>Hugh A. </a:t>
            </a:r>
            <a:r>
              <a:rPr lang="en-US" dirty="0" err="1"/>
              <a:t>Mose</a:t>
            </a:r>
            <a:r>
              <a:rPr lang="en-US" dirty="0"/>
              <a:t>, P.E. – Transportation Consultant</a:t>
            </a:r>
          </a:p>
          <a:p>
            <a:pPr marL="0" indent="0">
              <a:lnSpc>
                <a:spcPct val="120000"/>
              </a:lnSpc>
              <a:spcBef>
                <a:spcPts val="0"/>
              </a:spcBef>
              <a:buNone/>
            </a:pPr>
            <a:r>
              <a:rPr lang="en-US" dirty="0"/>
              <a:t>Shapiro Rail Consulting, Inc.</a:t>
            </a:r>
          </a:p>
          <a:p>
            <a:pPr marL="0" indent="0">
              <a:lnSpc>
                <a:spcPct val="120000"/>
              </a:lnSpc>
              <a:spcBef>
                <a:spcPts val="0"/>
              </a:spcBef>
              <a:buNone/>
            </a:pPr>
            <a:r>
              <a:rPr lang="en-US" dirty="0"/>
              <a:t>Thomas E. </a:t>
            </a:r>
            <a:r>
              <a:rPr lang="en-US" dirty="0" err="1"/>
              <a:t>Frawley</a:t>
            </a:r>
            <a:r>
              <a:rPr lang="en-US" dirty="0"/>
              <a:t> Consulting, LLC</a:t>
            </a:r>
          </a:p>
          <a:p>
            <a:pPr marL="0" indent="0">
              <a:lnSpc>
                <a:spcPct val="120000"/>
              </a:lnSpc>
              <a:spcBef>
                <a:spcPts val="0"/>
              </a:spcBef>
              <a:buNone/>
            </a:pPr>
            <a:r>
              <a:rPr lang="en-US" dirty="0"/>
              <a:t>First Transit, Inc.</a:t>
            </a:r>
          </a:p>
          <a:p>
            <a:pPr marL="0" indent="0">
              <a:lnSpc>
                <a:spcPct val="120000"/>
              </a:lnSpc>
              <a:spcBef>
                <a:spcPts val="0"/>
              </a:spcBef>
              <a:buNone/>
            </a:pPr>
            <a:r>
              <a:rPr lang="en-US" dirty="0" err="1"/>
              <a:t>Transdev</a:t>
            </a:r>
            <a:r>
              <a:rPr lang="en-US" dirty="0"/>
              <a:t> North America</a:t>
            </a:r>
          </a:p>
          <a:p>
            <a:pPr marL="0" indent="0">
              <a:lnSpc>
                <a:spcPct val="120000"/>
              </a:lnSpc>
              <a:spcBef>
                <a:spcPts val="0"/>
              </a:spcBef>
              <a:buNone/>
            </a:pPr>
            <a:endParaRPr lang="en-US" dirty="0"/>
          </a:p>
        </p:txBody>
      </p:sp>
    </p:spTree>
    <p:extLst>
      <p:ext uri="{BB962C8B-B14F-4D97-AF65-F5344CB8AC3E}">
        <p14:creationId xmlns:p14="http://schemas.microsoft.com/office/powerpoint/2010/main" val="4264361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90" y="365127"/>
            <a:ext cx="7886700" cy="1323974"/>
          </a:xfrm>
        </p:spPr>
        <p:txBody>
          <a:bodyPr/>
          <a:lstStyle/>
          <a:p>
            <a:r>
              <a:rPr lang="en-US" b="1" dirty="0"/>
              <a:t>Mass Transit </a:t>
            </a:r>
            <a:r>
              <a:rPr lang="en-US" b="1" dirty="0" smtClean="0"/>
              <a:t>Account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Two bills introduced to </a:t>
            </a:r>
            <a:r>
              <a:rPr lang="en-US" dirty="0"/>
              <a:t>eliminate the Mass Transit Account dedicated revenues</a:t>
            </a:r>
            <a:r>
              <a:rPr lang="en-US" dirty="0" smtClean="0"/>
              <a:t>.</a:t>
            </a:r>
          </a:p>
          <a:p>
            <a:r>
              <a:rPr lang="en-US" dirty="0"/>
              <a:t> </a:t>
            </a:r>
            <a:r>
              <a:rPr lang="en-US" dirty="0" smtClean="0">
                <a:hlinkClick r:id="rId2"/>
              </a:rPr>
              <a:t>H.R.1461</a:t>
            </a:r>
            <a:r>
              <a:rPr lang="en-US" dirty="0" smtClean="0"/>
              <a:t>, The </a:t>
            </a:r>
            <a:r>
              <a:rPr lang="en-US" dirty="0"/>
              <a:t>DRIVE Act of 2015 (Rep. Massie R-KY</a:t>
            </a:r>
            <a:r>
              <a:rPr lang="en-US" dirty="0" smtClean="0"/>
              <a:t>)</a:t>
            </a:r>
            <a:r>
              <a:rPr lang="en-US" dirty="0"/>
              <a:t> </a:t>
            </a:r>
            <a:r>
              <a:rPr lang="en-US" dirty="0" smtClean="0"/>
              <a:t>– legislation </a:t>
            </a:r>
            <a:r>
              <a:rPr lang="en-US" dirty="0"/>
              <a:t>which would immediately eliminate the Mass Transit Account of the Highway Trust Fund and redirect all motor fuels tax revenue previously dedicated to public transportation to the Highway Account of the Highway Trust Fund.</a:t>
            </a:r>
          </a:p>
          <a:p>
            <a:r>
              <a:rPr lang="en-US" dirty="0" smtClean="0">
                <a:hlinkClick r:id="rId3"/>
              </a:rPr>
              <a:t>H.R.1551</a:t>
            </a:r>
            <a:r>
              <a:rPr lang="en-US" dirty="0" smtClean="0"/>
              <a:t>, The </a:t>
            </a:r>
            <a:r>
              <a:rPr lang="en-US" dirty="0"/>
              <a:t>Highway Restoration Act of </a:t>
            </a:r>
            <a:r>
              <a:rPr lang="en-US" dirty="0" smtClean="0"/>
              <a:t>2015 (Rep. </a:t>
            </a:r>
            <a:r>
              <a:rPr lang="en-US" dirty="0" err="1" smtClean="0"/>
              <a:t>Sandford</a:t>
            </a:r>
            <a:r>
              <a:rPr lang="en-US" dirty="0" smtClean="0"/>
              <a:t>, R-SC) –  </a:t>
            </a:r>
            <a:r>
              <a:rPr lang="en-US" dirty="0"/>
              <a:t>legislation which would phase out and eliminate the deposits of motor fuels excise taxes into Mass Transit Account of the Highway Trust Fund over five years.</a:t>
            </a:r>
          </a:p>
          <a:p>
            <a:pPr marL="0" indent="0">
              <a:buNone/>
            </a:pPr>
            <a:endParaRPr lang="en-US" dirty="0" smtClean="0"/>
          </a:p>
          <a:p>
            <a:pPr marL="0" indent="0">
              <a:buNone/>
            </a:pPr>
            <a:r>
              <a:rPr lang="en-US" dirty="0" smtClean="0"/>
              <a:t>Expect them to be offered </a:t>
            </a:r>
            <a:r>
              <a:rPr lang="en-US" dirty="0"/>
              <a:t>as an amendment </a:t>
            </a:r>
            <a:r>
              <a:rPr lang="en-US" dirty="0" smtClean="0"/>
              <a:t>during </a:t>
            </a:r>
            <a:r>
              <a:rPr lang="en-US" dirty="0"/>
              <a:t>House consideration.</a:t>
            </a:r>
          </a:p>
          <a:p>
            <a:pPr marL="0" indent="0">
              <a:buNone/>
            </a:pPr>
            <a:r>
              <a:rPr lang="en-US" dirty="0" smtClean="0"/>
              <a:t>Unlike HR 7, this is not </a:t>
            </a:r>
            <a:r>
              <a:rPr lang="en-US" dirty="0"/>
              <a:t>advanced by the Chairman or Leadership, but rather by conservative activists</a:t>
            </a:r>
            <a:r>
              <a:rPr lang="en-US" dirty="0" smtClean="0"/>
              <a:t>.</a:t>
            </a:r>
            <a:endParaRPr lang="en-US" dirty="0"/>
          </a:p>
        </p:txBody>
      </p:sp>
    </p:spTree>
    <p:extLst>
      <p:ext uri="{BB962C8B-B14F-4D97-AF65-F5344CB8AC3E}">
        <p14:creationId xmlns:p14="http://schemas.microsoft.com/office/powerpoint/2010/main" val="3305322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 legislation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Full House approved Transportation Committee bipartisan bill with a heavy focus on </a:t>
            </a:r>
            <a:r>
              <a:rPr lang="en-US" dirty="0"/>
              <a:t>Northeast Corridor </a:t>
            </a:r>
            <a:endParaRPr lang="en-US" dirty="0" smtClean="0"/>
          </a:p>
          <a:p>
            <a:r>
              <a:rPr lang="en-US" dirty="0" smtClean="0"/>
              <a:t>Full House approved </a:t>
            </a:r>
            <a:r>
              <a:rPr lang="en-US" dirty="0"/>
              <a:t>bill H.R. 749, the Passenger Rail Reform and Investment Act of 2015 (PRRIA) by a vote of 316 – 101, majorities from both parties supported passage.  </a:t>
            </a:r>
            <a:endParaRPr lang="en-US" dirty="0" smtClean="0"/>
          </a:p>
          <a:p>
            <a:r>
              <a:rPr lang="en-US" dirty="0" smtClean="0"/>
              <a:t>Authorizes </a:t>
            </a:r>
            <a:r>
              <a:rPr lang="en-US" dirty="0"/>
              <a:t>appropriations for Amtrak for Fiscal Years 2016-2019 (FY 2016-2019). </a:t>
            </a:r>
            <a:r>
              <a:rPr lang="en-US" dirty="0" smtClean="0"/>
              <a:t>$7.1 </a:t>
            </a:r>
            <a:r>
              <a:rPr lang="en-US" dirty="0"/>
              <a:t>billion four-year </a:t>
            </a:r>
            <a:r>
              <a:rPr lang="en-US" dirty="0" smtClean="0"/>
              <a:t>authorization.</a:t>
            </a:r>
          </a:p>
          <a:p>
            <a:pPr lvl="1"/>
            <a:r>
              <a:rPr lang="en-US" dirty="0" smtClean="0"/>
              <a:t> </a:t>
            </a:r>
            <a:r>
              <a:rPr lang="en-US" dirty="0"/>
              <a:t>$1.9 billion for the Amtrak Northeast Corridor Improvement Fund account; approximately $3.9 billion for the Amtrak National Network account; $96 million for the Amtrak Office of Inspector General; and $1.2 billion for capital grants to states for new intercity passenger rail.</a:t>
            </a:r>
            <a:endParaRPr lang="en-US" dirty="0" smtClean="0"/>
          </a:p>
          <a:p>
            <a:r>
              <a:rPr lang="en-US" dirty="0" smtClean="0"/>
              <a:t>Senate has not </a:t>
            </a:r>
            <a:r>
              <a:rPr lang="en-US" dirty="0"/>
              <a:t>introduced a bill </a:t>
            </a:r>
            <a:r>
              <a:rPr lang="en-US" dirty="0" smtClean="0"/>
              <a:t>yet</a:t>
            </a:r>
            <a:endParaRPr lang="en-US" dirty="0"/>
          </a:p>
        </p:txBody>
      </p:sp>
    </p:spTree>
    <p:extLst>
      <p:ext uri="{BB962C8B-B14F-4D97-AF65-F5344CB8AC3E}">
        <p14:creationId xmlns:p14="http://schemas.microsoft.com/office/powerpoint/2010/main" val="571786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 Legislation</a:t>
            </a:r>
            <a:endParaRPr lang="en-US" dirty="0"/>
          </a:p>
        </p:txBody>
      </p:sp>
      <p:sp>
        <p:nvSpPr>
          <p:cNvPr id="3" name="Content Placeholder 2"/>
          <p:cNvSpPr>
            <a:spLocks noGrp="1"/>
          </p:cNvSpPr>
          <p:nvPr>
            <p:ph idx="1"/>
          </p:nvPr>
        </p:nvSpPr>
        <p:spPr/>
        <p:txBody>
          <a:bodyPr>
            <a:normAutofit/>
          </a:bodyPr>
          <a:lstStyle/>
          <a:p>
            <a:r>
              <a:rPr lang="en-US" dirty="0" smtClean="0"/>
              <a:t>Positive train control deadline is fast approaching in 2015</a:t>
            </a:r>
          </a:p>
          <a:p>
            <a:r>
              <a:rPr lang="en-US" dirty="0" smtClean="0"/>
              <a:t>Senate Commerce Committee passed bill, S.650, </a:t>
            </a:r>
            <a:r>
              <a:rPr lang="en-US" dirty="0"/>
              <a:t>to extend the positive train control system implementation </a:t>
            </a:r>
            <a:r>
              <a:rPr lang="en-US" dirty="0" smtClean="0"/>
              <a:t>deadline. </a:t>
            </a:r>
            <a:endParaRPr lang="en-US" dirty="0"/>
          </a:p>
          <a:p>
            <a:r>
              <a:rPr lang="en-US" dirty="0"/>
              <a:t>Sens. Blunt (R-MO), </a:t>
            </a:r>
            <a:r>
              <a:rPr lang="en-US" dirty="0" err="1"/>
              <a:t>McCaskill</a:t>
            </a:r>
            <a:r>
              <a:rPr lang="en-US" dirty="0"/>
              <a:t> (D-MO), Thune (R-SD), Nelson (D-FL)  </a:t>
            </a:r>
          </a:p>
          <a:p>
            <a:r>
              <a:rPr lang="en-US" dirty="0" smtClean="0"/>
              <a:t>Extends deadline to 2020, plus two 1 year optional extensions for DOT Secretary</a:t>
            </a:r>
          </a:p>
          <a:p>
            <a:pPr marL="0" indent="0">
              <a:buNone/>
            </a:pPr>
            <a:endParaRPr lang="en-US" dirty="0"/>
          </a:p>
        </p:txBody>
      </p:sp>
    </p:spTree>
    <p:extLst>
      <p:ext uri="{BB962C8B-B14F-4D97-AF65-F5344CB8AC3E}">
        <p14:creationId xmlns:p14="http://schemas.microsoft.com/office/powerpoint/2010/main" val="3981523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Issues</a:t>
            </a:r>
            <a:endParaRPr lang="en-US" dirty="0"/>
          </a:p>
        </p:txBody>
      </p:sp>
      <p:sp>
        <p:nvSpPr>
          <p:cNvPr id="3" name="Content Placeholder 2"/>
          <p:cNvSpPr>
            <a:spLocks noGrp="1"/>
          </p:cNvSpPr>
          <p:nvPr>
            <p:ph idx="1"/>
          </p:nvPr>
        </p:nvSpPr>
        <p:spPr>
          <a:xfrm>
            <a:off x="875790" y="1690689"/>
            <a:ext cx="7886700" cy="5086350"/>
          </a:xfrm>
        </p:spPr>
        <p:txBody>
          <a:bodyPr>
            <a:normAutofit/>
          </a:bodyPr>
          <a:lstStyle/>
          <a:p>
            <a:r>
              <a:rPr lang="en-US" dirty="0" smtClean="0"/>
              <a:t>Congress passed a one </a:t>
            </a:r>
            <a:r>
              <a:rPr lang="en-US" dirty="0"/>
              <a:t>year retroactive </a:t>
            </a:r>
            <a:r>
              <a:rPr lang="en-US" dirty="0" smtClean="0"/>
              <a:t>tax extenders package for 2014</a:t>
            </a:r>
          </a:p>
          <a:p>
            <a:pPr lvl="1"/>
            <a:r>
              <a:rPr lang="en-US" dirty="0" smtClean="0"/>
              <a:t>Included:</a:t>
            </a:r>
          </a:p>
          <a:p>
            <a:pPr lvl="1"/>
            <a:r>
              <a:rPr lang="en-US" b="1" dirty="0" smtClean="0"/>
              <a:t>Extension </a:t>
            </a:r>
            <a:r>
              <a:rPr lang="en-US" b="1" dirty="0"/>
              <a:t>of parity for employer-provided mass transit and parking benefits.</a:t>
            </a:r>
            <a:r>
              <a:rPr lang="en-US" dirty="0"/>
              <a:t>  Retroactivity unusable for transit commuters</a:t>
            </a:r>
            <a:r>
              <a:rPr lang="en-US" dirty="0" smtClean="0"/>
              <a:t>.</a:t>
            </a:r>
            <a:endParaRPr lang="en-US" dirty="0"/>
          </a:p>
          <a:p>
            <a:pPr lvl="1"/>
            <a:r>
              <a:rPr lang="en-US" b="1" dirty="0" smtClean="0"/>
              <a:t>Extension </a:t>
            </a:r>
            <a:r>
              <a:rPr lang="en-US" b="1" dirty="0"/>
              <a:t>of excise tax credits relating to certain fuels. </a:t>
            </a:r>
            <a:r>
              <a:rPr lang="en-US" dirty="0" smtClean="0"/>
              <a:t>Transit agencies can claim </a:t>
            </a:r>
            <a:r>
              <a:rPr lang="en-US" dirty="0"/>
              <a:t>the $0.50 per gallon alternative fuel tax credit </a:t>
            </a:r>
            <a:r>
              <a:rPr lang="en-US" dirty="0" smtClean="0"/>
              <a:t>for fuels used in 2014. </a:t>
            </a:r>
            <a:endParaRPr lang="en-US" dirty="0"/>
          </a:p>
          <a:p>
            <a:pPr lvl="1"/>
            <a:r>
              <a:rPr lang="en-US" b="1" dirty="0" smtClean="0"/>
              <a:t>Extension </a:t>
            </a:r>
            <a:r>
              <a:rPr lang="en-US" b="1" dirty="0"/>
              <a:t>of credit for alternative fuel vehicle refueling property</a:t>
            </a:r>
            <a:r>
              <a:rPr lang="en-US" b="1" dirty="0" smtClean="0"/>
              <a:t>. </a:t>
            </a:r>
            <a:r>
              <a:rPr lang="en-US" dirty="0" smtClean="0"/>
              <a:t>The provision would extend through 2014 the credit for the installation of non-hydrogen alternative fuel vehicle refueling property.</a:t>
            </a:r>
            <a:endParaRPr lang="en-US" dirty="0"/>
          </a:p>
          <a:p>
            <a:endParaRPr lang="en-US" dirty="0" smtClean="0"/>
          </a:p>
        </p:txBody>
      </p:sp>
    </p:spTree>
    <p:extLst>
      <p:ext uri="{BB962C8B-B14F-4D97-AF65-F5344CB8AC3E}">
        <p14:creationId xmlns:p14="http://schemas.microsoft.com/office/powerpoint/2010/main" val="2833753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 Commute </a:t>
            </a:r>
            <a:r>
              <a:rPr lang="en-US" dirty="0" smtClean="0"/>
              <a:t>Benefits</a:t>
            </a:r>
            <a:endParaRPr lang="en-US" dirty="0"/>
          </a:p>
        </p:txBody>
      </p:sp>
      <p:sp>
        <p:nvSpPr>
          <p:cNvPr id="3" name="Content Placeholder 2"/>
          <p:cNvSpPr>
            <a:spLocks noGrp="1"/>
          </p:cNvSpPr>
          <p:nvPr>
            <p:ph idx="1"/>
          </p:nvPr>
        </p:nvSpPr>
        <p:spPr/>
        <p:txBody>
          <a:bodyPr numCol="2">
            <a:normAutofit fontScale="70000" lnSpcReduction="20000"/>
          </a:bodyPr>
          <a:lstStyle/>
          <a:p>
            <a:pPr marL="0" indent="0">
              <a:buNone/>
            </a:pPr>
            <a:r>
              <a:rPr lang="en-US" b="1" dirty="0" smtClean="0"/>
              <a:t>HR 990, The Commuter Parity Act</a:t>
            </a:r>
          </a:p>
          <a:p>
            <a:pPr marL="0" indent="0">
              <a:buNone/>
            </a:pPr>
            <a:r>
              <a:rPr lang="en-US" b="1" dirty="0" smtClean="0"/>
              <a:t>Rep. Peter King (R-NY)</a:t>
            </a:r>
          </a:p>
          <a:p>
            <a:pPr marL="0" indent="0">
              <a:buNone/>
            </a:pPr>
            <a:endParaRPr lang="en-US" b="1" dirty="0"/>
          </a:p>
          <a:p>
            <a:r>
              <a:rPr lang="en-US" dirty="0">
                <a:hlinkClick r:id="rId2"/>
              </a:rPr>
              <a:t>Rep. Blumenauer, Earl [D-OR-3]*</a:t>
            </a:r>
            <a:endParaRPr lang="en-US" dirty="0"/>
          </a:p>
          <a:p>
            <a:r>
              <a:rPr lang="en-US" dirty="0">
                <a:hlinkClick r:id="rId3"/>
              </a:rPr>
              <a:t>Rep. McGovern, James P. [D-MA-2]*</a:t>
            </a:r>
            <a:endParaRPr lang="en-US" dirty="0"/>
          </a:p>
          <a:p>
            <a:r>
              <a:rPr lang="en-US" dirty="0">
                <a:hlinkClick r:id="rId4"/>
              </a:rPr>
              <a:t>Rep. Maloney, Sean Patrick [D-NY-18]*</a:t>
            </a:r>
            <a:endParaRPr lang="en-US" dirty="0"/>
          </a:p>
          <a:p>
            <a:r>
              <a:rPr lang="en-US" dirty="0">
                <a:hlinkClick r:id="rId5"/>
              </a:rPr>
              <a:t>Rep. </a:t>
            </a:r>
            <a:r>
              <a:rPr lang="en-US" dirty="0" err="1">
                <a:hlinkClick r:id="rId5"/>
              </a:rPr>
              <a:t>Hultgren</a:t>
            </a:r>
            <a:r>
              <a:rPr lang="en-US" dirty="0">
                <a:hlinkClick r:id="rId5"/>
              </a:rPr>
              <a:t>, Randy [R-IL-14]*</a:t>
            </a:r>
            <a:endParaRPr lang="en-US" dirty="0"/>
          </a:p>
          <a:p>
            <a:r>
              <a:rPr lang="en-US" dirty="0">
                <a:hlinkClick r:id="rId6"/>
              </a:rPr>
              <a:t>Rep. </a:t>
            </a:r>
            <a:r>
              <a:rPr lang="en-US" dirty="0" err="1">
                <a:hlinkClick r:id="rId6"/>
              </a:rPr>
              <a:t>Dold</a:t>
            </a:r>
            <a:r>
              <a:rPr lang="en-US" dirty="0">
                <a:hlinkClick r:id="rId6"/>
              </a:rPr>
              <a:t>, Robert J. [R-IL-10]*</a:t>
            </a:r>
            <a:endParaRPr lang="en-US" dirty="0"/>
          </a:p>
          <a:p>
            <a:r>
              <a:rPr lang="en-US" dirty="0">
                <a:hlinkClick r:id="rId7"/>
              </a:rPr>
              <a:t>Rep. Lance, Leonard [R-NJ-7]*</a:t>
            </a:r>
            <a:endParaRPr lang="en-US" dirty="0"/>
          </a:p>
          <a:p>
            <a:r>
              <a:rPr lang="en-US" dirty="0">
                <a:hlinkClick r:id="rId8"/>
              </a:rPr>
              <a:t>Rep. Lipinski, Daniel [D-IL-3]*</a:t>
            </a:r>
            <a:endParaRPr lang="en-US" dirty="0"/>
          </a:p>
          <a:p>
            <a:r>
              <a:rPr lang="en-US" dirty="0">
                <a:hlinkClick r:id="rId9"/>
              </a:rPr>
              <a:t>Rep. </a:t>
            </a:r>
            <a:r>
              <a:rPr lang="en-US" dirty="0" err="1">
                <a:hlinkClick r:id="rId9"/>
              </a:rPr>
              <a:t>Wittman</a:t>
            </a:r>
            <a:r>
              <a:rPr lang="en-US" dirty="0">
                <a:hlinkClick r:id="rId9"/>
              </a:rPr>
              <a:t>, Robert J. [R-VA-1</a:t>
            </a:r>
            <a:r>
              <a:rPr lang="en-US" dirty="0" smtClean="0">
                <a:hlinkClick r:id="rId9"/>
              </a:rPr>
              <a:t>]</a:t>
            </a:r>
            <a:endParaRPr lang="en-US" dirty="0" smtClean="0"/>
          </a:p>
          <a:p>
            <a:endParaRPr lang="en-US" dirty="0"/>
          </a:p>
          <a:p>
            <a:endParaRPr lang="en-US" dirty="0" smtClean="0"/>
          </a:p>
          <a:p>
            <a:endParaRPr lang="en-US" dirty="0"/>
          </a:p>
          <a:p>
            <a:r>
              <a:rPr lang="en-US" dirty="0">
                <a:hlinkClick r:id="rId10"/>
              </a:rPr>
              <a:t>Rep. Costello, Ryan A. [R-PA-6]</a:t>
            </a:r>
            <a:endParaRPr lang="en-US" dirty="0"/>
          </a:p>
          <a:p>
            <a:r>
              <a:rPr lang="en-US" dirty="0">
                <a:hlinkClick r:id="rId11"/>
              </a:rPr>
              <a:t>Rep. Edwards, Donna F. [D-MD-4]</a:t>
            </a:r>
            <a:endParaRPr lang="en-US" dirty="0"/>
          </a:p>
          <a:p>
            <a:r>
              <a:rPr lang="en-US" dirty="0">
                <a:hlinkClick r:id="rId12"/>
              </a:rPr>
              <a:t>Rep. Farr, Sam [D-CA-20]</a:t>
            </a:r>
            <a:endParaRPr lang="en-US" dirty="0"/>
          </a:p>
          <a:p>
            <a:r>
              <a:rPr lang="en-US" dirty="0">
                <a:hlinkClick r:id="rId13"/>
              </a:rPr>
              <a:t>Rep. Nadler, Jerrold [D-NY-10]</a:t>
            </a:r>
            <a:endParaRPr lang="en-US" dirty="0"/>
          </a:p>
          <a:p>
            <a:r>
              <a:rPr lang="en-US" dirty="0">
                <a:hlinkClick r:id="rId14"/>
              </a:rPr>
              <a:t>Rep. Israel, Steve [D-NY-3]</a:t>
            </a:r>
            <a:endParaRPr lang="en-US" dirty="0"/>
          </a:p>
          <a:p>
            <a:r>
              <a:rPr lang="en-US" dirty="0">
                <a:hlinkClick r:id="rId15"/>
              </a:rPr>
              <a:t>Rep. Sires, </a:t>
            </a:r>
            <a:r>
              <a:rPr lang="en-US" dirty="0" err="1">
                <a:hlinkClick r:id="rId15"/>
              </a:rPr>
              <a:t>Albio</a:t>
            </a:r>
            <a:r>
              <a:rPr lang="en-US" dirty="0">
                <a:hlinkClick r:id="rId15"/>
              </a:rPr>
              <a:t> [D-NJ-8]</a:t>
            </a:r>
            <a:endParaRPr lang="en-US" dirty="0"/>
          </a:p>
          <a:p>
            <a:r>
              <a:rPr lang="en-US" dirty="0">
                <a:hlinkClick r:id="rId16"/>
              </a:rPr>
              <a:t>Rep. Rice, Kathleen M. [D-NY-4]</a:t>
            </a:r>
            <a:endParaRPr lang="en-US" dirty="0"/>
          </a:p>
          <a:p>
            <a:r>
              <a:rPr lang="en-US" dirty="0">
                <a:hlinkClick r:id="rId17"/>
              </a:rPr>
              <a:t>Rep. Smith, Christopher H. [R-NJ-4]</a:t>
            </a:r>
            <a:endParaRPr lang="en-US" dirty="0"/>
          </a:p>
          <a:p>
            <a:pPr lvl="1"/>
            <a:r>
              <a:rPr lang="en-US" dirty="0" smtClean="0"/>
              <a:t>	</a:t>
            </a:r>
            <a:endParaRPr lang="en-US" dirty="0"/>
          </a:p>
        </p:txBody>
      </p:sp>
    </p:spTree>
    <p:extLst>
      <p:ext uri="{BB962C8B-B14F-4D97-AF65-F5344CB8AC3E}">
        <p14:creationId xmlns:p14="http://schemas.microsoft.com/office/powerpoint/2010/main" val="1243778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0507" t="22547" r="11967" b="24918"/>
          <a:stretch/>
        </p:blipFill>
        <p:spPr>
          <a:xfrm>
            <a:off x="875790" y="1690689"/>
            <a:ext cx="7706427" cy="3263900"/>
          </a:xfrm>
          <a:prstGeom prst="rect">
            <a:avLst/>
          </a:prstGeom>
        </p:spPr>
      </p:pic>
    </p:spTree>
    <p:extLst>
      <p:ext uri="{BB962C8B-B14F-4D97-AF65-F5344CB8AC3E}">
        <p14:creationId xmlns:p14="http://schemas.microsoft.com/office/powerpoint/2010/main" val="1633525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0507" t="22547" r="11967" b="24918"/>
          <a:stretch/>
        </p:blipFill>
        <p:spPr>
          <a:xfrm>
            <a:off x="875790" y="1589089"/>
            <a:ext cx="7706427" cy="3263900"/>
          </a:xfrm>
          <a:prstGeom prst="rect">
            <a:avLst/>
          </a:prstGeom>
        </p:spPr>
      </p:pic>
      <p:sp>
        <p:nvSpPr>
          <p:cNvPr id="3" name="Rectangle 2"/>
          <p:cNvSpPr/>
          <p:nvPr/>
        </p:nvSpPr>
        <p:spPr>
          <a:xfrm>
            <a:off x="875790" y="671691"/>
            <a:ext cx="8268210" cy="5909310"/>
          </a:xfrm>
          <a:prstGeom prst="rect">
            <a:avLst/>
          </a:prstGeom>
        </p:spPr>
        <p:txBody>
          <a:bodyPr wrap="square">
            <a:spAutoFit/>
          </a:bodyPr>
          <a:lstStyle/>
          <a:p>
            <a:pPr algn="just"/>
            <a:endParaRPr lang="en-US" dirty="0" smtClean="0">
              <a:solidFill>
                <a:srgbClr val="212121"/>
              </a:solidFill>
              <a:latin typeface="wf_segoe-ui_normal"/>
            </a:endParaRPr>
          </a:p>
          <a:p>
            <a:pPr algn="just"/>
            <a:endParaRPr lang="en-US" dirty="0">
              <a:solidFill>
                <a:srgbClr val="212121"/>
              </a:solidFill>
              <a:latin typeface="wf_segoe-ui_normal"/>
            </a:endParaRPr>
          </a:p>
          <a:p>
            <a:pPr algn="just"/>
            <a:endParaRPr lang="en-US" dirty="0" smtClean="0">
              <a:solidFill>
                <a:srgbClr val="212121"/>
              </a:solidFill>
              <a:latin typeface="wf_segoe-ui_normal"/>
            </a:endParaRPr>
          </a:p>
          <a:p>
            <a:pPr algn="just"/>
            <a:endParaRPr lang="en-US" dirty="0">
              <a:solidFill>
                <a:srgbClr val="212121"/>
              </a:solidFill>
              <a:latin typeface="wf_segoe-ui_normal"/>
            </a:endParaRPr>
          </a:p>
          <a:p>
            <a:r>
              <a:rPr lang="en-US" dirty="0" smtClean="0">
                <a:solidFill>
                  <a:srgbClr val="212121"/>
                </a:solidFill>
                <a:latin typeface="wf_segoe-ui_normal"/>
              </a:rPr>
              <a:t>The </a:t>
            </a:r>
            <a:r>
              <a:rPr lang="en-US" dirty="0">
                <a:solidFill>
                  <a:srgbClr val="212121"/>
                </a:solidFill>
                <a:latin typeface="wf_segoe-ui_normal"/>
              </a:rPr>
              <a:t>Pre-Application deadline is 11:59 E.D.T. on May 4, 2015.</a:t>
            </a:r>
          </a:p>
          <a:p>
            <a:r>
              <a:rPr lang="en-US" dirty="0">
                <a:solidFill>
                  <a:srgbClr val="212121"/>
                </a:solidFill>
                <a:latin typeface="wf_segoe-ui_normal"/>
              </a:rPr>
              <a:t>The Final application deadline is 11:59 E.D.T. on June 5, 2015.</a:t>
            </a:r>
          </a:p>
          <a:p>
            <a:r>
              <a:rPr lang="en-US" dirty="0">
                <a:solidFill>
                  <a:srgbClr val="212121"/>
                </a:solidFill>
                <a:latin typeface="wf_segoe-ui_normal"/>
              </a:rPr>
              <a:t>For more information on the 2015 TIGER 2015 Grant program, please visit: </a:t>
            </a:r>
            <a:br>
              <a:rPr lang="en-US" dirty="0">
                <a:solidFill>
                  <a:srgbClr val="212121"/>
                </a:solidFill>
                <a:latin typeface="wf_segoe-ui_normal"/>
              </a:rPr>
            </a:br>
            <a:endParaRPr lang="en-US" dirty="0">
              <a:solidFill>
                <a:srgbClr val="212121"/>
              </a:solidFill>
              <a:latin typeface="wf_segoe-ui_normal"/>
            </a:endParaRPr>
          </a:p>
          <a:p>
            <a:r>
              <a:rPr lang="en-US" u="sng" dirty="0" smtClean="0">
                <a:solidFill>
                  <a:srgbClr val="212121"/>
                </a:solidFill>
                <a:latin typeface="wf_segoe-ui_normal"/>
              </a:rPr>
              <a:t>2015 </a:t>
            </a:r>
            <a:r>
              <a:rPr lang="en-US" u="sng" dirty="0">
                <a:solidFill>
                  <a:srgbClr val="212121"/>
                </a:solidFill>
                <a:latin typeface="wf_segoe-ui_normal"/>
              </a:rPr>
              <a:t>Webinar Series</a:t>
            </a:r>
            <a:endParaRPr lang="en-US" dirty="0">
              <a:solidFill>
                <a:srgbClr val="212121"/>
              </a:solidFill>
              <a:latin typeface="wf_segoe-ui_normal"/>
            </a:endParaRPr>
          </a:p>
          <a:p>
            <a:r>
              <a:rPr lang="en-US" b="1" dirty="0" smtClean="0">
                <a:solidFill>
                  <a:srgbClr val="212121"/>
                </a:solidFill>
                <a:latin typeface="wf_segoe-ui_normal"/>
              </a:rPr>
              <a:t>Wednesday</a:t>
            </a:r>
            <a:r>
              <a:rPr lang="en-US" b="1" dirty="0">
                <a:solidFill>
                  <a:srgbClr val="212121"/>
                </a:solidFill>
                <a:latin typeface="wf_segoe-ui_normal"/>
              </a:rPr>
              <a:t>, April 8, 2015</a:t>
            </a:r>
            <a:r>
              <a:rPr lang="en-US" dirty="0">
                <a:solidFill>
                  <a:srgbClr val="212121"/>
                </a:solidFill>
                <a:latin typeface="wf_segoe-ui_normal"/>
              </a:rPr>
              <a:t> 1:00-3:00 pm: How to Compete for TIGER Discretionary Grants</a:t>
            </a:r>
          </a:p>
          <a:p>
            <a:r>
              <a:rPr lang="en-US" b="1" dirty="0">
                <a:solidFill>
                  <a:srgbClr val="212121"/>
                </a:solidFill>
                <a:latin typeface="wf_segoe-ui_normal"/>
              </a:rPr>
              <a:t>Friday, April 10, 2015</a:t>
            </a:r>
            <a:r>
              <a:rPr lang="en-US" dirty="0">
                <a:solidFill>
                  <a:srgbClr val="212121"/>
                </a:solidFill>
                <a:latin typeface="wf_segoe-ui_normal"/>
              </a:rPr>
              <a:t> 1:00-3:00 pm: How to Compete for Non-Traditional Applicant</a:t>
            </a:r>
          </a:p>
          <a:p>
            <a:r>
              <a:rPr lang="en-US" b="1" dirty="0">
                <a:solidFill>
                  <a:srgbClr val="212121"/>
                </a:solidFill>
                <a:latin typeface="wf_segoe-ui_normal"/>
              </a:rPr>
              <a:t>Tuesday, April 14, 2015</a:t>
            </a:r>
            <a:r>
              <a:rPr lang="en-US" dirty="0">
                <a:solidFill>
                  <a:srgbClr val="212121"/>
                </a:solidFill>
                <a:latin typeface="wf_segoe-ui_normal"/>
              </a:rPr>
              <a:t> 1:00-3:00 pm: How to Compete for TIGER Discretionary Grants</a:t>
            </a:r>
          </a:p>
          <a:p>
            <a:r>
              <a:rPr lang="en-US" b="1" dirty="0">
                <a:solidFill>
                  <a:srgbClr val="212121"/>
                </a:solidFill>
                <a:latin typeface="wf_segoe-ui_normal"/>
              </a:rPr>
              <a:t>Thursday, April 23, 2015</a:t>
            </a:r>
            <a:r>
              <a:rPr lang="en-US" dirty="0">
                <a:solidFill>
                  <a:srgbClr val="212121"/>
                </a:solidFill>
                <a:latin typeface="wf_segoe-ui_normal"/>
              </a:rPr>
              <a:t> 1:00-3:00 pm: Preparing a Benefit Cost Analysis (BCA)</a:t>
            </a:r>
          </a:p>
          <a:p>
            <a:r>
              <a:rPr lang="en-US" b="1" dirty="0">
                <a:solidFill>
                  <a:srgbClr val="212121"/>
                </a:solidFill>
                <a:latin typeface="wf_segoe-ui_normal"/>
              </a:rPr>
              <a:t>Tuesday, April 28, 2015</a:t>
            </a:r>
            <a:r>
              <a:rPr lang="en-US" dirty="0">
                <a:solidFill>
                  <a:srgbClr val="212121"/>
                </a:solidFill>
                <a:latin typeface="wf_segoe-ui_normal"/>
              </a:rPr>
              <a:t> 1:00-3:00 pm: How to Compete for TIGER Discretionary Grants</a:t>
            </a:r>
          </a:p>
          <a:p>
            <a:r>
              <a:rPr lang="en-US" dirty="0">
                <a:solidFill>
                  <a:srgbClr val="212121"/>
                </a:solidFill>
                <a:latin typeface="wf_segoe-ui_normal"/>
              </a:rPr>
              <a:t>Registration links will be available on this page soon: </a:t>
            </a:r>
            <a:r>
              <a:rPr lang="en-US" dirty="0">
                <a:solidFill>
                  <a:srgbClr val="212121"/>
                </a:solidFill>
                <a:latin typeface="wf_segoe-ui_normal"/>
                <a:hlinkClick r:id="rId3"/>
              </a:rPr>
              <a:t>http://www.dot.gov/tiger/outreach</a:t>
            </a:r>
            <a:r>
              <a:rPr lang="en-US" dirty="0">
                <a:solidFill>
                  <a:srgbClr val="212121"/>
                </a:solidFill>
                <a:latin typeface="wf_segoe-ui_normal"/>
              </a:rPr>
              <a:t>  </a:t>
            </a:r>
            <a:endParaRPr lang="en-US" b="0" i="0" dirty="0">
              <a:solidFill>
                <a:srgbClr val="212121"/>
              </a:solidFill>
              <a:effectLst/>
              <a:latin typeface="wf_segoe-ui_normal"/>
            </a:endParaRPr>
          </a:p>
        </p:txBody>
      </p:sp>
    </p:spTree>
    <p:extLst>
      <p:ext uri="{BB962C8B-B14F-4D97-AF65-F5344CB8AC3E}">
        <p14:creationId xmlns:p14="http://schemas.microsoft.com/office/powerpoint/2010/main" val="389140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25000" y="25000"/>
                                    </p:animScale>
                                  </p:childTnLst>
                                </p:cTn>
                              </p:par>
                              <p:par>
                                <p:cTn id="7" presetID="42" presetClass="path" presetSubtype="0" accel="50000" decel="50000" fill="hold" nodeType="withEffect">
                                  <p:stCondLst>
                                    <p:cond delay="0"/>
                                  </p:stCondLst>
                                  <p:childTnLst>
                                    <p:animMotion origin="layout" path="M 2.5E-6 4.07407E-6 L -0.04913 -0.35857 " pathEditMode="relative" rAng="0" ptsTypes="AA">
                                      <p:cBhvr>
                                        <p:cTn id="8" dur="2000" fill="hold"/>
                                        <p:tgtEl>
                                          <p:spTgt spid="4"/>
                                        </p:tgtEl>
                                        <p:attrNameLst>
                                          <p:attrName>ppt_x</p:attrName>
                                          <p:attrName>ppt_y</p:attrName>
                                        </p:attrNameLst>
                                      </p:cBhvr>
                                      <p:rCtr x="-2465" y="-1794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57300" y="2803525"/>
            <a:ext cx="7886700" cy="1908175"/>
          </a:xfrm>
        </p:spPr>
        <p:txBody>
          <a:bodyPr>
            <a:normAutofit/>
          </a:bodyPr>
          <a:lstStyle/>
          <a:p>
            <a:pPr marL="0" indent="0">
              <a:buNone/>
            </a:pPr>
            <a:r>
              <a:rPr lang="en-US" sz="11500" dirty="0" smtClean="0"/>
              <a:t>ADVOCATE</a:t>
            </a:r>
            <a:endParaRPr lang="en-US" sz="11500" dirty="0"/>
          </a:p>
        </p:txBody>
      </p:sp>
    </p:spTree>
    <p:extLst>
      <p:ext uri="{BB962C8B-B14F-4D97-AF65-F5344CB8AC3E}">
        <p14:creationId xmlns:p14="http://schemas.microsoft.com/office/powerpoint/2010/main" val="2763902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Budget and Appropriations</a:t>
            </a:r>
            <a:endParaRPr lang="en-US" dirty="0"/>
          </a:p>
        </p:txBody>
      </p:sp>
      <p:sp>
        <p:nvSpPr>
          <p:cNvPr id="5" name="Content Placeholder 4"/>
          <p:cNvSpPr>
            <a:spLocks noGrp="1"/>
          </p:cNvSpPr>
          <p:nvPr>
            <p:ph idx="1"/>
          </p:nvPr>
        </p:nvSpPr>
        <p:spPr>
          <a:xfrm>
            <a:off x="875790" y="1825625"/>
            <a:ext cx="7886700" cy="4565650"/>
          </a:xfrm>
        </p:spPr>
        <p:txBody>
          <a:bodyPr>
            <a:normAutofit/>
          </a:bodyPr>
          <a:lstStyle/>
          <a:p>
            <a:r>
              <a:rPr lang="en-US" altLang="en-US" sz="3200" dirty="0" smtClean="0"/>
              <a:t>FY 2015 Appropriations completed</a:t>
            </a:r>
            <a:endParaRPr lang="en-US" altLang="en-US" sz="3200" dirty="0"/>
          </a:p>
          <a:p>
            <a:r>
              <a:rPr lang="en-US" sz="3200" dirty="0" smtClean="0"/>
              <a:t>FY 2016 Budget process underway</a:t>
            </a:r>
          </a:p>
          <a:p>
            <a:pPr lvl="1"/>
            <a:r>
              <a:rPr lang="en-US" sz="2800" dirty="0" smtClean="0"/>
              <a:t>House and Senate have agreed to Budget Resolution</a:t>
            </a:r>
          </a:p>
          <a:p>
            <a:pPr lvl="1"/>
            <a:r>
              <a:rPr lang="en-US" sz="2800" dirty="0" smtClean="0"/>
              <a:t>Agree on top line number</a:t>
            </a:r>
          </a:p>
          <a:p>
            <a:pPr lvl="1"/>
            <a:r>
              <a:rPr lang="en-US" sz="2800" dirty="0" smtClean="0"/>
              <a:t>Allocations to subcommittees affect General Fund transit programs</a:t>
            </a:r>
          </a:p>
          <a:p>
            <a:pPr lvl="2"/>
            <a:r>
              <a:rPr lang="en-US" sz="2400" dirty="0" smtClean="0"/>
              <a:t>New Starts, TCRP, Standards, and Workforce Development</a:t>
            </a:r>
          </a:p>
        </p:txBody>
      </p:sp>
    </p:spTree>
    <p:extLst>
      <p:ext uri="{BB962C8B-B14F-4D97-AF65-F5344CB8AC3E}">
        <p14:creationId xmlns:p14="http://schemas.microsoft.com/office/powerpoint/2010/main" val="2681264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15028" y="-198120"/>
            <a:ext cx="5546208" cy="7040880"/>
          </a:xfrm>
          <a:prstGeom prst="rect">
            <a:avLst/>
          </a:prstGeom>
        </p:spPr>
      </p:pic>
    </p:spTree>
    <p:extLst>
      <p:ext uri="{BB962C8B-B14F-4D97-AF65-F5344CB8AC3E}">
        <p14:creationId xmlns:p14="http://schemas.microsoft.com/office/powerpoint/2010/main" val="1686468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8700" y="2336800"/>
            <a:ext cx="5334000" cy="1862048"/>
          </a:xfrm>
          <a:prstGeom prst="rect">
            <a:avLst/>
          </a:prstGeom>
        </p:spPr>
        <p:txBody>
          <a:bodyPr wrap="square">
            <a:spAutoFit/>
          </a:bodyPr>
          <a:lstStyle/>
          <a:p>
            <a:r>
              <a:rPr lang="en-US" sz="11500" b="1" cap="all" dirty="0">
                <a:solidFill>
                  <a:srgbClr val="FF0000"/>
                </a:solidFill>
                <a:latin typeface="Helvetica" panose="020B0604020202030204" pitchFamily="34" charset="0"/>
              </a:rPr>
              <a:t>#SU4T</a:t>
            </a:r>
            <a:endParaRPr lang="en-US" sz="11500" dirty="0">
              <a:solidFill>
                <a:srgbClr val="FF0000"/>
              </a:solidFill>
            </a:endParaRPr>
          </a:p>
        </p:txBody>
      </p:sp>
    </p:spTree>
    <p:extLst>
      <p:ext uri="{BB962C8B-B14F-4D97-AF65-F5344CB8AC3E}">
        <p14:creationId xmlns:p14="http://schemas.microsoft.com/office/powerpoint/2010/main" val="1924108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gractions.com/5F2CC4A307745258C68DFB629216C4C9493B586D/e3407872-b221-489e-b9e9-05e0a524b5a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475" y="861037"/>
            <a:ext cx="8264525" cy="529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04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s1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8202" y="1152796"/>
            <a:ext cx="6213114" cy="4659836"/>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84639" y="1761259"/>
            <a:ext cx="5174673" cy="2308324"/>
          </a:xfrm>
          <a:prstGeom prst="rect">
            <a:avLst/>
          </a:prstGeom>
          <a:noFill/>
        </p:spPr>
        <p:txBody>
          <a:bodyPr wrap="square" rtlCol="0">
            <a:spAutoFit/>
          </a:bodyPr>
          <a:lstStyle/>
          <a:p>
            <a:r>
              <a:rPr lang="en-US" sz="7200" dirty="0">
                <a:solidFill>
                  <a:schemeClr val="bg1"/>
                </a:solidFill>
              </a:rPr>
              <a:t>  </a:t>
            </a:r>
            <a:br>
              <a:rPr lang="en-US" sz="7200" dirty="0">
                <a:solidFill>
                  <a:schemeClr val="bg1"/>
                </a:solidFill>
              </a:rPr>
            </a:br>
            <a:r>
              <a:rPr lang="en-US" sz="7200" dirty="0">
                <a:solidFill>
                  <a:schemeClr val="bg1"/>
                </a:solidFill>
              </a:rPr>
              <a:t>  10.8 Billion</a:t>
            </a:r>
          </a:p>
        </p:txBody>
      </p:sp>
    </p:spTree>
    <p:extLst>
      <p:ext uri="{BB962C8B-B14F-4D97-AF65-F5344CB8AC3E}">
        <p14:creationId xmlns:p14="http://schemas.microsoft.com/office/powerpoint/2010/main" val="30676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mph" presetSubtype="0" fill="hold" grpId="0" nodeType="clickEffect">
                                  <p:stCondLst>
                                    <p:cond delay="0"/>
                                  </p:stCondLst>
                                  <p:iterate type="lt">
                                    <p:tmPct val="4000"/>
                                  </p:iterate>
                                  <p:childTnLst>
                                    <p:set>
                                      <p:cBhvr override="childStyle">
                                        <p:cTn id="12"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isplaying MTA.jp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361" y="1135764"/>
            <a:ext cx="7777639" cy="4695933"/>
          </a:xfrm>
          <a:prstGeom prst="rect">
            <a:avLst/>
          </a:prstGeom>
          <a:ln w="76200">
            <a:solidFill>
              <a:schemeClr val="tx1"/>
            </a:solidFill>
          </a:ln>
        </p:spPr>
      </p:pic>
      <p:sp>
        <p:nvSpPr>
          <p:cNvPr id="5" name="TextBox 4"/>
          <p:cNvSpPr txBox="1"/>
          <p:nvPr/>
        </p:nvSpPr>
        <p:spPr>
          <a:xfrm>
            <a:off x="1652155" y="2283402"/>
            <a:ext cx="4972050" cy="1200329"/>
          </a:xfrm>
          <a:prstGeom prst="rect">
            <a:avLst/>
          </a:prstGeom>
          <a:noFill/>
        </p:spPr>
        <p:txBody>
          <a:bodyPr wrap="square" rtlCol="0">
            <a:spAutoFit/>
          </a:bodyPr>
          <a:lstStyle/>
          <a:p>
            <a:r>
              <a:rPr lang="en-US" sz="7200" dirty="0">
                <a:solidFill>
                  <a:schemeClr val="bg1"/>
                </a:solidFill>
              </a:rPr>
              <a:t>   </a:t>
            </a:r>
            <a:endParaRPr lang="en-US" sz="7200" dirty="0">
              <a:solidFill>
                <a:srgbClr val="C00000"/>
              </a:solidFill>
            </a:endParaRPr>
          </a:p>
        </p:txBody>
      </p:sp>
      <p:sp>
        <p:nvSpPr>
          <p:cNvPr id="3" name="TextBox 2"/>
          <p:cNvSpPr txBox="1"/>
          <p:nvPr/>
        </p:nvSpPr>
        <p:spPr>
          <a:xfrm>
            <a:off x="2166505" y="2337955"/>
            <a:ext cx="4652529" cy="1200329"/>
          </a:xfrm>
          <a:prstGeom prst="rect">
            <a:avLst/>
          </a:prstGeom>
          <a:noFill/>
        </p:spPr>
        <p:txBody>
          <a:bodyPr wrap="square" rtlCol="0">
            <a:spAutoFit/>
          </a:bodyPr>
          <a:lstStyle/>
          <a:p>
            <a:r>
              <a:rPr lang="en-US" sz="7200" b="1" dirty="0">
                <a:solidFill>
                  <a:srgbClr val="FF0000"/>
                </a:solidFill>
              </a:rPr>
              <a:t>10.8 Billion</a:t>
            </a:r>
          </a:p>
        </p:txBody>
      </p:sp>
    </p:spTree>
    <p:extLst>
      <p:ext uri="{BB962C8B-B14F-4D97-AF65-F5344CB8AC3E}">
        <p14:creationId xmlns:p14="http://schemas.microsoft.com/office/powerpoint/2010/main" val="1801797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dot.gov/sites/dot.dev/files/pictures/Paratrans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542" y="993000"/>
            <a:ext cx="7247660" cy="482988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93818" y="2207614"/>
            <a:ext cx="4901912" cy="1200329"/>
          </a:xfrm>
          <a:prstGeom prst="rect">
            <a:avLst/>
          </a:prstGeom>
          <a:noFill/>
        </p:spPr>
        <p:txBody>
          <a:bodyPr wrap="square" rtlCol="0">
            <a:spAutoFit/>
          </a:bodyPr>
          <a:lstStyle/>
          <a:p>
            <a:r>
              <a:rPr lang="en-US" sz="7200" b="1" dirty="0">
                <a:solidFill>
                  <a:srgbClr val="FF0000"/>
                </a:solidFill>
              </a:rPr>
              <a:t>  </a:t>
            </a:r>
          </a:p>
        </p:txBody>
      </p:sp>
      <p:sp>
        <p:nvSpPr>
          <p:cNvPr id="2" name="TextBox 1"/>
          <p:cNvSpPr txBox="1"/>
          <p:nvPr/>
        </p:nvSpPr>
        <p:spPr>
          <a:xfrm>
            <a:off x="2057400" y="2314575"/>
            <a:ext cx="4481080" cy="1200329"/>
          </a:xfrm>
          <a:prstGeom prst="rect">
            <a:avLst/>
          </a:prstGeom>
          <a:noFill/>
        </p:spPr>
        <p:txBody>
          <a:bodyPr wrap="square" rtlCol="0">
            <a:spAutoFit/>
          </a:bodyPr>
          <a:lstStyle/>
          <a:p>
            <a:r>
              <a:rPr lang="en-US" sz="7200" dirty="0">
                <a:solidFill>
                  <a:schemeClr val="bg1"/>
                </a:solidFill>
              </a:rPr>
              <a:t>10.8 Billion</a:t>
            </a:r>
          </a:p>
        </p:txBody>
      </p:sp>
    </p:spTree>
    <p:extLst>
      <p:ext uri="{BB962C8B-B14F-4D97-AF65-F5344CB8AC3E}">
        <p14:creationId xmlns:p14="http://schemas.microsoft.com/office/powerpoint/2010/main" val="3286218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569" y="1345392"/>
            <a:ext cx="8651831" cy="4089342"/>
          </a:xfrm>
          <a:prstGeom prst="rect">
            <a:avLst/>
          </a:prstGeom>
          <a:ln w="76200">
            <a:solidFill>
              <a:schemeClr val="tx1"/>
            </a:solidFill>
          </a:ln>
        </p:spPr>
      </p:pic>
      <p:sp>
        <p:nvSpPr>
          <p:cNvPr id="3" name="TextBox 2"/>
          <p:cNvSpPr txBox="1"/>
          <p:nvPr/>
        </p:nvSpPr>
        <p:spPr>
          <a:xfrm>
            <a:off x="1659948" y="1854777"/>
            <a:ext cx="5883852" cy="1200329"/>
          </a:xfrm>
          <a:prstGeom prst="rect">
            <a:avLst/>
          </a:prstGeom>
          <a:noFill/>
        </p:spPr>
        <p:txBody>
          <a:bodyPr wrap="square" rtlCol="0">
            <a:spAutoFit/>
          </a:bodyPr>
          <a:lstStyle/>
          <a:p>
            <a:r>
              <a:rPr lang="en-US" sz="7200" b="1" dirty="0"/>
              <a:t>  10.8 Billion  </a:t>
            </a:r>
          </a:p>
        </p:txBody>
      </p:sp>
    </p:spTree>
    <p:extLst>
      <p:ext uri="{BB962C8B-B14F-4D97-AF65-F5344CB8AC3E}">
        <p14:creationId xmlns:p14="http://schemas.microsoft.com/office/powerpoint/2010/main" val="1745609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mapsolid.png"/>
          <p:cNvPicPr>
            <a:picLocks noChangeAspect="1"/>
          </p:cNvPicPr>
          <p:nvPr/>
        </p:nvPicPr>
        <p:blipFill>
          <a:blip r:embed="rId3">
            <a:lum bright="38000"/>
            <a:extLst>
              <a:ext uri="{28A0092B-C50C-407E-A947-70E740481C1C}">
                <a14:useLocalDpi xmlns:a14="http://schemas.microsoft.com/office/drawing/2010/main" val="0"/>
              </a:ext>
            </a:extLst>
          </a:blip>
          <a:srcRect/>
          <a:stretch>
            <a:fillRect/>
          </a:stretch>
        </p:blipFill>
        <p:spPr bwMode="auto">
          <a:xfrm>
            <a:off x="1657350" y="2457450"/>
            <a:ext cx="577215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ARROW.png 1"/>
          <p:cNvPicPr>
            <a:picLocks noChangeAspect="1"/>
          </p:cNvPicPr>
          <p:nvPr/>
        </p:nvPicPr>
        <p:blipFill>
          <a:blip r:embed="rId4">
            <a:extLst>
              <a:ext uri="{28A0092B-C50C-407E-A947-70E740481C1C}">
                <a14:useLocalDpi xmlns:a14="http://schemas.microsoft.com/office/drawing/2010/main" val="0"/>
              </a:ext>
            </a:extLst>
          </a:blip>
          <a:srcRect l="12727" t="-674" r="7562" b="42636"/>
          <a:stretch>
            <a:fillRect/>
          </a:stretch>
        </p:blipFill>
        <p:spPr bwMode="auto">
          <a:xfrm>
            <a:off x="5254228" y="3981180"/>
            <a:ext cx="464344" cy="78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ARROW.png 2"/>
          <p:cNvPicPr>
            <a:picLocks noChangeAspect="1"/>
          </p:cNvPicPr>
          <p:nvPr/>
        </p:nvPicPr>
        <p:blipFill>
          <a:blip r:embed="rId4">
            <a:extLst>
              <a:ext uri="{28A0092B-C50C-407E-A947-70E740481C1C}">
                <a14:useLocalDpi xmlns:a14="http://schemas.microsoft.com/office/drawing/2010/main" val="0"/>
              </a:ext>
            </a:extLst>
          </a:blip>
          <a:srcRect l="12727" t="-710" r="7562" b="45415"/>
          <a:stretch>
            <a:fillRect/>
          </a:stretch>
        </p:blipFill>
        <p:spPr bwMode="auto">
          <a:xfrm>
            <a:off x="5657850" y="3992630"/>
            <a:ext cx="47148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6057900" y="5429250"/>
            <a:ext cx="154305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050" b="1" dirty="0">
                <a:latin typeface="Gotham Narrow"/>
              </a:rPr>
              <a:t>Tampa, FL</a:t>
            </a:r>
          </a:p>
          <a:p>
            <a:pPr algn="r"/>
            <a:r>
              <a:rPr lang="en-US" altLang="en-US" sz="1050" b="1" dirty="0">
                <a:latin typeface="Gotham Narrow"/>
              </a:rPr>
              <a:t>2.5%</a:t>
            </a:r>
          </a:p>
        </p:txBody>
      </p:sp>
      <p:pic>
        <p:nvPicPr>
          <p:cNvPr id="3078" name="ARROW.png 6"/>
          <p:cNvPicPr>
            <a:picLocks noChangeAspect="1"/>
          </p:cNvPicPr>
          <p:nvPr/>
        </p:nvPicPr>
        <p:blipFill>
          <a:blip r:embed="rId4">
            <a:extLst>
              <a:ext uri="{28A0092B-C50C-407E-A947-70E740481C1C}">
                <a14:useLocalDpi xmlns:a14="http://schemas.microsoft.com/office/drawing/2010/main" val="0"/>
              </a:ext>
            </a:extLst>
          </a:blip>
          <a:srcRect l="12727" t="-502" r="7562" b="22462"/>
          <a:stretch>
            <a:fillRect/>
          </a:stretch>
        </p:blipFill>
        <p:spPr bwMode="auto">
          <a:xfrm>
            <a:off x="4727762" y="2151472"/>
            <a:ext cx="47148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Box 7"/>
          <p:cNvSpPr txBox="1">
            <a:spLocks noChangeArrowheads="1"/>
          </p:cNvSpPr>
          <p:nvPr/>
        </p:nvSpPr>
        <p:spPr bwMode="auto">
          <a:xfrm>
            <a:off x="4972050" y="1657350"/>
            <a:ext cx="142875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050" b="1" dirty="0">
                <a:latin typeface="Gotham Narrow"/>
              </a:rPr>
              <a:t>Muncie, IN</a:t>
            </a:r>
          </a:p>
          <a:p>
            <a:pPr algn="r"/>
            <a:r>
              <a:rPr lang="en-US" altLang="en-US" sz="1050" b="1" dirty="0">
                <a:latin typeface="Gotham Narrow"/>
              </a:rPr>
              <a:t>1.4%</a:t>
            </a:r>
          </a:p>
        </p:txBody>
      </p:sp>
      <p:sp>
        <p:nvSpPr>
          <p:cNvPr id="3080" name="TextBox 1"/>
          <p:cNvSpPr txBox="1">
            <a:spLocks noChangeArrowheads="1"/>
          </p:cNvSpPr>
          <p:nvPr/>
        </p:nvSpPr>
        <p:spPr bwMode="auto">
          <a:xfrm>
            <a:off x="5322094" y="2339820"/>
            <a:ext cx="1208487"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050" b="1" dirty="0">
                <a:latin typeface="Gotham Narrow"/>
              </a:rPr>
              <a:t>Columbus, OH</a:t>
            </a:r>
          </a:p>
          <a:p>
            <a:pPr algn="r"/>
            <a:r>
              <a:rPr lang="en-US" altLang="en-US" sz="1050" b="1" dirty="0">
                <a:latin typeface="Gotham Narrow"/>
              </a:rPr>
              <a:t>3%</a:t>
            </a:r>
          </a:p>
        </p:txBody>
      </p:sp>
      <p:sp>
        <p:nvSpPr>
          <p:cNvPr id="3081" name="TextBox 11"/>
          <p:cNvSpPr txBox="1">
            <a:spLocks noChangeArrowheads="1"/>
          </p:cNvSpPr>
          <p:nvPr/>
        </p:nvSpPr>
        <p:spPr bwMode="auto">
          <a:xfrm>
            <a:off x="1906191" y="1059657"/>
            <a:ext cx="4886325"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100" b="1" dirty="0">
                <a:latin typeface="Gotham Narrow"/>
              </a:rPr>
              <a:t>Ridership 2014</a:t>
            </a:r>
          </a:p>
        </p:txBody>
      </p:sp>
      <p:pic>
        <p:nvPicPr>
          <p:cNvPr id="3082" name="ARROW.png 10"/>
          <p:cNvPicPr>
            <a:picLocks noChangeAspect="1"/>
          </p:cNvPicPr>
          <p:nvPr/>
        </p:nvPicPr>
        <p:blipFill>
          <a:blip r:embed="rId4">
            <a:extLst>
              <a:ext uri="{28A0092B-C50C-407E-A947-70E740481C1C}">
                <a14:useLocalDpi xmlns:a14="http://schemas.microsoft.com/office/drawing/2010/main" val="0"/>
              </a:ext>
            </a:extLst>
          </a:blip>
          <a:srcRect l="12727" t="-763" r="7562" b="49390"/>
          <a:stretch>
            <a:fillRect/>
          </a:stretch>
        </p:blipFill>
        <p:spPr bwMode="auto">
          <a:xfrm>
            <a:off x="2571750" y="3486151"/>
            <a:ext cx="471488" cy="112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ARROW.png 12"/>
          <p:cNvPicPr>
            <a:picLocks noChangeAspect="1"/>
          </p:cNvPicPr>
          <p:nvPr/>
        </p:nvPicPr>
        <p:blipFill>
          <a:blip r:embed="rId4">
            <a:extLst>
              <a:ext uri="{28A0092B-C50C-407E-A947-70E740481C1C}">
                <a14:useLocalDpi xmlns:a14="http://schemas.microsoft.com/office/drawing/2010/main" val="0"/>
              </a:ext>
            </a:extLst>
          </a:blip>
          <a:srcRect l="12727" t="-674" r="7562" b="42636"/>
          <a:stretch>
            <a:fillRect/>
          </a:stretch>
        </p:blipFill>
        <p:spPr bwMode="auto">
          <a:xfrm>
            <a:off x="1989391" y="3526379"/>
            <a:ext cx="514350" cy="95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ARROW.png 14"/>
          <p:cNvPicPr>
            <a:picLocks noChangeAspect="1"/>
          </p:cNvPicPr>
          <p:nvPr/>
        </p:nvPicPr>
        <p:blipFill>
          <a:blip r:embed="rId4">
            <a:extLst>
              <a:ext uri="{28A0092B-C50C-407E-A947-70E740481C1C}">
                <a14:useLocalDpi xmlns:a14="http://schemas.microsoft.com/office/drawing/2010/main" val="0"/>
              </a:ext>
            </a:extLst>
          </a:blip>
          <a:srcRect l="12727" t="-674" r="7562" b="42636"/>
          <a:stretch>
            <a:fillRect/>
          </a:stretch>
        </p:blipFill>
        <p:spPr bwMode="auto">
          <a:xfrm>
            <a:off x="2457450" y="2514601"/>
            <a:ext cx="471488"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Box 17"/>
          <p:cNvSpPr txBox="1">
            <a:spLocks noChangeArrowheads="1"/>
          </p:cNvSpPr>
          <p:nvPr/>
        </p:nvSpPr>
        <p:spPr bwMode="auto">
          <a:xfrm>
            <a:off x="883086" y="4802625"/>
            <a:ext cx="1231466"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50" b="1" dirty="0">
                <a:latin typeface="Gotham Narrow"/>
              </a:rPr>
              <a:t>Los Angeles, CA</a:t>
            </a:r>
          </a:p>
          <a:p>
            <a:r>
              <a:rPr lang="en-US" altLang="en-US" sz="1050" b="1" dirty="0">
                <a:latin typeface="Gotham Narrow"/>
              </a:rPr>
              <a:t>6.2%</a:t>
            </a:r>
          </a:p>
        </p:txBody>
      </p:sp>
      <p:sp>
        <p:nvSpPr>
          <p:cNvPr id="3086" name="TextBox 18"/>
          <p:cNvSpPr txBox="1">
            <a:spLocks noChangeArrowheads="1"/>
          </p:cNvSpPr>
          <p:nvPr/>
        </p:nvSpPr>
        <p:spPr bwMode="auto">
          <a:xfrm>
            <a:off x="4286250" y="5314950"/>
            <a:ext cx="1234679"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050" b="1" dirty="0">
                <a:latin typeface="Gotham Narrow"/>
              </a:rPr>
              <a:t>New Orleans, LA</a:t>
            </a:r>
          </a:p>
          <a:p>
            <a:pPr algn="r"/>
            <a:r>
              <a:rPr lang="en-US" altLang="en-US" sz="1050" b="1" dirty="0">
                <a:latin typeface="Gotham Narrow"/>
              </a:rPr>
              <a:t>2%</a:t>
            </a:r>
          </a:p>
        </p:txBody>
      </p:sp>
      <p:sp>
        <p:nvSpPr>
          <p:cNvPr id="3087" name="TextBox 19"/>
          <p:cNvSpPr txBox="1">
            <a:spLocks noChangeArrowheads="1"/>
          </p:cNvSpPr>
          <p:nvPr/>
        </p:nvSpPr>
        <p:spPr bwMode="auto">
          <a:xfrm>
            <a:off x="6572250" y="1943100"/>
            <a:ext cx="102870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050" b="1" dirty="0">
                <a:latin typeface="Gotham Narrow"/>
              </a:rPr>
              <a:t>New York, NY</a:t>
            </a:r>
          </a:p>
          <a:p>
            <a:pPr algn="r"/>
            <a:r>
              <a:rPr lang="en-US" altLang="en-US" sz="1050" b="1" dirty="0">
                <a:latin typeface="Gotham Narrow"/>
              </a:rPr>
              <a:t>6.4%</a:t>
            </a:r>
          </a:p>
        </p:txBody>
      </p:sp>
      <p:pic>
        <p:nvPicPr>
          <p:cNvPr id="3088" name="ARROW.png 18"/>
          <p:cNvPicPr>
            <a:picLocks noChangeAspect="1"/>
          </p:cNvPicPr>
          <p:nvPr/>
        </p:nvPicPr>
        <p:blipFill>
          <a:blip r:embed="rId4">
            <a:extLst>
              <a:ext uri="{28A0092B-C50C-407E-A947-70E740481C1C}">
                <a14:useLocalDpi xmlns:a14="http://schemas.microsoft.com/office/drawing/2010/main" val="0"/>
              </a:ext>
            </a:extLst>
          </a:blip>
          <a:srcRect l="12727" t="-674" r="7562" b="42636"/>
          <a:stretch>
            <a:fillRect/>
          </a:stretch>
        </p:blipFill>
        <p:spPr bwMode="auto">
          <a:xfrm>
            <a:off x="3369992" y="2644381"/>
            <a:ext cx="471488"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TextBox 14"/>
          <p:cNvSpPr txBox="1">
            <a:spLocks noChangeArrowheads="1"/>
          </p:cNvSpPr>
          <p:nvPr/>
        </p:nvSpPr>
        <p:spPr bwMode="auto">
          <a:xfrm>
            <a:off x="2643189" y="4723211"/>
            <a:ext cx="1300162"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50" b="1" dirty="0">
                <a:latin typeface="Gotham Narrow"/>
              </a:rPr>
              <a:t>Scottsdale, AZ</a:t>
            </a:r>
          </a:p>
          <a:p>
            <a:r>
              <a:rPr lang="en-US" altLang="en-US" sz="1050" b="1" dirty="0">
                <a:latin typeface="Gotham Narrow"/>
              </a:rPr>
              <a:t>1.9%</a:t>
            </a:r>
          </a:p>
        </p:txBody>
      </p:sp>
      <p:pic>
        <p:nvPicPr>
          <p:cNvPr id="3090" name="ARROW.png 19"/>
          <p:cNvPicPr>
            <a:picLocks noChangeAspect="1"/>
          </p:cNvPicPr>
          <p:nvPr/>
        </p:nvPicPr>
        <p:blipFill>
          <a:blip r:embed="rId4">
            <a:extLst>
              <a:ext uri="{28A0092B-C50C-407E-A947-70E740481C1C}">
                <a14:useLocalDpi xmlns:a14="http://schemas.microsoft.com/office/drawing/2010/main" val="0"/>
              </a:ext>
            </a:extLst>
          </a:blip>
          <a:srcRect l="12727" t="-595" r="7562" b="34712"/>
          <a:stretch>
            <a:fillRect/>
          </a:stretch>
        </p:blipFill>
        <p:spPr bwMode="auto">
          <a:xfrm>
            <a:off x="5114748" y="3104503"/>
            <a:ext cx="4714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ARROW.png 20"/>
          <p:cNvPicPr>
            <a:picLocks noChangeAspect="1"/>
          </p:cNvPicPr>
          <p:nvPr/>
        </p:nvPicPr>
        <p:blipFill>
          <a:blip r:embed="rId4">
            <a:extLst>
              <a:ext uri="{28A0092B-C50C-407E-A947-70E740481C1C}">
                <a14:useLocalDpi xmlns:a14="http://schemas.microsoft.com/office/drawing/2010/main" val="0"/>
              </a:ext>
            </a:extLst>
          </a:blip>
          <a:srcRect l="12727" t="-613" r="7562" b="36691"/>
          <a:stretch>
            <a:fillRect/>
          </a:stretch>
        </p:blipFill>
        <p:spPr bwMode="auto">
          <a:xfrm>
            <a:off x="4107657" y="3775471"/>
            <a:ext cx="571500" cy="139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 name="TextBox 22"/>
          <p:cNvSpPr txBox="1">
            <a:spLocks noChangeArrowheads="1"/>
          </p:cNvSpPr>
          <p:nvPr/>
        </p:nvSpPr>
        <p:spPr bwMode="auto">
          <a:xfrm>
            <a:off x="3223022" y="5141118"/>
            <a:ext cx="1284687"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50" b="1" dirty="0">
                <a:latin typeface="Gotham Narrow"/>
              </a:rPr>
              <a:t>Houston, TX </a:t>
            </a:r>
          </a:p>
          <a:p>
            <a:r>
              <a:rPr lang="en-US" altLang="en-US" sz="1050" b="1" dirty="0">
                <a:latin typeface="Gotham Narrow"/>
              </a:rPr>
              <a:t>2.1%</a:t>
            </a:r>
          </a:p>
        </p:txBody>
      </p:sp>
      <p:pic>
        <p:nvPicPr>
          <p:cNvPr id="3093" name="ARROW.png 22"/>
          <p:cNvPicPr>
            <a:picLocks noChangeAspect="1"/>
          </p:cNvPicPr>
          <p:nvPr/>
        </p:nvPicPr>
        <p:blipFill>
          <a:blip r:embed="rId4">
            <a:extLst>
              <a:ext uri="{28A0092B-C50C-407E-A947-70E740481C1C}">
                <a14:useLocalDpi xmlns:a14="http://schemas.microsoft.com/office/drawing/2010/main" val="0"/>
              </a:ext>
            </a:extLst>
          </a:blip>
          <a:srcRect l="12727" t="-763" r="7562" b="49390"/>
          <a:stretch>
            <a:fillRect/>
          </a:stretch>
        </p:blipFill>
        <p:spPr bwMode="auto">
          <a:xfrm>
            <a:off x="6439006" y="2410158"/>
            <a:ext cx="471488" cy="123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ARROW.png 23"/>
          <p:cNvPicPr>
            <a:picLocks noChangeAspect="1"/>
          </p:cNvPicPr>
          <p:nvPr/>
        </p:nvPicPr>
        <p:blipFill>
          <a:blip r:embed="rId4">
            <a:extLst>
              <a:ext uri="{28A0092B-C50C-407E-A947-70E740481C1C}">
                <a14:useLocalDpi xmlns:a14="http://schemas.microsoft.com/office/drawing/2010/main" val="0"/>
              </a:ext>
            </a:extLst>
          </a:blip>
          <a:srcRect l="12727" t="-674" r="7562" b="42636"/>
          <a:stretch>
            <a:fillRect/>
          </a:stretch>
        </p:blipFill>
        <p:spPr bwMode="auto">
          <a:xfrm>
            <a:off x="1864520" y="3400425"/>
            <a:ext cx="471488" cy="98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ARROW.png 20"/>
          <p:cNvPicPr>
            <a:picLocks noChangeAspect="1"/>
          </p:cNvPicPr>
          <p:nvPr/>
        </p:nvPicPr>
        <p:blipFill>
          <a:blip r:embed="rId4">
            <a:extLst>
              <a:ext uri="{28A0092B-C50C-407E-A947-70E740481C1C}">
                <a14:useLocalDpi xmlns:a14="http://schemas.microsoft.com/office/drawing/2010/main" val="0"/>
              </a:ext>
            </a:extLst>
          </a:blip>
          <a:srcRect l="12727" t="-613" r="7562" b="36691"/>
          <a:stretch>
            <a:fillRect/>
          </a:stretch>
        </p:blipFill>
        <p:spPr bwMode="auto">
          <a:xfrm>
            <a:off x="4777114" y="4189214"/>
            <a:ext cx="4714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itle 1"/>
          <p:cNvSpPr txBox="1">
            <a:spLocks/>
          </p:cNvSpPr>
          <p:nvPr/>
        </p:nvSpPr>
        <p:spPr>
          <a:xfrm>
            <a:off x="1428750" y="857250"/>
            <a:ext cx="5372100" cy="857250"/>
          </a:xfrm>
          <a:prstGeom prst="rect">
            <a:avLst/>
          </a:prstGeom>
        </p:spPr>
        <p:txBody>
          <a:bodyPr/>
          <a:lstStyle/>
          <a:p>
            <a:pPr algn="ctr">
              <a:defRPr/>
            </a:pPr>
            <a:endParaRPr lang="en-US" sz="3000" dirty="0">
              <a:latin typeface="+mj-lt"/>
              <a:ea typeface="+mj-ea"/>
              <a:cs typeface="+mj-cs"/>
            </a:endParaRPr>
          </a:p>
        </p:txBody>
      </p:sp>
      <p:sp>
        <p:nvSpPr>
          <p:cNvPr id="3098" name="TextBox 48"/>
          <p:cNvSpPr txBox="1">
            <a:spLocks noChangeArrowheads="1"/>
          </p:cNvSpPr>
          <p:nvPr/>
        </p:nvSpPr>
        <p:spPr bwMode="auto">
          <a:xfrm>
            <a:off x="2171700" y="1714501"/>
            <a:ext cx="13001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50" b="1" dirty="0">
                <a:latin typeface="Gotham Narrow"/>
              </a:rPr>
              <a:t>Salt Lake City, UT</a:t>
            </a:r>
          </a:p>
          <a:p>
            <a:r>
              <a:rPr lang="en-US" altLang="en-US" sz="1050" b="1" dirty="0">
                <a:latin typeface="Gotham Narrow"/>
              </a:rPr>
              <a:t>2.2%</a:t>
            </a:r>
          </a:p>
        </p:txBody>
      </p:sp>
      <p:pic>
        <p:nvPicPr>
          <p:cNvPr id="3099" name="ARROW.png 22"/>
          <p:cNvPicPr>
            <a:picLocks noChangeAspect="1"/>
          </p:cNvPicPr>
          <p:nvPr/>
        </p:nvPicPr>
        <p:blipFill>
          <a:blip r:embed="rId4">
            <a:extLst>
              <a:ext uri="{28A0092B-C50C-407E-A947-70E740481C1C}">
                <a14:useLocalDpi xmlns:a14="http://schemas.microsoft.com/office/drawing/2010/main" val="0"/>
              </a:ext>
            </a:extLst>
          </a:blip>
          <a:srcRect l="12727" t="-763" r="7562" b="49390"/>
          <a:stretch>
            <a:fillRect/>
          </a:stretch>
        </p:blipFill>
        <p:spPr bwMode="auto">
          <a:xfrm>
            <a:off x="6197059" y="3086100"/>
            <a:ext cx="471488" cy="112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TextBox 38"/>
          <p:cNvSpPr txBox="1">
            <a:spLocks noChangeArrowheads="1"/>
          </p:cNvSpPr>
          <p:nvPr/>
        </p:nvSpPr>
        <p:spPr bwMode="auto">
          <a:xfrm>
            <a:off x="6630592" y="3486151"/>
            <a:ext cx="1370408"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050" b="1" dirty="0">
              <a:latin typeface="Gotham Narrow"/>
            </a:endParaRPr>
          </a:p>
          <a:p>
            <a:endParaRPr lang="en-US" altLang="en-US" sz="1050" b="1" dirty="0">
              <a:latin typeface="Gotham Narrow"/>
            </a:endParaRPr>
          </a:p>
          <a:p>
            <a:endParaRPr lang="en-US" altLang="en-US" sz="1050" b="1" dirty="0">
              <a:latin typeface="Gotham Narrow"/>
            </a:endParaRPr>
          </a:p>
          <a:p>
            <a:r>
              <a:rPr lang="en-US" altLang="en-US" sz="1050" b="1" dirty="0">
                <a:latin typeface="Gotham Narrow"/>
              </a:rPr>
              <a:t>Arlington, VA</a:t>
            </a:r>
          </a:p>
          <a:p>
            <a:r>
              <a:rPr lang="en-US" altLang="en-US" sz="1050" b="1" dirty="0">
                <a:latin typeface="Gotham Narrow"/>
              </a:rPr>
              <a:t>1.2%</a:t>
            </a:r>
          </a:p>
        </p:txBody>
      </p:sp>
      <p:pic>
        <p:nvPicPr>
          <p:cNvPr id="3101" name="ARROW.png 2"/>
          <p:cNvPicPr>
            <a:picLocks noChangeAspect="1"/>
          </p:cNvPicPr>
          <p:nvPr/>
        </p:nvPicPr>
        <p:blipFill>
          <a:blip r:embed="rId4">
            <a:extLst>
              <a:ext uri="{28A0092B-C50C-407E-A947-70E740481C1C}">
                <a14:useLocalDpi xmlns:a14="http://schemas.microsoft.com/office/drawing/2010/main" val="0"/>
              </a:ext>
            </a:extLst>
          </a:blip>
          <a:srcRect l="12727" t="-710" r="7562" b="45415"/>
          <a:stretch>
            <a:fillRect/>
          </a:stretch>
        </p:blipFill>
        <p:spPr bwMode="auto">
          <a:xfrm>
            <a:off x="6050757" y="3449241"/>
            <a:ext cx="4714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 name="TextBox 40"/>
          <p:cNvSpPr txBox="1">
            <a:spLocks noChangeArrowheads="1"/>
          </p:cNvSpPr>
          <p:nvPr/>
        </p:nvSpPr>
        <p:spPr bwMode="auto">
          <a:xfrm>
            <a:off x="6111479" y="4229101"/>
            <a:ext cx="143946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050" b="1" dirty="0">
              <a:latin typeface="Gotham Narrow"/>
            </a:endParaRPr>
          </a:p>
          <a:p>
            <a:endParaRPr lang="en-US" altLang="en-US" sz="1050" b="1" dirty="0">
              <a:latin typeface="Gotham Narrow"/>
            </a:endParaRPr>
          </a:p>
          <a:p>
            <a:pPr algn="r"/>
            <a:r>
              <a:rPr lang="en-US" altLang="en-US" sz="1050" b="1" dirty="0">
                <a:latin typeface="Gotham Narrow"/>
              </a:rPr>
              <a:t>Boone, NC</a:t>
            </a:r>
            <a:br>
              <a:rPr lang="en-US" altLang="en-US" sz="1050" b="1" dirty="0">
                <a:latin typeface="Gotham Narrow"/>
              </a:rPr>
            </a:br>
            <a:r>
              <a:rPr lang="en-US" altLang="en-US" sz="1050" b="1" dirty="0">
                <a:latin typeface="Gotham Narrow"/>
              </a:rPr>
              <a:t>6.1%</a:t>
            </a:r>
          </a:p>
        </p:txBody>
      </p:sp>
      <p:cxnSp>
        <p:nvCxnSpPr>
          <p:cNvPr id="43" name="Straight Connector 42"/>
          <p:cNvCxnSpPr/>
          <p:nvPr/>
        </p:nvCxnSpPr>
        <p:spPr>
          <a:xfrm flipH="1" flipV="1">
            <a:off x="6479380" y="4341745"/>
            <a:ext cx="424223" cy="1871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35995" y="4496991"/>
            <a:ext cx="324535" cy="6662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657350" y="4233505"/>
            <a:ext cx="350044" cy="617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3082" idx="2"/>
          </p:cNvCxnSpPr>
          <p:nvPr/>
        </p:nvCxnSpPr>
        <p:spPr>
          <a:xfrm flipH="1" flipV="1">
            <a:off x="2807495" y="4608911"/>
            <a:ext cx="278606" cy="5345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879057" y="4622007"/>
            <a:ext cx="342900" cy="4822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3200400" y="2514600"/>
            <a:ext cx="228600" cy="742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679157" y="4704769"/>
            <a:ext cx="228600" cy="628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3077" idx="0"/>
          </p:cNvCxnSpPr>
          <p:nvPr/>
        </p:nvCxnSpPr>
        <p:spPr>
          <a:xfrm flipH="1" flipV="1">
            <a:off x="6050757" y="4743190"/>
            <a:ext cx="778668" cy="6860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700837" y="2171700"/>
            <a:ext cx="385763" cy="6000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530580" y="3883689"/>
            <a:ext cx="448575" cy="1021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5762938" y="2574897"/>
            <a:ext cx="149873" cy="3440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5336277" y="1885950"/>
            <a:ext cx="264423" cy="112289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100637" y="4112314"/>
            <a:ext cx="221456" cy="139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116" name="ARROW.png 20"/>
          <p:cNvPicPr>
            <a:picLocks noChangeAspect="1"/>
          </p:cNvPicPr>
          <p:nvPr/>
        </p:nvPicPr>
        <p:blipFill>
          <a:blip r:embed="rId4">
            <a:extLst>
              <a:ext uri="{28A0092B-C50C-407E-A947-70E740481C1C}">
                <a14:useLocalDpi xmlns:a14="http://schemas.microsoft.com/office/drawing/2010/main" val="0"/>
              </a:ext>
            </a:extLst>
          </a:blip>
          <a:srcRect l="12727" t="-613" r="7562" b="36691"/>
          <a:stretch>
            <a:fillRect/>
          </a:stretch>
        </p:blipFill>
        <p:spPr bwMode="auto">
          <a:xfrm>
            <a:off x="5428027" y="2788107"/>
            <a:ext cx="471488" cy="99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Straight Connector 60"/>
          <p:cNvCxnSpPr/>
          <p:nvPr/>
        </p:nvCxnSpPr>
        <p:spPr>
          <a:xfrm flipH="1">
            <a:off x="5036343" y="2212779"/>
            <a:ext cx="91678" cy="7960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18" name="TextBox 7"/>
          <p:cNvSpPr txBox="1">
            <a:spLocks noChangeArrowheads="1"/>
          </p:cNvSpPr>
          <p:nvPr/>
        </p:nvSpPr>
        <p:spPr bwMode="auto">
          <a:xfrm>
            <a:off x="4529138" y="1853069"/>
            <a:ext cx="9144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050" b="1" dirty="0">
                <a:latin typeface="Gotham Narrow"/>
              </a:rPr>
              <a:t>Urbana, IL</a:t>
            </a:r>
          </a:p>
          <a:p>
            <a:pPr algn="r"/>
            <a:r>
              <a:rPr lang="en-US" altLang="en-US" sz="1050" b="1" dirty="0">
                <a:latin typeface="Gotham Narrow"/>
              </a:rPr>
              <a:t>7.5%</a:t>
            </a:r>
          </a:p>
        </p:txBody>
      </p:sp>
      <p:sp>
        <p:nvSpPr>
          <p:cNvPr id="3119" name="TextBox 54"/>
          <p:cNvSpPr txBox="1">
            <a:spLocks noChangeArrowheads="1"/>
          </p:cNvSpPr>
          <p:nvPr/>
        </p:nvSpPr>
        <p:spPr bwMode="auto">
          <a:xfrm>
            <a:off x="4507705" y="3886201"/>
            <a:ext cx="155019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50" b="1" dirty="0">
                <a:latin typeface="Gotham Narrow"/>
              </a:rPr>
              <a:t>Birmingham, AL 1.1%</a:t>
            </a:r>
          </a:p>
        </p:txBody>
      </p:sp>
      <p:cxnSp>
        <p:nvCxnSpPr>
          <p:cNvPr id="67" name="Straight Connector 66"/>
          <p:cNvCxnSpPr/>
          <p:nvPr/>
        </p:nvCxnSpPr>
        <p:spPr>
          <a:xfrm>
            <a:off x="2514600" y="2114550"/>
            <a:ext cx="114300" cy="628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21" name="TextBox 74"/>
          <p:cNvSpPr txBox="1">
            <a:spLocks noChangeArrowheads="1"/>
          </p:cNvSpPr>
          <p:nvPr/>
        </p:nvSpPr>
        <p:spPr bwMode="auto">
          <a:xfrm>
            <a:off x="2686050" y="2286001"/>
            <a:ext cx="13144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50" b="1" dirty="0">
                <a:latin typeface="Gotham Narrow"/>
              </a:rPr>
              <a:t>Denver, CO 3.2% </a:t>
            </a:r>
          </a:p>
        </p:txBody>
      </p:sp>
      <p:pic>
        <p:nvPicPr>
          <p:cNvPr id="3122" name="ARROW.png 18"/>
          <p:cNvPicPr>
            <a:picLocks noChangeAspect="1"/>
          </p:cNvPicPr>
          <p:nvPr/>
        </p:nvPicPr>
        <p:blipFill>
          <a:blip r:embed="rId4">
            <a:extLst>
              <a:ext uri="{28A0092B-C50C-407E-A947-70E740481C1C}">
                <a14:useLocalDpi xmlns:a14="http://schemas.microsoft.com/office/drawing/2010/main" val="0"/>
              </a:ext>
            </a:extLst>
          </a:blip>
          <a:srcRect l="12727" t="-674" r="7562" b="42636"/>
          <a:stretch>
            <a:fillRect/>
          </a:stretch>
        </p:blipFill>
        <p:spPr bwMode="auto">
          <a:xfrm>
            <a:off x="4507705" y="1837729"/>
            <a:ext cx="471488"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9" name="Straight Connector 88"/>
          <p:cNvCxnSpPr/>
          <p:nvPr/>
        </p:nvCxnSpPr>
        <p:spPr>
          <a:xfrm flipH="1">
            <a:off x="4272743" y="2856312"/>
            <a:ext cx="343002" cy="3363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24" name="TextBox 91"/>
          <p:cNvSpPr txBox="1">
            <a:spLocks noChangeArrowheads="1"/>
          </p:cNvSpPr>
          <p:nvPr/>
        </p:nvSpPr>
        <p:spPr bwMode="auto">
          <a:xfrm>
            <a:off x="3611164" y="3200401"/>
            <a:ext cx="164663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50" b="1" dirty="0">
                <a:latin typeface="Gotham Narrow"/>
              </a:rPr>
              <a:t>Eden Prairie, MN 7.3%</a:t>
            </a:r>
          </a:p>
        </p:txBody>
      </p:sp>
      <p:pic>
        <p:nvPicPr>
          <p:cNvPr id="3125" name="ARROW.png 12"/>
          <p:cNvPicPr>
            <a:picLocks noChangeAspect="1"/>
          </p:cNvPicPr>
          <p:nvPr/>
        </p:nvPicPr>
        <p:blipFill>
          <a:blip r:embed="rId4">
            <a:extLst>
              <a:ext uri="{28A0092B-C50C-407E-A947-70E740481C1C}">
                <a14:useLocalDpi xmlns:a14="http://schemas.microsoft.com/office/drawing/2010/main" val="0"/>
              </a:ext>
            </a:extLst>
          </a:blip>
          <a:srcRect l="12727" t="-674" r="7562" b="42636"/>
          <a:stretch>
            <a:fillRect/>
          </a:stretch>
        </p:blipFill>
        <p:spPr bwMode="auto">
          <a:xfrm>
            <a:off x="1707356" y="1828800"/>
            <a:ext cx="514350" cy="95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6" name="TextBox 63"/>
          <p:cNvSpPr txBox="1">
            <a:spLocks noChangeArrowheads="1"/>
          </p:cNvSpPr>
          <p:nvPr/>
        </p:nvSpPr>
        <p:spPr bwMode="auto">
          <a:xfrm>
            <a:off x="883085" y="2628901"/>
            <a:ext cx="21351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50" b="1" dirty="0">
                <a:latin typeface="Gotham Narrow"/>
              </a:rPr>
              <a:t>Everett, WA  7.7%</a:t>
            </a:r>
          </a:p>
        </p:txBody>
      </p:sp>
      <p:sp>
        <p:nvSpPr>
          <p:cNvPr id="2" name="TextBox 1"/>
          <p:cNvSpPr txBox="1"/>
          <p:nvPr/>
        </p:nvSpPr>
        <p:spPr>
          <a:xfrm>
            <a:off x="2015729" y="5208890"/>
            <a:ext cx="1320219" cy="415498"/>
          </a:xfrm>
          <a:prstGeom prst="rect">
            <a:avLst/>
          </a:prstGeom>
          <a:noFill/>
        </p:spPr>
        <p:txBody>
          <a:bodyPr wrap="square" rtlCol="0">
            <a:spAutoFit/>
          </a:bodyPr>
          <a:lstStyle/>
          <a:p>
            <a:r>
              <a:rPr lang="en-US" altLang="en-US" sz="1050" b="1" dirty="0">
                <a:latin typeface="Gotham Narrow"/>
              </a:rPr>
              <a:t>San Diego, CA</a:t>
            </a:r>
          </a:p>
          <a:p>
            <a:r>
              <a:rPr lang="en-US" altLang="en-US" sz="1050" b="1" dirty="0">
                <a:latin typeface="Gotham Narrow"/>
              </a:rPr>
              <a:t>7.6%</a:t>
            </a:r>
          </a:p>
        </p:txBody>
      </p:sp>
    </p:spTree>
    <p:extLst>
      <p:ext uri="{BB962C8B-B14F-4D97-AF65-F5344CB8AC3E}">
        <p14:creationId xmlns:p14="http://schemas.microsoft.com/office/powerpoint/2010/main" val="3562993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3723" y="901700"/>
            <a:ext cx="9166577" cy="5156200"/>
          </a:xfrm>
          <a:prstGeom prst="rect">
            <a:avLst/>
          </a:prstGeom>
        </p:spPr>
      </p:pic>
    </p:spTree>
    <p:extLst>
      <p:ext uri="{BB962C8B-B14F-4D97-AF65-F5344CB8AC3E}">
        <p14:creationId xmlns:p14="http://schemas.microsoft.com/office/powerpoint/2010/main" val="1740125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1107" y="1108836"/>
            <a:ext cx="5878420" cy="4441064"/>
          </a:xfrm>
          <a:prstGeom prst="rect">
            <a:avLst/>
          </a:prstGeom>
        </p:spPr>
      </p:pic>
    </p:spTree>
    <p:extLst>
      <p:ext uri="{BB962C8B-B14F-4D97-AF65-F5344CB8AC3E}">
        <p14:creationId xmlns:p14="http://schemas.microsoft.com/office/powerpoint/2010/main" val="2615241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Current authorization extends through May 2015</a:t>
            </a:r>
          </a:p>
          <a:p>
            <a:r>
              <a:rPr lang="en-US" dirty="0" smtClean="0"/>
              <a:t>House T&amp;I Committee started hearings with Secretary Foxx – Foxx and Shuster Twitter </a:t>
            </a:r>
            <a:r>
              <a:rPr lang="en-US" dirty="0" err="1" smtClean="0"/>
              <a:t>Townhall</a:t>
            </a:r>
            <a:endParaRPr lang="en-US" dirty="0" smtClean="0"/>
          </a:p>
          <a:p>
            <a:r>
              <a:rPr lang="en-US" dirty="0" smtClean="0"/>
              <a:t>Chairman Shuster and Sec. Foxx continue their outreach</a:t>
            </a:r>
          </a:p>
          <a:p>
            <a:r>
              <a:rPr lang="en-US" dirty="0" smtClean="0"/>
              <a:t>Senate Environment and Public Works Committee has also held hearings with Secretary Foxx and Governors, and “owners, operators, and users” (</a:t>
            </a:r>
            <a:r>
              <a:rPr lang="en-US" dirty="0" err="1" smtClean="0"/>
              <a:t>Heminger</a:t>
            </a:r>
            <a:r>
              <a:rPr lang="en-US" dirty="0" smtClean="0"/>
              <a:t>/MTC and UT DOT)</a:t>
            </a:r>
          </a:p>
          <a:p>
            <a:r>
              <a:rPr lang="en-US" dirty="0" smtClean="0"/>
              <a:t>Banking Committee held bus and rail roundtables, with additional roundtables and hearings planned</a:t>
            </a:r>
          </a:p>
          <a:p>
            <a:r>
              <a:rPr lang="en-US" dirty="0" smtClean="0"/>
              <a:t>Revenues for HTF will shape much of what happens</a:t>
            </a:r>
            <a:endParaRPr lang="en-US" dirty="0"/>
          </a:p>
        </p:txBody>
      </p:sp>
    </p:spTree>
    <p:extLst>
      <p:ext uri="{BB962C8B-B14F-4D97-AF65-F5344CB8AC3E}">
        <p14:creationId xmlns:p14="http://schemas.microsoft.com/office/powerpoint/2010/main" val="957983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a:t>
            </a:r>
            <a:endParaRPr lang="en-US" dirty="0"/>
          </a:p>
        </p:txBody>
      </p:sp>
      <p:sp>
        <p:nvSpPr>
          <p:cNvPr id="3" name="Content Placeholder 2"/>
          <p:cNvSpPr>
            <a:spLocks noGrp="1"/>
          </p:cNvSpPr>
          <p:nvPr>
            <p:ph idx="1"/>
          </p:nvPr>
        </p:nvSpPr>
        <p:spPr/>
        <p:txBody>
          <a:bodyPr/>
          <a:lstStyle/>
          <a:p>
            <a:r>
              <a:rPr lang="en-US" dirty="0" smtClean="0"/>
              <a:t>GROW AMERICA re-released</a:t>
            </a:r>
          </a:p>
          <a:p>
            <a:pPr lvl="1"/>
            <a:r>
              <a:rPr lang="en-US" dirty="0" smtClean="0"/>
              <a:t>New proposal is over 6 years</a:t>
            </a:r>
          </a:p>
          <a:p>
            <a:pPr lvl="1"/>
            <a:r>
              <a:rPr lang="en-US" dirty="0" smtClean="0"/>
              <a:t>$478 bill total for highways, transit and rail</a:t>
            </a:r>
          </a:p>
          <a:p>
            <a:pPr lvl="1"/>
            <a:r>
              <a:rPr lang="en-US" dirty="0" smtClean="0"/>
              <a:t>$115 billion for transit</a:t>
            </a:r>
          </a:p>
          <a:p>
            <a:pPr lvl="1"/>
            <a:r>
              <a:rPr lang="en-US" dirty="0" smtClean="0"/>
              <a:t>Several new provisions throughout proposal</a:t>
            </a:r>
          </a:p>
          <a:p>
            <a:pPr lvl="2"/>
            <a:endParaRPr lang="en-US" dirty="0"/>
          </a:p>
          <a:p>
            <a:pPr lvl="1"/>
            <a:r>
              <a:rPr lang="en-US" dirty="0" smtClean="0"/>
              <a:t>Multi-modal Transportation Trust Fund, using General Fund transfers (mandatory spending) and intended to be offset by tax on repatriated foreign profits of U.S. corporations</a:t>
            </a:r>
            <a:endParaRPr lang="en-US" dirty="0"/>
          </a:p>
        </p:txBody>
      </p:sp>
    </p:spTree>
    <p:extLst>
      <p:ext uri="{BB962C8B-B14F-4D97-AF65-F5344CB8AC3E}">
        <p14:creationId xmlns:p14="http://schemas.microsoft.com/office/powerpoint/2010/main" val="3066154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 – HTF Status</a:t>
            </a:r>
            <a:endParaRPr lang="en-US" dirty="0"/>
          </a:p>
        </p:txBody>
      </p:sp>
      <p:sp>
        <p:nvSpPr>
          <p:cNvPr id="3" name="Content Placeholder 2"/>
          <p:cNvSpPr>
            <a:spLocks noGrp="1"/>
          </p:cNvSpPr>
          <p:nvPr>
            <p:ph idx="1"/>
          </p:nvPr>
        </p:nvSpPr>
        <p:spPr/>
        <p:txBody>
          <a:bodyPr>
            <a:normAutofit/>
          </a:bodyPr>
          <a:lstStyle/>
          <a:p>
            <a:pPr marL="0" indent="0">
              <a:buNone/>
            </a:pPr>
            <a:r>
              <a:rPr lang="en-US" b="1" dirty="0"/>
              <a:t>Congressional Budget Office:</a:t>
            </a:r>
          </a:p>
          <a:p>
            <a:pPr marL="0" indent="0">
              <a:buNone/>
            </a:pPr>
            <a:r>
              <a:rPr lang="en-US" dirty="0" smtClean="0"/>
              <a:t>“Beginning </a:t>
            </a:r>
            <a:r>
              <a:rPr lang="en-US" dirty="0"/>
              <a:t>in fiscal year 2015, CBO </a:t>
            </a:r>
            <a:r>
              <a:rPr lang="en-US" dirty="0" smtClean="0"/>
              <a:t>projects, revenues </a:t>
            </a:r>
            <a:r>
              <a:rPr lang="en-US" dirty="0"/>
              <a:t>credited to the highway and </a:t>
            </a:r>
            <a:r>
              <a:rPr lang="en-US" dirty="0" smtClean="0"/>
              <a:t>transit accounts </a:t>
            </a:r>
            <a:r>
              <a:rPr lang="en-US" dirty="0"/>
              <a:t>of the Highway Trust Fund will be insufficient to meet the </a:t>
            </a:r>
            <a:r>
              <a:rPr lang="en-US" dirty="0" smtClean="0"/>
              <a:t>fund's obligations.”</a:t>
            </a:r>
            <a:endParaRPr lang="en-US" dirty="0"/>
          </a:p>
          <a:p>
            <a:pPr marL="0" indent="0">
              <a:buNone/>
            </a:pPr>
            <a:r>
              <a:rPr lang="en-US" dirty="0" smtClean="0"/>
              <a:t>“To </a:t>
            </a:r>
            <a:r>
              <a:rPr lang="en-US" dirty="0"/>
              <a:t>help balance the trust fund’s resources and outlays, lawmakers could choose to </a:t>
            </a:r>
            <a:r>
              <a:rPr lang="en-US" dirty="0" smtClean="0">
                <a:solidFill>
                  <a:srgbClr val="FF0000"/>
                </a:solidFill>
              </a:rPr>
              <a:t>reduce spending </a:t>
            </a:r>
            <a:r>
              <a:rPr lang="en-US" dirty="0"/>
              <a:t>for surface transportation programs, </a:t>
            </a:r>
            <a:r>
              <a:rPr lang="en-US" dirty="0">
                <a:solidFill>
                  <a:srgbClr val="FF0000"/>
                </a:solidFill>
              </a:rPr>
              <a:t>boost the fund’s revenues</a:t>
            </a:r>
            <a:r>
              <a:rPr lang="en-US" dirty="0"/>
              <a:t>, authorize</a:t>
            </a:r>
            <a:r>
              <a:rPr lang="en-US" dirty="0">
                <a:solidFill>
                  <a:srgbClr val="FF0000"/>
                </a:solidFill>
              </a:rPr>
              <a:t> </a:t>
            </a:r>
            <a:r>
              <a:rPr lang="en-US" dirty="0" smtClean="0">
                <a:solidFill>
                  <a:srgbClr val="FF0000"/>
                </a:solidFill>
              </a:rPr>
              <a:t>additional transfers</a:t>
            </a:r>
            <a:r>
              <a:rPr lang="en-US" dirty="0"/>
              <a:t>, or adopt some combination of those </a:t>
            </a:r>
            <a:r>
              <a:rPr lang="en-US" dirty="0" smtClean="0"/>
              <a:t>approaches.” </a:t>
            </a:r>
            <a:endParaRPr lang="en-US" dirty="0"/>
          </a:p>
        </p:txBody>
      </p:sp>
    </p:spTree>
    <p:extLst>
      <p:ext uri="{BB962C8B-B14F-4D97-AF65-F5344CB8AC3E}">
        <p14:creationId xmlns:p14="http://schemas.microsoft.com/office/powerpoint/2010/main" val="1793751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 – HTF Status</a:t>
            </a:r>
            <a:endParaRPr lang="en-US" dirty="0"/>
          </a:p>
        </p:txBody>
      </p:sp>
      <p:sp>
        <p:nvSpPr>
          <p:cNvPr id="3" name="Content Placeholder 2"/>
          <p:cNvSpPr>
            <a:spLocks noGrp="1"/>
          </p:cNvSpPr>
          <p:nvPr>
            <p:ph idx="1"/>
          </p:nvPr>
        </p:nvSpPr>
        <p:spPr>
          <a:xfrm>
            <a:off x="875790" y="1597152"/>
            <a:ext cx="7886700" cy="4803648"/>
          </a:xfrm>
        </p:spPr>
        <p:txBody>
          <a:bodyPr>
            <a:normAutofit lnSpcReduction="10000"/>
          </a:bodyPr>
          <a:lstStyle/>
          <a:p>
            <a:pPr marL="0" indent="0">
              <a:buNone/>
            </a:pPr>
            <a:r>
              <a:rPr lang="en-US" b="1" dirty="0"/>
              <a:t>Congressional Budget </a:t>
            </a:r>
            <a:r>
              <a:rPr lang="en-US" b="1" dirty="0" smtClean="0"/>
              <a:t>Office</a:t>
            </a:r>
            <a:r>
              <a:rPr lang="en-US" b="1" dirty="0"/>
              <a:t> </a:t>
            </a:r>
            <a:r>
              <a:rPr lang="en-US" b="1" dirty="0" smtClean="0"/>
              <a:t>(in response to question for the record):</a:t>
            </a:r>
          </a:p>
          <a:p>
            <a:pPr marL="0" indent="0">
              <a:buNone/>
            </a:pPr>
            <a:r>
              <a:rPr lang="en-US" dirty="0" smtClean="0"/>
              <a:t>(</a:t>
            </a:r>
            <a:r>
              <a:rPr lang="en-US" dirty="0"/>
              <a:t>On what would happen if the 2.86 cents per gallon in gas taxes currently going to the </a:t>
            </a:r>
            <a:r>
              <a:rPr lang="en-US" dirty="0" smtClean="0"/>
              <a:t>Mass Transit </a:t>
            </a:r>
            <a:r>
              <a:rPr lang="en-US" dirty="0"/>
              <a:t>Account were instead deposited into the Highway Account: </a:t>
            </a:r>
            <a:endParaRPr lang="en-US" dirty="0" smtClean="0"/>
          </a:p>
          <a:p>
            <a:pPr marL="0" indent="0">
              <a:buNone/>
            </a:pPr>
            <a:r>
              <a:rPr lang="en-US" dirty="0" smtClean="0"/>
              <a:t>It would take five years to pay off existing mass transit obligations.</a:t>
            </a:r>
          </a:p>
          <a:p>
            <a:pPr marL="0" indent="0">
              <a:buNone/>
            </a:pPr>
            <a:endParaRPr lang="en-US" dirty="0"/>
          </a:p>
          <a:p>
            <a:pPr marL="0" indent="0">
              <a:buNone/>
            </a:pPr>
            <a:r>
              <a:rPr lang="en-US" dirty="0" smtClean="0"/>
              <a:t>In other words, just ending the Mass Transit Account does not solve the Highway Account shortfall.</a:t>
            </a:r>
          </a:p>
        </p:txBody>
      </p:sp>
    </p:spTree>
    <p:extLst>
      <p:ext uri="{BB962C8B-B14F-4D97-AF65-F5344CB8AC3E}">
        <p14:creationId xmlns:p14="http://schemas.microsoft.com/office/powerpoint/2010/main" val="1534893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Fund Revenue</a:t>
            </a:r>
            <a:endParaRPr lang="en-US" dirty="0"/>
          </a:p>
        </p:txBody>
      </p:sp>
      <p:sp>
        <p:nvSpPr>
          <p:cNvPr id="3" name="Content Placeholder 2"/>
          <p:cNvSpPr>
            <a:spLocks noGrp="1"/>
          </p:cNvSpPr>
          <p:nvPr>
            <p:ph idx="1"/>
          </p:nvPr>
        </p:nvSpPr>
        <p:spPr>
          <a:xfrm>
            <a:off x="875790" y="1690689"/>
            <a:ext cx="7886700" cy="5086350"/>
          </a:xfrm>
        </p:spPr>
        <p:txBody>
          <a:bodyPr>
            <a:normAutofit/>
          </a:bodyPr>
          <a:lstStyle/>
          <a:p>
            <a:r>
              <a:rPr lang="en-US" dirty="0" smtClean="0"/>
              <a:t>Senate Finance Committee looking at process and issues for tax reform</a:t>
            </a:r>
          </a:p>
          <a:p>
            <a:r>
              <a:rPr lang="en-US" dirty="0" smtClean="0"/>
              <a:t>Senate Finance Committee Working Groups formed</a:t>
            </a:r>
          </a:p>
          <a:p>
            <a:pPr lvl="1"/>
            <a:r>
              <a:rPr lang="en-US" dirty="0" smtClean="0"/>
              <a:t>Senators Dean Heller (R-NV) and Michael </a:t>
            </a:r>
            <a:r>
              <a:rPr lang="en-US" dirty="0" err="1" smtClean="0"/>
              <a:t>Bennet</a:t>
            </a:r>
            <a:r>
              <a:rPr lang="en-US" dirty="0" smtClean="0"/>
              <a:t> (D-CO) leading working group on infrastructure</a:t>
            </a:r>
          </a:p>
          <a:p>
            <a:r>
              <a:rPr lang="en-US" dirty="0" smtClean="0"/>
              <a:t>House </a:t>
            </a:r>
            <a:r>
              <a:rPr lang="en-US" dirty="0"/>
              <a:t>Ways and Means Committee </a:t>
            </a:r>
            <a:r>
              <a:rPr lang="en-US" dirty="0" smtClean="0"/>
              <a:t>has not indicated a specific approach</a:t>
            </a:r>
          </a:p>
          <a:p>
            <a:r>
              <a:rPr lang="en-US" dirty="0" smtClean="0"/>
              <a:t>House-Senate agreement on Budget Resolution “could” lead to process that will support tax reform or some tax/revenue legislation</a:t>
            </a:r>
          </a:p>
        </p:txBody>
      </p:sp>
    </p:spTree>
    <p:extLst>
      <p:ext uri="{BB962C8B-B14F-4D97-AF65-F5344CB8AC3E}">
        <p14:creationId xmlns:p14="http://schemas.microsoft.com/office/powerpoint/2010/main" val="2658669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kern="0" dirty="0" smtClean="0">
                <a:solidFill>
                  <a:srgbClr val="00397B"/>
                </a:solidFill>
                <a:latin typeface="Arial"/>
                <a:ea typeface="Helvetica" panose="020B0604020202020204" pitchFamily="34" charset="0"/>
                <a:cs typeface="Helvetica" panose="020B0604020202020204" pitchFamily="34" charset="0"/>
              </a:rPr>
              <a:t>Pennsylvania Public </a:t>
            </a:r>
            <a:r>
              <a:rPr lang="en-US" sz="2800" b="1" kern="0" dirty="0">
                <a:solidFill>
                  <a:srgbClr val="00397B"/>
                </a:solidFill>
                <a:latin typeface="Arial"/>
                <a:ea typeface="Helvetica" panose="020B0604020202020204" pitchFamily="34" charset="0"/>
                <a:cs typeface="Helvetica" panose="020B0604020202020204" pitchFamily="34" charset="0"/>
              </a:rPr>
              <a:t>Transportation Funding</a:t>
            </a:r>
          </a:p>
        </p:txBody>
      </p:sp>
      <p:sp>
        <p:nvSpPr>
          <p:cNvPr id="3" name="Content Placeholder 2"/>
          <p:cNvSpPr>
            <a:spLocks noGrp="1"/>
          </p:cNvSpPr>
          <p:nvPr>
            <p:ph idx="1"/>
          </p:nvPr>
        </p:nvSpPr>
        <p:spPr/>
        <p:txBody>
          <a:bodyPr/>
          <a:lstStyle/>
          <a:p>
            <a:r>
              <a:rPr lang="en-US" sz="3200" dirty="0" smtClean="0"/>
              <a:t>Urban (UZA) Capital Funding</a:t>
            </a:r>
          </a:p>
          <a:p>
            <a:r>
              <a:rPr lang="en-US" sz="3200" dirty="0"/>
              <a:t>(Five year average - 2009-2013)</a:t>
            </a:r>
          </a:p>
          <a:p>
            <a:r>
              <a:rPr lang="en-US" sz="3200" dirty="0" smtClean="0"/>
              <a:t>Fares, Directly Generated, and Local = 9.6%</a:t>
            </a:r>
          </a:p>
          <a:p>
            <a:r>
              <a:rPr lang="en-US" sz="3200" dirty="0" smtClean="0"/>
              <a:t>State Funding = 32.3%</a:t>
            </a:r>
          </a:p>
          <a:p>
            <a:endParaRPr lang="en-US" dirty="0"/>
          </a:p>
          <a:p>
            <a:r>
              <a:rPr lang="en-US" sz="6000" dirty="0" smtClean="0">
                <a:solidFill>
                  <a:srgbClr val="FF0000"/>
                </a:solidFill>
              </a:rPr>
              <a:t>Federal = 58.2%</a:t>
            </a:r>
            <a:endParaRPr lang="en-US" sz="6000" dirty="0">
              <a:solidFill>
                <a:srgbClr val="FF0000"/>
              </a:solidFill>
            </a:endParaRPr>
          </a:p>
        </p:txBody>
      </p:sp>
    </p:spTree>
    <p:extLst>
      <p:ext uri="{BB962C8B-B14F-4D97-AF65-F5344CB8AC3E}">
        <p14:creationId xmlns:p14="http://schemas.microsoft.com/office/powerpoint/2010/main" val="1834521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kern="0" dirty="0" smtClean="0">
                <a:solidFill>
                  <a:srgbClr val="00397B"/>
                </a:solidFill>
                <a:latin typeface="Arial"/>
                <a:ea typeface="Helvetica" panose="020B0604020202020204" pitchFamily="34" charset="0"/>
                <a:cs typeface="Helvetica" panose="020B0604020202020204" pitchFamily="34" charset="0"/>
              </a:rPr>
              <a:t>Pennsylvania Public </a:t>
            </a:r>
            <a:r>
              <a:rPr lang="en-US" sz="2800" b="1" kern="0" dirty="0">
                <a:solidFill>
                  <a:srgbClr val="00397B"/>
                </a:solidFill>
                <a:latin typeface="Arial"/>
                <a:ea typeface="Helvetica" panose="020B0604020202020204" pitchFamily="34" charset="0"/>
                <a:cs typeface="Helvetica" panose="020B0604020202020204" pitchFamily="34" charset="0"/>
              </a:rPr>
              <a:t>Transportation Funding</a:t>
            </a:r>
          </a:p>
        </p:txBody>
      </p:sp>
      <p:sp>
        <p:nvSpPr>
          <p:cNvPr id="3" name="Content Placeholder 2"/>
          <p:cNvSpPr>
            <a:spLocks noGrp="1"/>
          </p:cNvSpPr>
          <p:nvPr>
            <p:ph idx="1"/>
          </p:nvPr>
        </p:nvSpPr>
        <p:spPr/>
        <p:txBody>
          <a:bodyPr>
            <a:normAutofit fontScale="92500" lnSpcReduction="20000"/>
          </a:bodyPr>
          <a:lstStyle/>
          <a:p>
            <a:r>
              <a:rPr lang="en-US" sz="3200" dirty="0" smtClean="0"/>
              <a:t>Total Rural (non-urban) Capital Funding</a:t>
            </a:r>
          </a:p>
          <a:p>
            <a:r>
              <a:rPr lang="en-US" dirty="0" smtClean="0"/>
              <a:t>(Five year average - 2009-2013)</a:t>
            </a:r>
          </a:p>
          <a:p>
            <a:endParaRPr lang="en-US" dirty="0"/>
          </a:p>
          <a:p>
            <a:r>
              <a:rPr lang="en-US" sz="6000" dirty="0" smtClean="0">
                <a:solidFill>
                  <a:srgbClr val="FF0000"/>
                </a:solidFill>
              </a:rPr>
              <a:t>Federal = 76.1%</a:t>
            </a:r>
          </a:p>
          <a:p>
            <a:endParaRPr lang="en-US" sz="6000" dirty="0">
              <a:solidFill>
                <a:srgbClr val="FF0000"/>
              </a:solidFill>
            </a:endParaRPr>
          </a:p>
          <a:p>
            <a:r>
              <a:rPr lang="en-US" sz="6000" dirty="0" smtClean="0">
                <a:solidFill>
                  <a:srgbClr val="FF0000"/>
                </a:solidFill>
              </a:rPr>
              <a:t>Total Urban and Rural</a:t>
            </a:r>
          </a:p>
          <a:p>
            <a:r>
              <a:rPr lang="en-US" sz="6000" dirty="0" smtClean="0">
                <a:solidFill>
                  <a:srgbClr val="FF0000"/>
                </a:solidFill>
              </a:rPr>
              <a:t>Federal Capital= 58.6%</a:t>
            </a:r>
            <a:endParaRPr lang="en-US" sz="6000" dirty="0">
              <a:solidFill>
                <a:srgbClr val="FF0000"/>
              </a:solidFill>
            </a:endParaRPr>
          </a:p>
        </p:txBody>
      </p:sp>
    </p:spTree>
    <p:extLst>
      <p:ext uri="{BB962C8B-B14F-4D97-AF65-F5344CB8AC3E}">
        <p14:creationId xmlns:p14="http://schemas.microsoft.com/office/powerpoint/2010/main" val="4131553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9FD35B9-D88E-4B4F-8A6D-5882863D97AF}" vid="{5BF36352-B3FD-42EF-AD09-1D3FEE21C1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APTA Template 2014</Template>
  <TotalTime>732</TotalTime>
  <Words>1504</Words>
  <Application>Microsoft Office PowerPoint</Application>
  <PresentationFormat>On-screen Show (4:3)</PresentationFormat>
  <Paragraphs>290</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Gotham Narrow</vt:lpstr>
      <vt:lpstr>Helvetica</vt:lpstr>
      <vt:lpstr>wf_segoe-ui_normal</vt:lpstr>
      <vt:lpstr>Office Theme</vt:lpstr>
      <vt:lpstr>APTA Legislative Update</vt:lpstr>
      <vt:lpstr>Budget and Appropriations</vt:lpstr>
      <vt:lpstr>Authorization</vt:lpstr>
      <vt:lpstr>Authorization</vt:lpstr>
      <vt:lpstr>Authorization – HTF Status</vt:lpstr>
      <vt:lpstr>Authorization – HTF Status</vt:lpstr>
      <vt:lpstr>Trust Fund Revenue</vt:lpstr>
      <vt:lpstr>Pennsylvania Public Transportation Funding</vt:lpstr>
      <vt:lpstr>Pennsylvania Public Transportation Funding</vt:lpstr>
      <vt:lpstr>Capital Investment that flows through to private sector</vt:lpstr>
      <vt:lpstr>Public Transportation Private Sector in Pennsylvania</vt:lpstr>
      <vt:lpstr>Mass Transit Account</vt:lpstr>
      <vt:lpstr>Rail legislation</vt:lpstr>
      <vt:lpstr>Rail Legislation</vt:lpstr>
      <vt:lpstr>Tax Issues</vt:lpstr>
      <vt:lpstr>Transit Commute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APTA Legislative Committee</dc:title>
  <dc:creator>Brian Tynan</dc:creator>
  <cp:lastModifiedBy>James LaRusch</cp:lastModifiedBy>
  <cp:revision>44</cp:revision>
  <cp:lastPrinted>2014-12-04T17:04:09Z</cp:lastPrinted>
  <dcterms:created xsi:type="dcterms:W3CDTF">2014-12-04T15:01:28Z</dcterms:created>
  <dcterms:modified xsi:type="dcterms:W3CDTF">2015-04-08T06:48:09Z</dcterms:modified>
</cp:coreProperties>
</file>